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20"/>
  </p:notesMasterIdLst>
  <p:sldIdLst>
    <p:sldId id="256" r:id="rId2"/>
    <p:sldId id="295" r:id="rId3"/>
    <p:sldId id="588" r:id="rId4"/>
    <p:sldId id="585" r:id="rId5"/>
    <p:sldId id="589" r:id="rId6"/>
    <p:sldId id="590" r:id="rId7"/>
    <p:sldId id="591" r:id="rId8"/>
    <p:sldId id="296" r:id="rId9"/>
    <p:sldId id="586" r:id="rId10"/>
    <p:sldId id="593" r:id="rId11"/>
    <p:sldId id="594" r:id="rId12"/>
    <p:sldId id="297" r:id="rId13"/>
    <p:sldId id="587" r:id="rId14"/>
    <p:sldId id="595" r:id="rId15"/>
    <p:sldId id="596" r:id="rId16"/>
    <p:sldId id="291" r:id="rId17"/>
    <p:sldId id="257" r:id="rId18"/>
    <p:sldId id="258" r:id="rId19"/>
    <p:sldId id="260" r:id="rId20"/>
    <p:sldId id="259" r:id="rId21"/>
    <p:sldId id="261" r:id="rId22"/>
    <p:sldId id="262" r:id="rId23"/>
    <p:sldId id="263" r:id="rId24"/>
    <p:sldId id="292" r:id="rId25"/>
    <p:sldId id="264" r:id="rId26"/>
    <p:sldId id="265" r:id="rId27"/>
    <p:sldId id="266" r:id="rId28"/>
    <p:sldId id="267" r:id="rId29"/>
    <p:sldId id="268" r:id="rId30"/>
    <p:sldId id="269" r:id="rId31"/>
    <p:sldId id="270" r:id="rId32"/>
    <p:sldId id="271" r:id="rId33"/>
    <p:sldId id="272" r:id="rId34"/>
    <p:sldId id="273" r:id="rId35"/>
    <p:sldId id="274" r:id="rId36"/>
    <p:sldId id="275" r:id="rId37"/>
    <p:sldId id="276" r:id="rId38"/>
    <p:sldId id="293" r:id="rId39"/>
    <p:sldId id="277" r:id="rId40"/>
    <p:sldId id="278" r:id="rId41"/>
    <p:sldId id="279" r:id="rId42"/>
    <p:sldId id="280" r:id="rId43"/>
    <p:sldId id="281" r:id="rId44"/>
    <p:sldId id="282" r:id="rId45"/>
    <p:sldId id="283" r:id="rId46"/>
    <p:sldId id="285" r:id="rId47"/>
    <p:sldId id="284" r:id="rId48"/>
    <p:sldId id="286" r:id="rId49"/>
    <p:sldId id="287" r:id="rId50"/>
    <p:sldId id="288" r:id="rId51"/>
    <p:sldId id="289" r:id="rId52"/>
    <p:sldId id="294" r:id="rId53"/>
    <p:sldId id="300" r:id="rId54"/>
    <p:sldId id="299" r:id="rId55"/>
    <p:sldId id="302" r:id="rId56"/>
    <p:sldId id="301" r:id="rId57"/>
    <p:sldId id="303" r:id="rId58"/>
    <p:sldId id="298" r:id="rId59"/>
    <p:sldId id="305" r:id="rId60"/>
    <p:sldId id="304" r:id="rId61"/>
    <p:sldId id="306" r:id="rId62"/>
    <p:sldId id="307" r:id="rId63"/>
    <p:sldId id="308" r:id="rId64"/>
    <p:sldId id="309" r:id="rId65"/>
    <p:sldId id="310" r:id="rId66"/>
    <p:sldId id="311" r:id="rId67"/>
    <p:sldId id="312" r:id="rId68"/>
    <p:sldId id="313" r:id="rId69"/>
    <p:sldId id="314" r:id="rId70"/>
    <p:sldId id="315" r:id="rId71"/>
    <p:sldId id="316" r:id="rId72"/>
    <p:sldId id="317" r:id="rId73"/>
    <p:sldId id="318" r:id="rId74"/>
    <p:sldId id="319" r:id="rId75"/>
    <p:sldId id="321" r:id="rId76"/>
    <p:sldId id="320" r:id="rId77"/>
    <p:sldId id="322" r:id="rId78"/>
    <p:sldId id="323" r:id="rId79"/>
    <p:sldId id="326" r:id="rId80"/>
    <p:sldId id="327" r:id="rId81"/>
    <p:sldId id="330" r:id="rId82"/>
    <p:sldId id="328" r:id="rId83"/>
    <p:sldId id="331" r:id="rId84"/>
    <p:sldId id="332" r:id="rId85"/>
    <p:sldId id="333" r:id="rId86"/>
    <p:sldId id="334" r:id="rId87"/>
    <p:sldId id="335" r:id="rId88"/>
    <p:sldId id="336" r:id="rId89"/>
    <p:sldId id="329" r:id="rId90"/>
    <p:sldId id="337" r:id="rId91"/>
    <p:sldId id="338" r:id="rId92"/>
    <p:sldId id="339" r:id="rId93"/>
    <p:sldId id="340" r:id="rId94"/>
    <p:sldId id="341" r:id="rId95"/>
    <p:sldId id="342" r:id="rId96"/>
    <p:sldId id="343" r:id="rId97"/>
    <p:sldId id="344" r:id="rId98"/>
    <p:sldId id="345" r:id="rId99"/>
    <p:sldId id="324" r:id="rId100"/>
    <p:sldId id="347" r:id="rId101"/>
    <p:sldId id="348" r:id="rId102"/>
    <p:sldId id="349" r:id="rId103"/>
    <p:sldId id="350" r:id="rId104"/>
    <p:sldId id="351" r:id="rId105"/>
    <p:sldId id="352" r:id="rId106"/>
    <p:sldId id="353" r:id="rId107"/>
    <p:sldId id="354" r:id="rId108"/>
    <p:sldId id="355" r:id="rId109"/>
    <p:sldId id="356" r:id="rId110"/>
    <p:sldId id="357" r:id="rId111"/>
    <p:sldId id="358" r:id="rId112"/>
    <p:sldId id="359" r:id="rId113"/>
    <p:sldId id="361" r:id="rId114"/>
    <p:sldId id="360" r:id="rId115"/>
    <p:sldId id="362" r:id="rId116"/>
    <p:sldId id="363" r:id="rId117"/>
    <p:sldId id="364" r:id="rId118"/>
    <p:sldId id="365" r:id="rId119"/>
    <p:sldId id="366" r:id="rId120"/>
    <p:sldId id="367" r:id="rId121"/>
    <p:sldId id="368" r:id="rId122"/>
    <p:sldId id="325" r:id="rId123"/>
    <p:sldId id="370" r:id="rId124"/>
    <p:sldId id="371" r:id="rId125"/>
    <p:sldId id="372" r:id="rId126"/>
    <p:sldId id="373" r:id="rId127"/>
    <p:sldId id="375" r:id="rId128"/>
    <p:sldId id="376" r:id="rId129"/>
    <p:sldId id="378" r:id="rId130"/>
    <p:sldId id="377" r:id="rId131"/>
    <p:sldId id="379" r:id="rId132"/>
    <p:sldId id="380" r:id="rId133"/>
    <p:sldId id="382" r:id="rId134"/>
    <p:sldId id="383" r:id="rId135"/>
    <p:sldId id="381" r:id="rId136"/>
    <p:sldId id="384" r:id="rId137"/>
    <p:sldId id="385" r:id="rId138"/>
    <p:sldId id="386" r:id="rId139"/>
    <p:sldId id="388" r:id="rId140"/>
    <p:sldId id="387" r:id="rId141"/>
    <p:sldId id="389" r:id="rId142"/>
    <p:sldId id="390" r:id="rId143"/>
    <p:sldId id="391" r:id="rId144"/>
    <p:sldId id="392" r:id="rId145"/>
    <p:sldId id="393" r:id="rId146"/>
    <p:sldId id="395" r:id="rId147"/>
    <p:sldId id="396" r:id="rId148"/>
    <p:sldId id="397" r:id="rId149"/>
    <p:sldId id="400" r:id="rId150"/>
    <p:sldId id="398" r:id="rId151"/>
    <p:sldId id="399" r:id="rId152"/>
    <p:sldId id="401" r:id="rId153"/>
    <p:sldId id="402" r:id="rId154"/>
    <p:sldId id="403" r:id="rId155"/>
    <p:sldId id="404" r:id="rId156"/>
    <p:sldId id="405" r:id="rId157"/>
    <p:sldId id="406" r:id="rId158"/>
    <p:sldId id="407" r:id="rId159"/>
    <p:sldId id="410" r:id="rId160"/>
    <p:sldId id="411" r:id="rId161"/>
    <p:sldId id="412" r:id="rId162"/>
    <p:sldId id="413" r:id="rId163"/>
    <p:sldId id="414" r:id="rId164"/>
    <p:sldId id="415" r:id="rId165"/>
    <p:sldId id="416" r:id="rId166"/>
    <p:sldId id="417" r:id="rId167"/>
    <p:sldId id="418" r:id="rId168"/>
    <p:sldId id="420" r:id="rId169"/>
    <p:sldId id="421" r:id="rId170"/>
    <p:sldId id="422" r:id="rId171"/>
    <p:sldId id="423" r:id="rId172"/>
    <p:sldId id="424" r:id="rId173"/>
    <p:sldId id="425" r:id="rId174"/>
    <p:sldId id="426" r:id="rId175"/>
    <p:sldId id="427" r:id="rId176"/>
    <p:sldId id="428" r:id="rId177"/>
    <p:sldId id="429" r:id="rId178"/>
    <p:sldId id="430" r:id="rId179"/>
    <p:sldId id="431" r:id="rId180"/>
    <p:sldId id="432" r:id="rId181"/>
    <p:sldId id="463" r:id="rId182"/>
    <p:sldId id="434" r:id="rId183"/>
    <p:sldId id="435" r:id="rId184"/>
    <p:sldId id="436" r:id="rId185"/>
    <p:sldId id="437" r:id="rId186"/>
    <p:sldId id="438" r:id="rId187"/>
    <p:sldId id="439" r:id="rId188"/>
    <p:sldId id="440" r:id="rId189"/>
    <p:sldId id="441" r:id="rId190"/>
    <p:sldId id="442" r:id="rId191"/>
    <p:sldId id="443" r:id="rId192"/>
    <p:sldId id="444" r:id="rId193"/>
    <p:sldId id="445" r:id="rId194"/>
    <p:sldId id="446" r:id="rId195"/>
    <p:sldId id="447" r:id="rId196"/>
    <p:sldId id="448" r:id="rId197"/>
    <p:sldId id="449" r:id="rId198"/>
    <p:sldId id="450" r:id="rId199"/>
    <p:sldId id="451" r:id="rId200"/>
    <p:sldId id="452" r:id="rId201"/>
    <p:sldId id="453" r:id="rId202"/>
    <p:sldId id="454" r:id="rId203"/>
    <p:sldId id="455" r:id="rId204"/>
    <p:sldId id="456" r:id="rId205"/>
    <p:sldId id="457" r:id="rId206"/>
    <p:sldId id="458" r:id="rId207"/>
    <p:sldId id="459" r:id="rId208"/>
    <p:sldId id="460" r:id="rId209"/>
    <p:sldId id="461" r:id="rId210"/>
    <p:sldId id="409" r:id="rId211"/>
    <p:sldId id="462" r:id="rId212"/>
    <p:sldId id="465" r:id="rId213"/>
    <p:sldId id="466" r:id="rId214"/>
    <p:sldId id="468" r:id="rId215"/>
    <p:sldId id="469" r:id="rId216"/>
    <p:sldId id="470" r:id="rId217"/>
    <p:sldId id="471" r:id="rId218"/>
    <p:sldId id="472" r:id="rId219"/>
    <p:sldId id="473" r:id="rId220"/>
    <p:sldId id="474" r:id="rId221"/>
    <p:sldId id="475" r:id="rId222"/>
    <p:sldId id="476" r:id="rId223"/>
    <p:sldId id="477" r:id="rId224"/>
    <p:sldId id="478" r:id="rId225"/>
    <p:sldId id="479" r:id="rId226"/>
    <p:sldId id="480" r:id="rId227"/>
    <p:sldId id="464" r:id="rId228"/>
    <p:sldId id="574" r:id="rId229"/>
    <p:sldId id="481" r:id="rId230"/>
    <p:sldId id="482" r:id="rId231"/>
    <p:sldId id="483" r:id="rId232"/>
    <p:sldId id="484" r:id="rId233"/>
    <p:sldId id="485" r:id="rId234"/>
    <p:sldId id="486" r:id="rId235"/>
    <p:sldId id="581" r:id="rId236"/>
    <p:sldId id="582" r:id="rId237"/>
    <p:sldId id="583" r:id="rId238"/>
    <p:sldId id="584" r:id="rId239"/>
    <p:sldId id="487" r:id="rId240"/>
    <p:sldId id="488" r:id="rId241"/>
    <p:sldId id="489" r:id="rId242"/>
    <p:sldId id="490" r:id="rId243"/>
    <p:sldId id="491" r:id="rId244"/>
    <p:sldId id="572" r:id="rId245"/>
    <p:sldId id="493" r:id="rId246"/>
    <p:sldId id="494" r:id="rId247"/>
    <p:sldId id="495" r:id="rId248"/>
    <p:sldId id="497" r:id="rId249"/>
    <p:sldId id="498" r:id="rId250"/>
    <p:sldId id="499" r:id="rId251"/>
    <p:sldId id="500" r:id="rId252"/>
    <p:sldId id="502" r:id="rId253"/>
    <p:sldId id="501" r:id="rId254"/>
    <p:sldId id="504" r:id="rId255"/>
    <p:sldId id="505" r:id="rId256"/>
    <p:sldId id="506" r:id="rId257"/>
    <p:sldId id="507" r:id="rId258"/>
    <p:sldId id="575" r:id="rId259"/>
    <p:sldId id="576" r:id="rId260"/>
    <p:sldId id="508" r:id="rId261"/>
    <p:sldId id="509" r:id="rId262"/>
    <p:sldId id="577" r:id="rId263"/>
    <p:sldId id="511" r:id="rId264"/>
    <p:sldId id="512" r:id="rId265"/>
    <p:sldId id="513" r:id="rId266"/>
    <p:sldId id="517" r:id="rId267"/>
    <p:sldId id="518" r:id="rId268"/>
    <p:sldId id="578" r:id="rId269"/>
    <p:sldId id="519" r:id="rId270"/>
    <p:sldId id="520" r:id="rId271"/>
    <p:sldId id="521" r:id="rId272"/>
    <p:sldId id="523" r:id="rId273"/>
    <p:sldId id="524" r:id="rId274"/>
    <p:sldId id="525" r:id="rId275"/>
    <p:sldId id="526" r:id="rId276"/>
    <p:sldId id="579" r:id="rId277"/>
    <p:sldId id="527" r:id="rId278"/>
    <p:sldId id="528" r:id="rId279"/>
    <p:sldId id="529" r:id="rId280"/>
    <p:sldId id="531" r:id="rId281"/>
    <p:sldId id="532" r:id="rId282"/>
    <p:sldId id="534" r:id="rId283"/>
    <p:sldId id="533" r:id="rId284"/>
    <p:sldId id="535" r:id="rId285"/>
    <p:sldId id="537" r:id="rId286"/>
    <p:sldId id="538" r:id="rId287"/>
    <p:sldId id="539" r:id="rId288"/>
    <p:sldId id="580" r:id="rId289"/>
    <p:sldId id="541" r:id="rId290"/>
    <p:sldId id="542" r:id="rId291"/>
    <p:sldId id="543" r:id="rId292"/>
    <p:sldId id="514" r:id="rId293"/>
    <p:sldId id="515" r:id="rId294"/>
    <p:sldId id="545" r:id="rId295"/>
    <p:sldId id="546" r:id="rId296"/>
    <p:sldId id="547" r:id="rId297"/>
    <p:sldId id="548" r:id="rId298"/>
    <p:sldId id="549" r:id="rId299"/>
    <p:sldId id="550" r:id="rId300"/>
    <p:sldId id="551" r:id="rId301"/>
    <p:sldId id="552" r:id="rId302"/>
    <p:sldId id="553" r:id="rId303"/>
    <p:sldId id="555" r:id="rId304"/>
    <p:sldId id="556" r:id="rId305"/>
    <p:sldId id="557" r:id="rId306"/>
    <p:sldId id="558" r:id="rId307"/>
    <p:sldId id="559" r:id="rId308"/>
    <p:sldId id="561" r:id="rId309"/>
    <p:sldId id="562" r:id="rId310"/>
    <p:sldId id="563" r:id="rId311"/>
    <p:sldId id="564" r:id="rId312"/>
    <p:sldId id="565" r:id="rId313"/>
    <p:sldId id="567" r:id="rId314"/>
    <p:sldId id="568" r:id="rId315"/>
    <p:sldId id="569" r:id="rId316"/>
    <p:sldId id="570" r:id="rId317"/>
    <p:sldId id="571" r:id="rId318"/>
    <p:sldId id="516" r:id="rId319"/>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53" autoAdjust="0"/>
    <p:restoredTop sz="94599" autoAdjust="0"/>
  </p:normalViewPr>
  <p:slideViewPr>
    <p:cSldViewPr>
      <p:cViewPr varScale="1">
        <p:scale>
          <a:sx n="74" d="100"/>
          <a:sy n="74" d="100"/>
        </p:scale>
        <p:origin x="1296" y="72"/>
      </p:cViewPr>
      <p:guideLst>
        <p:guide orient="horz" pos="2160"/>
        <p:guide pos="2880"/>
      </p:guideLst>
    </p:cSldViewPr>
  </p:slideViewPr>
  <p:outlineViewPr>
    <p:cViewPr>
      <p:scale>
        <a:sx n="33" d="100"/>
        <a:sy n="33" d="100"/>
      </p:scale>
      <p:origin x="0" y="1260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tableStyles" Target="tableStyles.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312" Type="http://schemas.openxmlformats.org/officeDocument/2006/relationships/slide" Target="slides/slide311.xml"/><Relationship Id="rId317" Type="http://schemas.openxmlformats.org/officeDocument/2006/relationships/slide" Target="slides/slide31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slide" Target="slides/slide306.xml"/><Relationship Id="rId32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slide" Target="slides/slide317.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notesMaster" Target="notesMasters/notesMaster1.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presProps" Target="presProps.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1C76FD-6ED3-4D51-B9D3-C459228EAF69}" type="datetimeFigureOut">
              <a:rPr lang="pt-BR" smtClean="0"/>
              <a:t>15/03/2014</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2F899F-3594-4E35-AAA3-F0A8C78806F4}" type="slidenum">
              <a:rPr lang="pt-BR" smtClean="0"/>
              <a:t>‹nº›</a:t>
            </a:fld>
            <a:endParaRPr lang="pt-BR"/>
          </a:p>
        </p:txBody>
      </p:sp>
    </p:spTree>
    <p:extLst>
      <p:ext uri="{BB962C8B-B14F-4D97-AF65-F5344CB8AC3E}">
        <p14:creationId xmlns:p14="http://schemas.microsoft.com/office/powerpoint/2010/main" val="3659309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306</a:t>
            </a:fld>
            <a:endParaRPr lang="pt-BR"/>
          </a:p>
        </p:txBody>
      </p:sp>
    </p:spTree>
    <p:extLst>
      <p:ext uri="{BB962C8B-B14F-4D97-AF65-F5344CB8AC3E}">
        <p14:creationId xmlns:p14="http://schemas.microsoft.com/office/powerpoint/2010/main" val="1983950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317</a:t>
            </a:fld>
            <a:endParaRPr lang="pt-BR"/>
          </a:p>
        </p:txBody>
      </p:sp>
    </p:spTree>
    <p:extLst>
      <p:ext uri="{BB962C8B-B14F-4D97-AF65-F5344CB8AC3E}">
        <p14:creationId xmlns:p14="http://schemas.microsoft.com/office/powerpoint/2010/main" val="2249517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307</a:t>
            </a:fld>
            <a:endParaRPr lang="pt-BR"/>
          </a:p>
        </p:txBody>
      </p:sp>
    </p:spTree>
    <p:extLst>
      <p:ext uri="{BB962C8B-B14F-4D97-AF65-F5344CB8AC3E}">
        <p14:creationId xmlns:p14="http://schemas.microsoft.com/office/powerpoint/2010/main" val="864708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309</a:t>
            </a:fld>
            <a:endParaRPr lang="pt-BR"/>
          </a:p>
        </p:txBody>
      </p:sp>
    </p:spTree>
    <p:extLst>
      <p:ext uri="{BB962C8B-B14F-4D97-AF65-F5344CB8AC3E}">
        <p14:creationId xmlns:p14="http://schemas.microsoft.com/office/powerpoint/2010/main" val="3858368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310</a:t>
            </a:fld>
            <a:endParaRPr lang="pt-BR"/>
          </a:p>
        </p:txBody>
      </p:sp>
    </p:spTree>
    <p:extLst>
      <p:ext uri="{BB962C8B-B14F-4D97-AF65-F5344CB8AC3E}">
        <p14:creationId xmlns:p14="http://schemas.microsoft.com/office/powerpoint/2010/main" val="2655916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311</a:t>
            </a:fld>
            <a:endParaRPr lang="pt-BR"/>
          </a:p>
        </p:txBody>
      </p:sp>
    </p:spTree>
    <p:extLst>
      <p:ext uri="{BB962C8B-B14F-4D97-AF65-F5344CB8AC3E}">
        <p14:creationId xmlns:p14="http://schemas.microsoft.com/office/powerpoint/2010/main" val="2616233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312</a:t>
            </a:fld>
            <a:endParaRPr lang="pt-BR"/>
          </a:p>
        </p:txBody>
      </p:sp>
    </p:spTree>
    <p:extLst>
      <p:ext uri="{BB962C8B-B14F-4D97-AF65-F5344CB8AC3E}">
        <p14:creationId xmlns:p14="http://schemas.microsoft.com/office/powerpoint/2010/main" val="3285200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314</a:t>
            </a:fld>
            <a:endParaRPr lang="pt-BR"/>
          </a:p>
        </p:txBody>
      </p:sp>
    </p:spTree>
    <p:extLst>
      <p:ext uri="{BB962C8B-B14F-4D97-AF65-F5344CB8AC3E}">
        <p14:creationId xmlns:p14="http://schemas.microsoft.com/office/powerpoint/2010/main" val="3007974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315</a:t>
            </a:fld>
            <a:endParaRPr lang="pt-BR"/>
          </a:p>
        </p:txBody>
      </p:sp>
    </p:spTree>
    <p:extLst>
      <p:ext uri="{BB962C8B-B14F-4D97-AF65-F5344CB8AC3E}">
        <p14:creationId xmlns:p14="http://schemas.microsoft.com/office/powerpoint/2010/main" val="1287739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B0029796-9E1C-43C8-9A3B-81CABBC77392}" type="slidenum">
              <a:rPr lang="pt-BR" smtClean="0"/>
              <a:pPr/>
              <a:t>316</a:t>
            </a:fld>
            <a:endParaRPr lang="pt-BR"/>
          </a:p>
        </p:txBody>
      </p:sp>
    </p:spTree>
    <p:extLst>
      <p:ext uri="{BB962C8B-B14F-4D97-AF65-F5344CB8AC3E}">
        <p14:creationId xmlns:p14="http://schemas.microsoft.com/office/powerpoint/2010/main" val="675437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14" name="Título 13"/>
          <p:cNvSpPr>
            <a:spLocks noGrp="1"/>
          </p:cNvSpPr>
          <p:nvPr>
            <p:ph type="ctrTitle"/>
          </p:nvPr>
        </p:nvSpPr>
        <p:spPr>
          <a:xfrm>
            <a:off x="1432560" y="359898"/>
            <a:ext cx="7406640" cy="1472184"/>
          </a:xfrm>
        </p:spPr>
        <p:txBody>
          <a:bodyPr anchor="b"/>
          <a:lstStyle>
            <a:lvl1pPr algn="l">
              <a:defRPr/>
            </a:lvl1pPr>
            <a:extLst/>
          </a:lstStyle>
          <a:p>
            <a:r>
              <a:rPr kumimoji="0" lang="pt-BR" smtClean="0"/>
              <a:t>Clique para editar o título mestre</a:t>
            </a:r>
            <a:endParaRPr kumimoji="0" lang="en-US"/>
          </a:p>
        </p:txBody>
      </p:sp>
      <p:sp>
        <p:nvSpPr>
          <p:cNvPr id="22" name="Subtítulo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BR" smtClean="0"/>
              <a:t>Clique para editar o estilo do subtítulo mestre</a:t>
            </a:r>
            <a:endParaRPr kumimoji="0" lang="en-US"/>
          </a:p>
        </p:txBody>
      </p:sp>
      <p:sp>
        <p:nvSpPr>
          <p:cNvPr id="7" name="Espaço Reservado para Data 6"/>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20" name="Espaço Reservado para Rodapé 19"/>
          <p:cNvSpPr>
            <a:spLocks noGrp="1"/>
          </p:cNvSpPr>
          <p:nvPr>
            <p:ph type="ftr" sz="quarter" idx="11"/>
          </p:nvPr>
        </p:nvSpPr>
        <p:spPr/>
        <p:txBody>
          <a:bodyPr/>
          <a:lstStyle>
            <a:extLst/>
          </a:lstStyle>
          <a:p>
            <a:endParaRPr lang="pt-BR"/>
          </a:p>
        </p:txBody>
      </p:sp>
      <p:sp>
        <p:nvSpPr>
          <p:cNvPr id="10" name="Espaço Reservado para Número de Slide 9"/>
          <p:cNvSpPr>
            <a:spLocks noGrp="1"/>
          </p:cNvSpPr>
          <p:nvPr>
            <p:ph type="sldNum" sz="quarter" idx="12"/>
          </p:nvPr>
        </p:nvSpPr>
        <p:spPr/>
        <p:txBody>
          <a:bodyPr/>
          <a:lstStyle>
            <a:extLst/>
          </a:lstStyle>
          <a:p>
            <a:fld id="{855B31EC-6B18-46E1-87A1-965DB7B15749}" type="slidenum">
              <a:rPr lang="pt-BR" smtClean="0"/>
              <a:pPr/>
              <a:t>‹nº›</a:t>
            </a:fld>
            <a:endParaRPr lang="pt-BR"/>
          </a:p>
        </p:txBody>
      </p:sp>
      <p:sp>
        <p:nvSpPr>
          <p:cNvPr id="8" name="E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p:txBody>
          <a:bodyPr vert="eaVert"/>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855B31EC-6B18-46E1-87A1-965DB7B15749}"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58000" y="274639"/>
            <a:ext cx="1828800" cy="5851525"/>
          </a:xfrm>
        </p:spPr>
        <p:txBody>
          <a:bodyPr vert="eaVert"/>
          <a:lstStyle>
            <a:extLs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855B31EC-6B18-46E1-87A1-965DB7B15749}"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título mestre</a:t>
            </a:r>
            <a:endParaRPr kumimoji="0" lang="en-US"/>
          </a:p>
        </p:txBody>
      </p:sp>
      <p:sp>
        <p:nvSpPr>
          <p:cNvPr id="3" name="Espaço Reservado para Conteúdo 2"/>
          <p:cNvSpPr>
            <a:spLocks noGrp="1"/>
          </p:cNvSpPr>
          <p:nvPr>
            <p:ph idx="1"/>
          </p:nvPr>
        </p:nvSpPr>
        <p:spPr/>
        <p:txBody>
          <a:bodyPr/>
          <a:lstStyle>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855B31EC-6B18-46E1-87A1-965DB7B15749}"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7" name="Retângulo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ítulo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pt-BR" smtClean="0"/>
              <a:t>Clique para editar o título mestre</a:t>
            </a:r>
            <a:endParaRPr kumimoji="0" lang="en-US"/>
          </a:p>
        </p:txBody>
      </p:sp>
      <p:sp>
        <p:nvSpPr>
          <p:cNvPr id="3" name="Espaço Reservado para Texto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BR" smtClean="0"/>
              <a:t>Clique para editar o texto mestre</a:t>
            </a:r>
          </a:p>
        </p:txBody>
      </p:sp>
      <p:sp>
        <p:nvSpPr>
          <p:cNvPr id="4" name="Espaço Reservado para Data 3"/>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855B31EC-6B18-46E1-87A1-965DB7B15749}" type="slidenum">
              <a:rPr lang="pt-BR" smtClean="0"/>
              <a:pPr/>
              <a:t>‹nº›</a:t>
            </a:fld>
            <a:endParaRPr lang="pt-BR"/>
          </a:p>
        </p:txBody>
      </p:sp>
      <p:sp>
        <p:nvSpPr>
          <p:cNvPr id="10" name="Retângulo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lstStyle>
            <a:extLst/>
          </a:lstStyle>
          <a:p>
            <a:r>
              <a:rPr kumimoji="0" lang="pt-BR" smtClean="0"/>
              <a:t>Clique para editar o título mestre</a:t>
            </a:r>
            <a:endParaRPr kumimoji="0" lang="en-US"/>
          </a:p>
        </p:txBody>
      </p:sp>
      <p:sp>
        <p:nvSpPr>
          <p:cNvPr id="3" name="Espaço Reservado para Conteúdo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855B31EC-6B18-46E1-87A1-965DB7B15749}"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pt-BR" smtClean="0"/>
              <a:t>Clique para editar o título mestre</a:t>
            </a:r>
            <a:endParaRPr kumimoji="0" lang="en-US"/>
          </a:p>
        </p:txBody>
      </p:sp>
      <p:sp>
        <p:nvSpPr>
          <p:cNvPr id="3" name="Espaço Reservado para Texto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 texto mestre</a:t>
            </a:r>
          </a:p>
        </p:txBody>
      </p:sp>
      <p:sp>
        <p:nvSpPr>
          <p:cNvPr id="4" name="Espaço Reservado para Texto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 texto mestre</a:t>
            </a:r>
          </a:p>
        </p:txBody>
      </p:sp>
      <p:sp>
        <p:nvSpPr>
          <p:cNvPr id="5" name="Espaço Reservado para Conteúdo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8" name="Espaço Reservado para Rodapé 7"/>
          <p:cNvSpPr>
            <a:spLocks noGrp="1"/>
          </p:cNvSpPr>
          <p:nvPr>
            <p:ph type="ftr" sz="quarter" idx="11"/>
          </p:nvPr>
        </p:nvSpPr>
        <p:spPr/>
        <p:txBody>
          <a:bodyPr/>
          <a:lstStyle>
            <a:extLst/>
          </a:lstStyle>
          <a:p>
            <a:endParaRPr lang="pt-BR"/>
          </a:p>
        </p:txBody>
      </p:sp>
      <p:sp>
        <p:nvSpPr>
          <p:cNvPr id="9" name="Espaço Reservado para Número de Slide 8"/>
          <p:cNvSpPr>
            <a:spLocks noGrp="1"/>
          </p:cNvSpPr>
          <p:nvPr>
            <p:ph type="sldNum" sz="quarter" idx="12"/>
          </p:nvPr>
        </p:nvSpPr>
        <p:spPr/>
        <p:txBody>
          <a:bodyPr/>
          <a:lstStyle>
            <a:extLst/>
          </a:lstStyle>
          <a:p>
            <a:fld id="{855B31EC-6B18-46E1-87A1-965DB7B15749}"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1435608" y="274320"/>
            <a:ext cx="7498080" cy="1143000"/>
          </a:xfrm>
        </p:spPr>
        <p:txBody>
          <a:bodyPr anchor="ctr"/>
          <a:lstStyle>
            <a:extLst/>
          </a:lstStyle>
          <a:p>
            <a:r>
              <a:rPr kumimoji="0" lang="pt-BR" smtClean="0"/>
              <a:t>Clique para editar o título mestre</a:t>
            </a:r>
            <a:endParaRPr kumimoji="0" lang="en-US"/>
          </a:p>
        </p:txBody>
      </p:sp>
      <p:sp>
        <p:nvSpPr>
          <p:cNvPr id="3" name="Espaço Reservado para Data 2"/>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4" name="Espaço Reservado para Rodapé 3"/>
          <p:cNvSpPr>
            <a:spLocks noGrp="1"/>
          </p:cNvSpPr>
          <p:nvPr>
            <p:ph type="ftr" sz="quarter" idx="11"/>
          </p:nvPr>
        </p:nvSpPr>
        <p:spPr/>
        <p:txBody>
          <a:bodyPr/>
          <a:lstStyle>
            <a:extLst/>
          </a:lstStyle>
          <a:p>
            <a:endParaRPr lang="pt-BR"/>
          </a:p>
        </p:txBody>
      </p:sp>
      <p:sp>
        <p:nvSpPr>
          <p:cNvPr id="5" name="Espaço Reservado para Número de Slide 4"/>
          <p:cNvSpPr>
            <a:spLocks noGrp="1"/>
          </p:cNvSpPr>
          <p:nvPr>
            <p:ph type="sldNum" sz="quarter" idx="12"/>
          </p:nvPr>
        </p:nvSpPr>
        <p:spPr/>
        <p:txBody>
          <a:bodyPr/>
          <a:lstStyle>
            <a:extLst/>
          </a:lstStyle>
          <a:p>
            <a:fld id="{855B31EC-6B18-46E1-87A1-965DB7B15749}"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5" name="Retângulo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ço Reservado para Data 1"/>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3" name="Espaço Reservado para Rodapé 2"/>
          <p:cNvSpPr>
            <a:spLocks noGrp="1"/>
          </p:cNvSpPr>
          <p:nvPr>
            <p:ph type="ftr" sz="quarter" idx="11"/>
          </p:nvPr>
        </p:nvSpPr>
        <p:spPr/>
        <p:txBody>
          <a:bodyPr/>
          <a:lstStyle>
            <a:extLst/>
          </a:lstStyle>
          <a:p>
            <a:endParaRPr lang="pt-BR"/>
          </a:p>
        </p:txBody>
      </p:sp>
      <p:sp>
        <p:nvSpPr>
          <p:cNvPr id="4" name="Espaço Reservado para Número de Slide 3"/>
          <p:cNvSpPr>
            <a:spLocks noGrp="1"/>
          </p:cNvSpPr>
          <p:nvPr>
            <p:ph type="sldNum" sz="quarter" idx="12"/>
          </p:nvPr>
        </p:nvSpPr>
        <p:spPr/>
        <p:txBody>
          <a:bodyPr/>
          <a:lstStyle>
            <a:extLst/>
          </a:lstStyle>
          <a:p>
            <a:fld id="{855B31EC-6B18-46E1-87A1-965DB7B15749}" type="slidenum">
              <a:rPr lang="pt-BR" smtClean="0"/>
              <a:pPr/>
              <a:t>‹nº›</a:t>
            </a:fld>
            <a:endParaRPr lang="pt-BR"/>
          </a:p>
        </p:txBody>
      </p:sp>
      <p:sp>
        <p:nvSpPr>
          <p:cNvPr id="6" name="Retângulo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pt-BR" smtClean="0"/>
              <a:t>Clique para editar o título mestre</a:t>
            </a:r>
            <a:endParaRPr kumimoji="0" lang="en-US"/>
          </a:p>
        </p:txBody>
      </p:sp>
      <p:sp>
        <p:nvSpPr>
          <p:cNvPr id="3" name="Espaço Reservado para Texto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pt-BR" smtClean="0"/>
              <a:t>Clique para editar o texto mestre</a:t>
            </a:r>
          </a:p>
        </p:txBody>
      </p:sp>
      <p:sp>
        <p:nvSpPr>
          <p:cNvPr id="4" name="Espaço Reservado para Conteúdo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855B31EC-6B18-46E1-87A1-965DB7B15749}"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pt-BR" smtClean="0"/>
              <a:t>Clique para editar o título mestre</a:t>
            </a:r>
            <a:endParaRPr kumimoji="0" lang="en-US"/>
          </a:p>
        </p:txBody>
      </p:sp>
      <p:sp>
        <p:nvSpPr>
          <p:cNvPr id="5" name="Espaço Reservado para Data 4"/>
          <p:cNvSpPr>
            <a:spLocks noGrp="1"/>
          </p:cNvSpPr>
          <p:nvPr>
            <p:ph type="dt" sz="half" idx="10"/>
          </p:nvPr>
        </p:nvSpPr>
        <p:spPr/>
        <p:txBody>
          <a:bodyPr/>
          <a:lstStyle>
            <a:extLst/>
          </a:lstStyle>
          <a:p>
            <a:fld id="{E10F0B97-50DF-46EA-B8E4-DACDF8D31AD1}" type="datetimeFigureOut">
              <a:rPr lang="pt-BR" smtClean="0"/>
              <a:pPr/>
              <a:t>15/03/2014</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855B31EC-6B18-46E1-87A1-965DB7B15749}" type="slidenum">
              <a:rPr lang="pt-BR" smtClean="0"/>
              <a:pPr/>
              <a:t>‹nº›</a:t>
            </a:fld>
            <a:endParaRPr lang="pt-BR"/>
          </a:p>
        </p:txBody>
      </p:sp>
      <p:sp>
        <p:nvSpPr>
          <p:cNvPr id="8" name="Retângulo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ço Reservado para Imagem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pt-BR" smtClean="0"/>
              <a:t>Clique no ícone para adicionar uma imagem</a:t>
            </a:r>
            <a:endParaRPr kumimoji="0" lang="en-US" dirty="0"/>
          </a:p>
        </p:txBody>
      </p:sp>
      <p:sp>
        <p:nvSpPr>
          <p:cNvPr id="9" name="Fluxograma: Processo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uxograma: Processo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ço Reservado para Texto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pt-BR" smtClean="0"/>
              <a:t>Clique para editar o texto mestre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zza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sca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tângulo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ço Reservado para Título 4"/>
          <p:cNvSpPr>
            <a:spLocks noGrp="1"/>
          </p:cNvSpPr>
          <p:nvPr>
            <p:ph type="title"/>
          </p:nvPr>
        </p:nvSpPr>
        <p:spPr>
          <a:xfrm>
            <a:off x="1435608" y="274638"/>
            <a:ext cx="7498080" cy="1143000"/>
          </a:xfrm>
          <a:prstGeom prst="rect">
            <a:avLst/>
          </a:prstGeom>
        </p:spPr>
        <p:txBody>
          <a:bodyPr anchor="ctr">
            <a:normAutofit/>
          </a:bodyPr>
          <a:lstStyle>
            <a:extLst/>
          </a:lstStyle>
          <a:p>
            <a:r>
              <a:rPr kumimoji="0" lang="pt-BR" smtClean="0"/>
              <a:t>Clique para editar o estilo do título mestre</a:t>
            </a:r>
            <a:endParaRPr kumimoji="0" lang="en-US"/>
          </a:p>
        </p:txBody>
      </p:sp>
      <p:sp>
        <p:nvSpPr>
          <p:cNvPr id="9" name="Espaço Reservado para Texto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pt-BR" smtClean="0"/>
              <a:t>Clique para editar os estilos do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24" name="Espaço Reservado para Data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10F0B97-50DF-46EA-B8E4-DACDF8D31AD1}" type="datetimeFigureOut">
              <a:rPr lang="pt-BR" smtClean="0"/>
              <a:pPr/>
              <a:t>15/03/2014</a:t>
            </a:fld>
            <a:endParaRPr lang="pt-BR"/>
          </a:p>
        </p:txBody>
      </p:sp>
      <p:sp>
        <p:nvSpPr>
          <p:cNvPr id="10" name="Espaço Reservado para Rodapé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pt-BR"/>
          </a:p>
        </p:txBody>
      </p:sp>
      <p:sp>
        <p:nvSpPr>
          <p:cNvPr id="22" name="Espaço Reservado para Número de Slid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55B31EC-6B18-46E1-87A1-965DB7B15749}" type="slidenum">
              <a:rPr lang="pt-BR" smtClean="0"/>
              <a:pPr/>
              <a:t>‹nº›</a:t>
            </a:fld>
            <a:endParaRPr lang="pt-BR"/>
          </a:p>
        </p:txBody>
      </p:sp>
      <p:sp>
        <p:nvSpPr>
          <p:cNvPr id="15" name="Retângulo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pt-BR" sz="6600" dirty="0" smtClean="0"/>
              <a:t>PRINCIPIOS DE FÉ</a:t>
            </a:r>
            <a:endParaRPr lang="pt-BR" sz="6600" dirty="0"/>
          </a:p>
        </p:txBody>
      </p:sp>
      <p:sp>
        <p:nvSpPr>
          <p:cNvPr id="3" name="Subtítulo 2"/>
          <p:cNvSpPr>
            <a:spLocks noGrp="1"/>
          </p:cNvSpPr>
          <p:nvPr>
            <p:ph type="subTitle" idx="1"/>
          </p:nvPr>
        </p:nvSpPr>
        <p:spPr>
          <a:xfrm>
            <a:off x="1432560" y="3260576"/>
            <a:ext cx="7406640" cy="1752600"/>
          </a:xfrm>
        </p:spPr>
        <p:txBody>
          <a:bodyPr/>
          <a:lstStyle/>
          <a:p>
            <a:pPr algn="ctr"/>
            <a:r>
              <a:rPr lang="pt-BR" dirty="0" smtClean="0"/>
              <a:t>Igreja Adventista do Sétimo Dia </a:t>
            </a:r>
          </a:p>
          <a:p>
            <a:pPr algn="ctr"/>
            <a:r>
              <a:rPr lang="pt-BR" dirty="0" smtClean="0"/>
              <a:t>Movimento de Reforma.</a:t>
            </a:r>
            <a:endParaRPr lang="pt-B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31854" y="-27384"/>
            <a:ext cx="3601834" cy="936104"/>
          </a:xfrm>
        </p:spPr>
        <p:txBody>
          <a:bodyPr>
            <a:normAutofit/>
          </a:bodyPr>
          <a:lstStyle/>
          <a:p>
            <a:pPr algn="r"/>
            <a:r>
              <a:rPr lang="pt-BR" sz="5400" dirty="0" smtClean="0"/>
              <a:t>Jesus Cristo</a:t>
            </a:r>
            <a:endParaRPr lang="pt-BR" sz="5400" dirty="0"/>
          </a:p>
        </p:txBody>
      </p:sp>
      <p:sp>
        <p:nvSpPr>
          <p:cNvPr id="4" name="Retângulo 3"/>
          <p:cNvSpPr/>
          <p:nvPr/>
        </p:nvSpPr>
        <p:spPr>
          <a:xfrm>
            <a:off x="1142976" y="3933056"/>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Mt 1:18-23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971600" y="1111384"/>
            <a:ext cx="8172400" cy="2677656"/>
          </a:xfrm>
          <a:prstGeom prst="rect">
            <a:avLst/>
          </a:prstGeom>
        </p:spPr>
        <p:txBody>
          <a:bodyPr wrap="square">
            <a:spAutoFit/>
          </a:bodyPr>
          <a:lstStyle/>
          <a:p>
            <a:pPr algn="ctr"/>
            <a:r>
              <a:rPr lang="pt-BR" sz="2800" b="1" dirty="0" smtClean="0">
                <a:solidFill>
                  <a:schemeClr val="tx1">
                    <a:lumMod val="95000"/>
                    <a:lumOff val="5000"/>
                  </a:schemeClr>
                </a:solidFill>
              </a:rPr>
              <a:t>Em conformidade com o testemunhos dos profetas, Ele foi gerado pelo Espírito Santo e nasceu como homem, da virgem Maria, nesta terra, em Belém. Só por meio de Sua morte, e pela fé na graça que Ele nos deu, é que podemos ser salvos</a:t>
            </a:r>
            <a:endParaRPr lang="pt-BR" sz="2800" b="1" dirty="0">
              <a:solidFill>
                <a:schemeClr val="tx1">
                  <a:lumMod val="95000"/>
                  <a:lumOff val="5000"/>
                </a:schemeClr>
              </a:solidFill>
            </a:endParaRPr>
          </a:p>
        </p:txBody>
      </p:sp>
      <p:sp>
        <p:nvSpPr>
          <p:cNvPr id="6" name="Retângulo 5"/>
          <p:cNvSpPr/>
          <p:nvPr/>
        </p:nvSpPr>
        <p:spPr>
          <a:xfrm>
            <a:off x="1187624" y="5354052"/>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Lc 1:77-79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05581565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Segundo a Escritura Sagrada,  cremos que o crente deve ser batizado enquanto a graça de Cristo estiver na terra.</a:t>
            </a:r>
            <a:endParaRPr lang="pt-BR" sz="2000" b="1" u="sng" dirty="0" smtClean="0"/>
          </a:p>
        </p:txBody>
      </p:sp>
      <p:sp>
        <p:nvSpPr>
          <p:cNvPr id="8" name="Retângulo 7"/>
          <p:cNvSpPr/>
          <p:nvPr/>
        </p:nvSpPr>
        <p:spPr>
          <a:xfrm>
            <a:off x="1571605" y="2766292"/>
            <a:ext cx="7286676" cy="1323439"/>
          </a:xfrm>
          <a:prstGeom prst="rect">
            <a:avLst/>
          </a:prstGeom>
        </p:spPr>
        <p:txBody>
          <a:bodyPr wrap="square">
            <a:spAutoFit/>
          </a:bodyPr>
          <a:lstStyle/>
          <a:p>
            <a:r>
              <a:rPr lang="pt-BR" sz="2000" dirty="0" smtClean="0"/>
              <a:t>Portanto, ide, ensinai todas as nações, batizando-as em nome do Pai, e do Filho, e do Espírito Santo; ensinando-as a guardar todas as coisas que eu vos tenho mandado; e eis que eu estou convosco todos os dias, até à consumação dos séculos. Amém!</a:t>
            </a:r>
          </a:p>
        </p:txBody>
      </p:sp>
      <p:sp>
        <p:nvSpPr>
          <p:cNvPr id="9" name="Retângulo 8"/>
          <p:cNvSpPr/>
          <p:nvPr/>
        </p:nvSpPr>
        <p:spPr>
          <a:xfrm>
            <a:off x="1071538" y="235743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28:19-20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5" y="4552242"/>
            <a:ext cx="7286676" cy="1015663"/>
          </a:xfrm>
          <a:prstGeom prst="rect">
            <a:avLst/>
          </a:prstGeom>
        </p:spPr>
        <p:txBody>
          <a:bodyPr wrap="square">
            <a:spAutoFit/>
          </a:bodyPr>
          <a:lstStyle/>
          <a:p>
            <a:r>
              <a:rPr lang="pt-BR" sz="2000" dirty="0" smtClean="0"/>
              <a:t>E disse-lhes: Ide por todo o mundo, pregai o evangelho a toda criatura. Quem crer e for batizado será salvo; mas quem não crer será condenado.</a:t>
            </a:r>
          </a:p>
        </p:txBody>
      </p:sp>
      <p:sp>
        <p:nvSpPr>
          <p:cNvPr id="7" name="Retângulo 6"/>
          <p:cNvSpPr/>
          <p:nvPr/>
        </p:nvSpPr>
        <p:spPr>
          <a:xfrm>
            <a:off x="1071538" y="414338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16:15-16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631216"/>
          </a:xfrm>
          <a:prstGeom prst="rect">
            <a:avLst/>
          </a:prstGeom>
        </p:spPr>
        <p:txBody>
          <a:bodyPr wrap="square">
            <a:spAutoFit/>
          </a:bodyPr>
          <a:lstStyle/>
          <a:p>
            <a:pPr algn="just"/>
            <a:r>
              <a:rPr lang="pt-BR" sz="2000" b="1" dirty="0" smtClean="0"/>
              <a:t>Recebem o batismo somente as almas que crêem em Jesus Cristo como nosso Salvador pessoal;  que crêem  na Sua doutrina e na dos apóstolos e profetas do Velho e Novo Testamentos e que se converte de tudo que a Palavra de Deus condena. </a:t>
            </a:r>
            <a:endParaRPr lang="pt-BR" sz="2000" b="1" u="sng" dirty="0" smtClean="0"/>
          </a:p>
        </p:txBody>
      </p:sp>
      <p:sp>
        <p:nvSpPr>
          <p:cNvPr id="6" name="Retângulo 5"/>
          <p:cNvSpPr/>
          <p:nvPr/>
        </p:nvSpPr>
        <p:spPr>
          <a:xfrm>
            <a:off x="1571605" y="3766424"/>
            <a:ext cx="7286676" cy="1631216"/>
          </a:xfrm>
          <a:prstGeom prst="rect">
            <a:avLst/>
          </a:prstGeom>
        </p:spPr>
        <p:txBody>
          <a:bodyPr wrap="square">
            <a:spAutoFit/>
          </a:bodyPr>
          <a:lstStyle/>
          <a:p>
            <a:r>
              <a:rPr lang="pt-BR" sz="2000" dirty="0" smtClean="0"/>
              <a:t>Ouvindo eles isto, compungiram-se em seu coração e perguntaram a Pedro e aos demais apóstolos: Que faremos, varões irmãos? E disse-lhes Pedro: Arrependei-vos, e cada um de vós seja batizado em nome de Jesus Cristo para perdão dos pecados, e recebereis o dom do Espírito Santo.</a:t>
            </a:r>
          </a:p>
        </p:txBody>
      </p:sp>
      <p:sp>
        <p:nvSpPr>
          <p:cNvPr id="7" name="Retângulo 6"/>
          <p:cNvSpPr/>
          <p:nvPr/>
        </p:nvSpPr>
        <p:spPr>
          <a:xfrm>
            <a:off x="1071538" y="335756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2:37-38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323439"/>
          </a:xfrm>
          <a:prstGeom prst="rect">
            <a:avLst/>
          </a:prstGeom>
        </p:spPr>
        <p:txBody>
          <a:bodyPr wrap="square">
            <a:spAutoFit/>
          </a:bodyPr>
          <a:lstStyle/>
          <a:p>
            <a:pPr algn="just"/>
            <a:r>
              <a:rPr lang="pt-BR" sz="2000" b="1" dirty="0" smtClean="0"/>
              <a:t>Depois da aprovação pela  igreja, o ato do batismo é oficiado por um missionário do evangelho ordenado e autorizado.  Este batismo é feito em nome do Pai, do Filho e do Espírito Santo</a:t>
            </a:r>
            <a:endParaRPr lang="pt-BR" sz="2000" b="1" u="sng" dirty="0" smtClean="0"/>
          </a:p>
        </p:txBody>
      </p:sp>
      <p:sp>
        <p:nvSpPr>
          <p:cNvPr id="6" name="Retângulo 5"/>
          <p:cNvSpPr/>
          <p:nvPr/>
        </p:nvSpPr>
        <p:spPr>
          <a:xfrm>
            <a:off x="1571605" y="3314642"/>
            <a:ext cx="7286676" cy="400110"/>
          </a:xfrm>
          <a:prstGeom prst="rect">
            <a:avLst/>
          </a:prstGeom>
        </p:spPr>
        <p:txBody>
          <a:bodyPr wrap="square">
            <a:spAutoFit/>
          </a:bodyPr>
          <a:lstStyle/>
          <a:p>
            <a:r>
              <a:rPr lang="pt-BR" sz="2000" dirty="0" smtClean="0"/>
              <a:t>E nomeou doze para que estivessem com ele e os mandasse a pregar</a:t>
            </a:r>
          </a:p>
        </p:txBody>
      </p:sp>
      <p:sp>
        <p:nvSpPr>
          <p:cNvPr id="7" name="Retângulo 6"/>
          <p:cNvSpPr/>
          <p:nvPr/>
        </p:nvSpPr>
        <p:spPr>
          <a:xfrm>
            <a:off x="1071538" y="290578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3:14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4409366"/>
            <a:ext cx="7286676" cy="707886"/>
          </a:xfrm>
          <a:prstGeom prst="rect">
            <a:avLst/>
          </a:prstGeom>
        </p:spPr>
        <p:txBody>
          <a:bodyPr wrap="square">
            <a:spAutoFit/>
          </a:bodyPr>
          <a:lstStyle/>
          <a:p>
            <a:r>
              <a:rPr lang="pt-BR" sz="2000" dirty="0" smtClean="0"/>
              <a:t>Portanto, ide, ensinai todas as nações, batizando-as em nome do Pai, e do Filho, e do Espírito Santo;</a:t>
            </a:r>
          </a:p>
        </p:txBody>
      </p:sp>
      <p:sp>
        <p:nvSpPr>
          <p:cNvPr id="11" name="Retângulo 10"/>
          <p:cNvSpPr/>
          <p:nvPr/>
        </p:nvSpPr>
        <p:spPr>
          <a:xfrm>
            <a:off x="1071537" y="400050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3:14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015663"/>
          </a:xfrm>
          <a:prstGeom prst="rect">
            <a:avLst/>
          </a:prstGeom>
        </p:spPr>
        <p:txBody>
          <a:bodyPr wrap="square">
            <a:spAutoFit/>
          </a:bodyPr>
          <a:lstStyle/>
          <a:p>
            <a:pPr algn="just"/>
            <a:r>
              <a:rPr lang="pt-BR" sz="2000" b="1" dirty="0" smtClean="0"/>
              <a:t>O batismo (do grego – </a:t>
            </a:r>
            <a:r>
              <a:rPr lang="pt-BR" sz="2000" b="1" dirty="0" err="1" smtClean="0"/>
              <a:t>baptizein</a:t>
            </a:r>
            <a:r>
              <a:rPr lang="pt-BR" sz="2000" b="1" dirty="0" smtClean="0"/>
              <a:t> – significa mergulhar, imergir) é por imersão em água, de preferência em riacho ou lago límpido.</a:t>
            </a:r>
            <a:endParaRPr lang="pt-BR" sz="2000" b="1" u="sng" dirty="0" smtClean="0"/>
          </a:p>
        </p:txBody>
      </p:sp>
      <p:sp>
        <p:nvSpPr>
          <p:cNvPr id="6" name="Retângulo 5"/>
          <p:cNvSpPr/>
          <p:nvPr/>
        </p:nvSpPr>
        <p:spPr>
          <a:xfrm>
            <a:off x="1571605" y="2909168"/>
            <a:ext cx="7286676" cy="1015663"/>
          </a:xfrm>
          <a:prstGeom prst="rect">
            <a:avLst/>
          </a:prstGeom>
        </p:spPr>
        <p:txBody>
          <a:bodyPr wrap="square">
            <a:spAutoFit/>
          </a:bodyPr>
          <a:lstStyle/>
          <a:p>
            <a:r>
              <a:rPr lang="pt-BR" sz="2000" dirty="0" smtClean="0"/>
              <a:t>E, sendo Jesus batizado, saiu logo da água, e eis que se lhe abriram os céus, e viu o Espírito de Deus descendo como pomba e vindo sobre ele.</a:t>
            </a:r>
          </a:p>
        </p:txBody>
      </p:sp>
      <p:sp>
        <p:nvSpPr>
          <p:cNvPr id="7" name="Retângulo 6"/>
          <p:cNvSpPr/>
          <p:nvPr/>
        </p:nvSpPr>
        <p:spPr>
          <a:xfrm>
            <a:off x="1071538" y="250030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3:14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4266490"/>
            <a:ext cx="7286676" cy="707886"/>
          </a:xfrm>
          <a:prstGeom prst="rect">
            <a:avLst/>
          </a:prstGeom>
        </p:spPr>
        <p:txBody>
          <a:bodyPr wrap="square">
            <a:spAutoFit/>
          </a:bodyPr>
          <a:lstStyle/>
          <a:p>
            <a:r>
              <a:rPr lang="pt-BR" sz="2000" dirty="0" smtClean="0"/>
              <a:t>E mandou parar o carro, e desceram ambos à água, tanto Filipe como o eunuco, e o batizou.</a:t>
            </a:r>
          </a:p>
        </p:txBody>
      </p:sp>
      <p:sp>
        <p:nvSpPr>
          <p:cNvPr id="9" name="Retângulo 8"/>
          <p:cNvSpPr/>
          <p:nvPr/>
        </p:nvSpPr>
        <p:spPr>
          <a:xfrm>
            <a:off x="1071538" y="385762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Pedro 3:21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5435758"/>
            <a:ext cx="7286676" cy="707886"/>
          </a:xfrm>
          <a:prstGeom prst="rect">
            <a:avLst/>
          </a:prstGeom>
        </p:spPr>
        <p:txBody>
          <a:bodyPr wrap="square">
            <a:spAutoFit/>
          </a:bodyPr>
          <a:lstStyle/>
          <a:p>
            <a:r>
              <a:rPr lang="pt-BR" sz="2000" dirty="0" smtClean="0"/>
              <a:t>Ora, João batizava também em </a:t>
            </a:r>
            <a:r>
              <a:rPr lang="pt-BR" sz="2000" dirty="0" err="1" smtClean="0"/>
              <a:t>Enom</a:t>
            </a:r>
            <a:r>
              <a:rPr lang="pt-BR" sz="2000" dirty="0" smtClean="0"/>
              <a:t>, junto a Salim, porque havia ali muitas águas; e vinham ali e eram batizados.</a:t>
            </a:r>
          </a:p>
        </p:txBody>
      </p:sp>
      <p:sp>
        <p:nvSpPr>
          <p:cNvPr id="11" name="Retângulo 10"/>
          <p:cNvSpPr/>
          <p:nvPr/>
        </p:nvSpPr>
        <p:spPr>
          <a:xfrm>
            <a:off x="1170677" y="502689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3:23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015663"/>
          </a:xfrm>
          <a:prstGeom prst="rect">
            <a:avLst/>
          </a:prstGeom>
        </p:spPr>
        <p:txBody>
          <a:bodyPr wrap="square">
            <a:spAutoFit/>
          </a:bodyPr>
          <a:lstStyle/>
          <a:p>
            <a:pPr algn="just"/>
            <a:r>
              <a:rPr lang="pt-BR" sz="2000" b="1" dirty="0" smtClean="0"/>
              <a:t>Este ato de batismo representa o sepultamento do homem velho e a ressurreição para uma nova vida em Cristo.</a:t>
            </a:r>
            <a:endParaRPr lang="pt-BR" sz="2000" b="1" u="sng" dirty="0" smtClean="0"/>
          </a:p>
        </p:txBody>
      </p:sp>
      <p:sp>
        <p:nvSpPr>
          <p:cNvPr id="6" name="Retângulo 5"/>
          <p:cNvSpPr/>
          <p:nvPr/>
        </p:nvSpPr>
        <p:spPr>
          <a:xfrm>
            <a:off x="1571605" y="2909168"/>
            <a:ext cx="7286676" cy="1631216"/>
          </a:xfrm>
          <a:prstGeom prst="rect">
            <a:avLst/>
          </a:prstGeom>
        </p:spPr>
        <p:txBody>
          <a:bodyPr wrap="square">
            <a:spAutoFit/>
          </a:bodyPr>
          <a:lstStyle/>
          <a:p>
            <a:r>
              <a:rPr lang="pt-BR" sz="2000" dirty="0" smtClean="0"/>
              <a:t>Ou não sabeis que todos quantos fomos batizados em Jesus Cristo fomos batizados na sua morte?  De sorte que fomos sepultados com ele pelo batismo na morte; para que, como Cristo ressuscitou dos mortos pela glória do Pai, assim andemos nós também em novidade de vida.</a:t>
            </a:r>
          </a:p>
        </p:txBody>
      </p:sp>
      <p:sp>
        <p:nvSpPr>
          <p:cNvPr id="7" name="Retângulo 6"/>
          <p:cNvSpPr/>
          <p:nvPr/>
        </p:nvSpPr>
        <p:spPr>
          <a:xfrm>
            <a:off x="1071538" y="250030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6:3-4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4909432"/>
            <a:ext cx="7286676" cy="707886"/>
          </a:xfrm>
          <a:prstGeom prst="rect">
            <a:avLst/>
          </a:prstGeom>
        </p:spPr>
        <p:txBody>
          <a:bodyPr wrap="square">
            <a:spAutoFit/>
          </a:bodyPr>
          <a:lstStyle/>
          <a:p>
            <a:r>
              <a:rPr lang="pt-BR" sz="2000" dirty="0" smtClean="0"/>
              <a:t>Sepultados com ele no batismo, nele também ressuscitastes pela fé no poder de Deus, que o ressuscitou dos mortos.</a:t>
            </a:r>
          </a:p>
        </p:txBody>
      </p:sp>
      <p:sp>
        <p:nvSpPr>
          <p:cNvPr id="11" name="Retângulo 10"/>
          <p:cNvSpPr/>
          <p:nvPr/>
        </p:nvSpPr>
        <p:spPr>
          <a:xfrm>
            <a:off x="1170677" y="4500570"/>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4401205"/>
          </a:xfrm>
          <a:prstGeom prst="rect">
            <a:avLst/>
          </a:prstGeom>
        </p:spPr>
        <p:txBody>
          <a:bodyPr wrap="square">
            <a:spAutoFit/>
          </a:bodyPr>
          <a:lstStyle/>
          <a:p>
            <a:pPr algn="just"/>
            <a:r>
              <a:rPr lang="pt-BR" sz="2000" b="1" dirty="0" smtClean="0"/>
              <a:t>Crentes de outras denominações, que tenham recebido o batismo bíblico e que façam confissão de verdadeira fé em Cristo, afirmando que sempre se mostraram prontos para </a:t>
            </a:r>
            <a:r>
              <a:rPr lang="pt-BR" sz="2000" b="1" u="sng" dirty="0" smtClean="0"/>
              <a:t>andar na Lei de Deus</a:t>
            </a:r>
            <a:r>
              <a:rPr lang="pt-BR" sz="2000" b="1" dirty="0" smtClean="0"/>
              <a:t>, não necessitam de outro batismo.</a:t>
            </a:r>
          </a:p>
          <a:p>
            <a:pPr algn="just"/>
            <a:endParaRPr lang="pt-BR" sz="2000" b="1" u="sng" dirty="0" smtClean="0"/>
          </a:p>
          <a:p>
            <a:pPr algn="just"/>
            <a:r>
              <a:rPr lang="pt-BR" sz="2000" b="1" dirty="0" smtClean="0"/>
              <a:t>O batismo é realizado apenas uma vez.  Mas o crente deve ser rebatizado quando há quebra dos mandamentos.</a:t>
            </a:r>
          </a:p>
          <a:p>
            <a:pPr algn="just"/>
            <a:endParaRPr lang="pt-BR" sz="2000" b="1" dirty="0" smtClean="0"/>
          </a:p>
          <a:p>
            <a:pPr algn="just"/>
            <a:r>
              <a:rPr lang="pt-BR" sz="2000" b="1" dirty="0" smtClean="0"/>
              <a:t>Há outras situações para rebatismo.  Pessoas sinceras, ao obter conhecimento da verdade presente, reconhecerão a necessidade de entrar pela porta para adentrar o reino espiritual de Cristo.</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571605" y="2194788"/>
            <a:ext cx="7286676" cy="3477875"/>
          </a:xfrm>
          <a:prstGeom prst="rect">
            <a:avLst/>
          </a:prstGeom>
        </p:spPr>
        <p:txBody>
          <a:bodyPr wrap="square">
            <a:spAutoFit/>
          </a:bodyPr>
          <a:lstStyle/>
          <a:p>
            <a:r>
              <a:rPr lang="pt-BR" sz="2000" dirty="0" smtClean="0"/>
              <a:t>E sucedeu que, enquanto Apolo estava em Corinto, Paulo, tendo passado por todas as regiões superiores, chegou a </a:t>
            </a:r>
            <a:r>
              <a:rPr lang="pt-BR" sz="2000" dirty="0" err="1" smtClean="0"/>
              <a:t>Éfeso</a:t>
            </a:r>
            <a:r>
              <a:rPr lang="pt-BR" sz="2000" dirty="0" smtClean="0"/>
              <a:t> e, achando ali alguns discípulos, disse-lhes: Recebestes vós já o Espírito Santo quando crestes? E eles disseram-lhe: Nós nem ainda ouvimos que haja Espírito Santo. Perguntou-lhes, então: Em que sois batizados, então? E eles disseram: No batismo de João. Mas Paulo disse: Certamente João batizou com o batismo do arrependimento, dizendo ao povo que cresse no que após ele havia de vir, isto é, em Jesus Cristo. E os que ouviram foram batizados em nome do Senhor Jesus.</a:t>
            </a:r>
          </a:p>
          <a:p>
            <a:endParaRPr lang="pt-BR" sz="2000" dirty="0" smtClean="0"/>
          </a:p>
        </p:txBody>
      </p:sp>
      <p:sp>
        <p:nvSpPr>
          <p:cNvPr id="7" name="Retângulo 6"/>
          <p:cNvSpPr/>
          <p:nvPr/>
        </p:nvSpPr>
        <p:spPr>
          <a:xfrm>
            <a:off x="1071538" y="178592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19:1-5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BATISMO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015663"/>
          </a:xfrm>
          <a:prstGeom prst="rect">
            <a:avLst/>
          </a:prstGeom>
        </p:spPr>
        <p:txBody>
          <a:bodyPr wrap="square">
            <a:spAutoFit/>
          </a:bodyPr>
          <a:lstStyle/>
          <a:p>
            <a:pPr algn="just"/>
            <a:r>
              <a:rPr lang="pt-BR" sz="2000" b="1" dirty="0" smtClean="0"/>
              <a:t>Na ocasião da recepção por meio do batismo, cada alma deve ter pedido demissão da igreja ou denominação à qual pertencera.</a:t>
            </a:r>
            <a:endParaRPr lang="pt-BR" sz="2000" b="1" u="sng" dirty="0" smtClean="0"/>
          </a:p>
        </p:txBody>
      </p:sp>
      <p:sp>
        <p:nvSpPr>
          <p:cNvPr id="6" name="Retângulo 5"/>
          <p:cNvSpPr/>
          <p:nvPr/>
        </p:nvSpPr>
        <p:spPr>
          <a:xfrm>
            <a:off x="1571605" y="3171766"/>
            <a:ext cx="7286676" cy="400110"/>
          </a:xfrm>
          <a:prstGeom prst="rect">
            <a:avLst/>
          </a:prstGeom>
        </p:spPr>
        <p:txBody>
          <a:bodyPr wrap="square">
            <a:spAutoFit/>
          </a:bodyPr>
          <a:lstStyle/>
          <a:p>
            <a:r>
              <a:rPr lang="pt-BR" sz="2000" dirty="0" smtClean="0"/>
              <a:t>Um só Senhor, uma só fé, um só batismo;</a:t>
            </a:r>
          </a:p>
        </p:txBody>
      </p:sp>
      <p:sp>
        <p:nvSpPr>
          <p:cNvPr id="7" name="Retângulo 6"/>
          <p:cNvSpPr/>
          <p:nvPr/>
        </p:nvSpPr>
        <p:spPr>
          <a:xfrm>
            <a:off x="1071538" y="276290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Efésios 4:5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4409366"/>
            <a:ext cx="7286676" cy="1015663"/>
          </a:xfrm>
          <a:prstGeom prst="rect">
            <a:avLst/>
          </a:prstGeom>
        </p:spPr>
        <p:txBody>
          <a:bodyPr wrap="square">
            <a:spAutoFit/>
          </a:bodyPr>
          <a:lstStyle/>
          <a:p>
            <a:r>
              <a:rPr lang="pt-BR" sz="2000" dirty="0" smtClean="0"/>
              <a:t>Ainda tenho outras ovelhas que não são deste aprisco; também me convém agregar estas, e elas ouvirão a minha voz, e haverá um rebanho e um Pastor.</a:t>
            </a:r>
          </a:p>
        </p:txBody>
      </p:sp>
      <p:sp>
        <p:nvSpPr>
          <p:cNvPr id="11" name="Retângulo 10"/>
          <p:cNvSpPr/>
          <p:nvPr/>
        </p:nvSpPr>
        <p:spPr>
          <a:xfrm>
            <a:off x="1170677" y="400050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10:16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457200" y="2490791"/>
            <a:ext cx="8153400" cy="1295399"/>
          </a:xfrm>
        </p:spPr>
        <p:txBody>
          <a:bodyPr>
            <a:normAutofit/>
          </a:bodyPr>
          <a:lstStyle/>
          <a:p>
            <a:pPr algn="r"/>
            <a:r>
              <a:rPr lang="pt-BR" sz="5400" b="1" dirty="0" smtClean="0"/>
              <a:t>SANTA CEIA</a:t>
            </a:r>
          </a:p>
          <a:p>
            <a:pPr algn="r">
              <a:buNone/>
            </a:pPr>
            <a:endParaRPr lang="pt-BR" sz="5400" b="1" dirty="0" smtClean="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12</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SANTA CEIA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4401205"/>
          </a:xfrm>
          <a:prstGeom prst="rect">
            <a:avLst/>
          </a:prstGeom>
        </p:spPr>
        <p:txBody>
          <a:bodyPr wrap="square">
            <a:spAutoFit/>
          </a:bodyPr>
          <a:lstStyle/>
          <a:p>
            <a:pPr algn="just"/>
            <a:r>
              <a:rPr lang="pt-BR" sz="2000" b="1" dirty="0" smtClean="0"/>
              <a:t>O batismo tem lugar só uma vez, enquanto outros meios da graça, como o lava-pés, a Santa Ceia e a oração se repetem na vida de fé.</a:t>
            </a:r>
          </a:p>
          <a:p>
            <a:pPr algn="just"/>
            <a:endParaRPr lang="pt-BR" sz="2000" b="1" u="sng" dirty="0" smtClean="0"/>
          </a:p>
          <a:p>
            <a:pPr algn="just"/>
            <a:r>
              <a:rPr lang="pt-BR" sz="2000" b="1" dirty="0" smtClean="0"/>
              <a:t>A participação na Santa Ceia, simboliza a morte de Jesus. Não há perdão de pecados no comer o pão e tomar o vinho (não fermentado).  Essa ceia de comunhão , comemorativa dos sofrimentos e da morte de Jesus, deve servir para fortalecimento da igreja, devendo mantê-la em humildade, amor e união.</a:t>
            </a:r>
          </a:p>
          <a:p>
            <a:pPr algn="just"/>
            <a:endParaRPr lang="pt-BR" sz="2000" b="1" dirty="0" smtClean="0"/>
          </a:p>
          <a:p>
            <a:pPr algn="just"/>
            <a:r>
              <a:rPr lang="pt-BR" sz="2000" b="1" dirty="0" smtClean="0"/>
              <a:t>O pão </a:t>
            </a:r>
            <a:r>
              <a:rPr lang="pt-BR" sz="2000" b="1" dirty="0" err="1" smtClean="0"/>
              <a:t>asmo</a:t>
            </a:r>
            <a:r>
              <a:rPr lang="pt-BR" sz="2000" b="1" dirty="0" smtClean="0"/>
              <a:t>(sem fermento) simboliza o corpo de Cristo e o vinho representa o sangue de Jesus derramado na cruz.</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64088" y="-27384"/>
            <a:ext cx="3569600" cy="936104"/>
          </a:xfrm>
        </p:spPr>
        <p:txBody>
          <a:bodyPr>
            <a:normAutofit/>
          </a:bodyPr>
          <a:lstStyle/>
          <a:p>
            <a:pPr algn="r"/>
            <a:r>
              <a:rPr lang="pt-BR" sz="5400" dirty="0" smtClean="0"/>
              <a:t>Jesus Cristo</a:t>
            </a:r>
            <a:endParaRPr lang="pt-BR" sz="5400" dirty="0"/>
          </a:p>
        </p:txBody>
      </p:sp>
      <p:sp>
        <p:nvSpPr>
          <p:cNvPr id="7" name="Retângulo 6"/>
          <p:cNvSpPr/>
          <p:nvPr/>
        </p:nvSpPr>
        <p:spPr>
          <a:xfrm>
            <a:off x="1187624" y="1268760"/>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4:12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187624" y="3049796"/>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14:15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138416" y="4869160"/>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João 2:3-6   </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06703690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SANTA CEIA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571605" y="1837598"/>
            <a:ext cx="7286676" cy="1631216"/>
          </a:xfrm>
          <a:prstGeom prst="rect">
            <a:avLst/>
          </a:prstGeom>
        </p:spPr>
        <p:txBody>
          <a:bodyPr wrap="square">
            <a:spAutoFit/>
          </a:bodyPr>
          <a:lstStyle/>
          <a:p>
            <a:r>
              <a:rPr lang="pt-BR" sz="2000" dirty="0" smtClean="0"/>
              <a:t>Porventura, o cálice de bênção que abençoamos não é a comunhão do sangue de Cristo? O pão que partimos não é, porventura, a comunhão do corpo de Cristo?  Porque nós, sendo muitos, somos um só pão e um só corpo; porque todos participamos do mesmo pão.</a:t>
            </a:r>
          </a:p>
        </p:txBody>
      </p:sp>
      <p:sp>
        <p:nvSpPr>
          <p:cNvPr id="7" name="Retângulo 6"/>
          <p:cNvSpPr/>
          <p:nvPr/>
        </p:nvSpPr>
        <p:spPr>
          <a:xfrm>
            <a:off x="1071538" y="142873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a:t>
            </a:r>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10:16-17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3940924"/>
            <a:ext cx="7572395" cy="2554545"/>
          </a:xfrm>
          <a:prstGeom prst="rect">
            <a:avLst/>
          </a:prstGeom>
        </p:spPr>
        <p:txBody>
          <a:bodyPr wrap="square">
            <a:spAutoFit/>
          </a:bodyPr>
          <a:lstStyle/>
          <a:p>
            <a:r>
              <a:rPr lang="pt-BR" sz="2000" dirty="0" smtClean="0"/>
              <a:t>Porque eu recebi do Senhor o que também vos ensinei: que o Senhor Jesus, na noite em que foi traído, tomou o pão; e, tendo dado graças, o partiu e disse: Tomai, comei; isto é o meu corpo que é partido por vós; fazei isto em memória de mim.  Semelhantemente também, depois de cear, tomou o cálice, dizendo: Este cálice é o Novo Testamento no meu sangue; fazei isto, todas as vezes que beberdes, em memória de mim. Porque, todas as vezes que comerdes este pão e beberdes este cálice, anunciais a morte do Senhor, até que venha.</a:t>
            </a:r>
          </a:p>
        </p:txBody>
      </p:sp>
      <p:sp>
        <p:nvSpPr>
          <p:cNvPr id="8" name="Retângulo 7"/>
          <p:cNvSpPr/>
          <p:nvPr/>
        </p:nvSpPr>
        <p:spPr>
          <a:xfrm>
            <a:off x="1071538" y="353206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a:t>
            </a:r>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11:23-26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SANTA CEIA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Na Santa Ceia somente tomam parte os que são batizados.</a:t>
            </a:r>
            <a:endParaRPr lang="pt-BR" sz="2000" b="1" u="sng" dirty="0" smtClean="0"/>
          </a:p>
        </p:txBody>
      </p:sp>
      <p:sp>
        <p:nvSpPr>
          <p:cNvPr id="6" name="Retângulo 5"/>
          <p:cNvSpPr/>
          <p:nvPr/>
        </p:nvSpPr>
        <p:spPr>
          <a:xfrm>
            <a:off x="1571605" y="2694854"/>
            <a:ext cx="7286676" cy="1631216"/>
          </a:xfrm>
          <a:prstGeom prst="rect">
            <a:avLst/>
          </a:prstGeom>
        </p:spPr>
        <p:txBody>
          <a:bodyPr wrap="square">
            <a:spAutoFit/>
          </a:bodyPr>
          <a:lstStyle/>
          <a:p>
            <a:r>
              <a:rPr lang="pt-BR" sz="2000" dirty="0" smtClean="0"/>
              <a:t>E ele disse: Ide à cidade a um certo homem e dizei-lhe: O Mestre diz: O meu tempo está próximo; em tua casa celebrarei a Páscoa com os meus discípulos.  E os discípulos fizeram como Jesus lhes ordenara e prepararam a Páscoa.  E, chegada a tarde, assentou-se à mesa com os doze.</a:t>
            </a:r>
          </a:p>
        </p:txBody>
      </p:sp>
      <p:sp>
        <p:nvSpPr>
          <p:cNvPr id="7" name="Retângulo 6"/>
          <p:cNvSpPr/>
          <p:nvPr/>
        </p:nvSpPr>
        <p:spPr>
          <a:xfrm>
            <a:off x="1071538" y="228599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26:18-20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4842229"/>
            <a:ext cx="7286676" cy="1323439"/>
          </a:xfrm>
          <a:prstGeom prst="rect">
            <a:avLst/>
          </a:prstGeom>
        </p:spPr>
        <p:txBody>
          <a:bodyPr wrap="square">
            <a:spAutoFit/>
          </a:bodyPr>
          <a:lstStyle/>
          <a:p>
            <a:r>
              <a:rPr lang="pt-BR" sz="2000" dirty="0" smtClean="0"/>
              <a:t>Portanto, ide, ensinai todas as nações, batizando-as em nome do Pai, e do Filho, e do Espírito Santo;  ensinando-as a guardar todas as coisas que eu vos tenho mandado; e eis que eu estou convosco todos os dias, até à consumação dos séculos. Amém!</a:t>
            </a:r>
          </a:p>
        </p:txBody>
      </p:sp>
      <p:sp>
        <p:nvSpPr>
          <p:cNvPr id="8" name="Retângulo 7"/>
          <p:cNvSpPr/>
          <p:nvPr/>
        </p:nvSpPr>
        <p:spPr>
          <a:xfrm>
            <a:off x="1071538" y="433454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28:19-20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457200" y="2490791"/>
            <a:ext cx="8153400" cy="1295399"/>
          </a:xfrm>
        </p:spPr>
        <p:txBody>
          <a:bodyPr>
            <a:normAutofit/>
          </a:bodyPr>
          <a:lstStyle/>
          <a:p>
            <a:pPr algn="r"/>
            <a:r>
              <a:rPr lang="pt-BR" sz="5400" b="1" dirty="0" smtClean="0"/>
              <a:t>LAVA-PÉS</a:t>
            </a:r>
          </a:p>
          <a:p>
            <a:pPr algn="r">
              <a:buNone/>
            </a:pPr>
            <a:endParaRPr lang="pt-BR" sz="5400" b="1" dirty="0" smtClean="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13</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LAVA-PÉS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3785652"/>
          </a:xfrm>
          <a:prstGeom prst="rect">
            <a:avLst/>
          </a:prstGeom>
        </p:spPr>
        <p:txBody>
          <a:bodyPr wrap="square">
            <a:spAutoFit/>
          </a:bodyPr>
          <a:lstStyle/>
          <a:p>
            <a:pPr algn="just"/>
            <a:r>
              <a:rPr lang="pt-BR" sz="2000" b="1" dirty="0" smtClean="0"/>
              <a:t>Cremos que este rito de Cristo é obrigatório para todos os cristãos. Este ato que Jesus introduziu na Sua igreja, e que ensina a humildade, não é um costume judaico nem oriental, mas sim um novo mandamento.  Podemos ver isso na oposição inicial de Pedro e dos outros </a:t>
            </a:r>
            <a:r>
              <a:rPr lang="pt-BR" sz="2000" b="1" dirty="0" err="1" smtClean="0"/>
              <a:t>discipulos</a:t>
            </a:r>
            <a:r>
              <a:rPr lang="pt-BR" sz="2000" b="1" dirty="0" smtClean="0"/>
              <a:t>. O lava-pés usual tinha lugar fora da porta da casa, e não teria causado admiração entre os </a:t>
            </a:r>
            <a:r>
              <a:rPr lang="pt-BR" sz="2000" b="1" dirty="0" err="1" smtClean="0"/>
              <a:t>discipulos</a:t>
            </a:r>
            <a:r>
              <a:rPr lang="pt-BR" sz="2000" b="1" dirty="0" smtClean="0"/>
              <a:t>. </a:t>
            </a:r>
          </a:p>
          <a:p>
            <a:pPr algn="just"/>
            <a:endParaRPr lang="pt-BR" sz="2000" b="1" dirty="0" smtClean="0"/>
          </a:p>
          <a:p>
            <a:pPr algn="just"/>
            <a:r>
              <a:rPr lang="pt-BR" sz="2000" b="1" dirty="0" smtClean="0"/>
              <a:t>“O que Eu faço não o sabes tu agora, mas tu o saberás depois.” Estas palavras de Jesus confirmam que o lava-pés representa um rito santo que não pode ser executado em espírito,  mas só em realidade.</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LAVA-PÉS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3571876"/>
            <a:ext cx="7000924" cy="707886"/>
          </a:xfrm>
          <a:prstGeom prst="rect">
            <a:avLst/>
          </a:prstGeom>
        </p:spPr>
        <p:txBody>
          <a:bodyPr wrap="square">
            <a:spAutoFit/>
          </a:bodyPr>
          <a:lstStyle/>
          <a:p>
            <a:pPr algn="just"/>
            <a:r>
              <a:rPr lang="pt-BR" sz="2000" b="1" dirty="0" smtClean="0"/>
              <a:t>São bem-aventurados todos os que seguem o exemplo de Jesus no lava-pés.</a:t>
            </a:r>
            <a:endParaRPr lang="pt-BR" sz="2000" b="1" u="sng" dirty="0" smtClean="0"/>
          </a:p>
        </p:txBody>
      </p:sp>
      <p:sp>
        <p:nvSpPr>
          <p:cNvPr id="6" name="Retângulo 5"/>
          <p:cNvSpPr/>
          <p:nvPr/>
        </p:nvSpPr>
        <p:spPr>
          <a:xfrm>
            <a:off x="1571605" y="2123350"/>
            <a:ext cx="7286676" cy="1015663"/>
          </a:xfrm>
          <a:prstGeom prst="rect">
            <a:avLst/>
          </a:prstGeom>
        </p:spPr>
        <p:txBody>
          <a:bodyPr wrap="square">
            <a:spAutoFit/>
          </a:bodyPr>
          <a:lstStyle/>
          <a:p>
            <a:r>
              <a:rPr lang="pt-BR" sz="2000" dirty="0" smtClean="0"/>
              <a:t>Ora, se eu, Senhor e Mestre, vos lavei os pés, vós deveis também lavar os pés uns aos outros.  Porque eu vos dei o exemplo, para que, como eu vos fiz, façais vós também.</a:t>
            </a:r>
          </a:p>
        </p:txBody>
      </p:sp>
      <p:sp>
        <p:nvSpPr>
          <p:cNvPr id="7" name="Retângulo 6"/>
          <p:cNvSpPr/>
          <p:nvPr/>
        </p:nvSpPr>
        <p:spPr>
          <a:xfrm>
            <a:off x="1071538" y="171448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13:14-15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5243468"/>
            <a:ext cx="7286676" cy="400110"/>
          </a:xfrm>
          <a:prstGeom prst="rect">
            <a:avLst/>
          </a:prstGeom>
        </p:spPr>
        <p:txBody>
          <a:bodyPr wrap="square">
            <a:spAutoFit/>
          </a:bodyPr>
          <a:lstStyle/>
          <a:p>
            <a:r>
              <a:rPr lang="pt-BR" sz="2000" dirty="0" smtClean="0"/>
              <a:t>Se sabeis essas coisas, bem-aventurados sois se as fizerdes.</a:t>
            </a:r>
          </a:p>
        </p:txBody>
      </p:sp>
      <p:sp>
        <p:nvSpPr>
          <p:cNvPr id="8" name="Retângulo 7"/>
          <p:cNvSpPr/>
          <p:nvPr/>
        </p:nvSpPr>
        <p:spPr>
          <a:xfrm>
            <a:off x="1071538" y="469173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13:17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457200" y="3062295"/>
            <a:ext cx="8153400" cy="1295399"/>
          </a:xfrm>
        </p:spPr>
        <p:txBody>
          <a:bodyPr>
            <a:normAutofit fontScale="85000" lnSpcReduction="10000"/>
          </a:bodyPr>
          <a:lstStyle/>
          <a:p>
            <a:pPr algn="r"/>
            <a:r>
              <a:rPr lang="pt-BR" sz="5400" b="1" dirty="0" smtClean="0"/>
              <a:t>2.300 TARDE E MANHÃS</a:t>
            </a:r>
          </a:p>
          <a:p>
            <a:pPr algn="r">
              <a:buNone/>
            </a:pPr>
            <a:endParaRPr lang="pt-BR" sz="5400" b="1" dirty="0" smtClean="0"/>
          </a:p>
        </p:txBody>
      </p:sp>
      <p:sp>
        <p:nvSpPr>
          <p:cNvPr id="6"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14</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3000372"/>
            <a:ext cx="7000924" cy="1938992"/>
          </a:xfrm>
          <a:prstGeom prst="rect">
            <a:avLst/>
          </a:prstGeom>
        </p:spPr>
        <p:txBody>
          <a:bodyPr wrap="square">
            <a:spAutoFit/>
          </a:bodyPr>
          <a:lstStyle/>
          <a:p>
            <a:pPr algn="just"/>
            <a:r>
              <a:rPr lang="pt-BR" sz="2400" b="1" dirty="0" smtClean="0"/>
              <a:t>Cremos  que o grande período profético de Daniel começou em 457aC e terminou no ano de 1844 e que a purificação do santuário tem a mesma significação que o começo do juízo de investigação no Céu.</a:t>
            </a:r>
            <a:endParaRPr lang="pt-BR" sz="2400" b="1" u="sng" dirty="0" smtClean="0"/>
          </a:p>
        </p:txBody>
      </p:sp>
      <p:sp>
        <p:nvSpPr>
          <p:cNvPr id="6" name="Retângulo 5"/>
          <p:cNvSpPr/>
          <p:nvPr/>
        </p:nvSpPr>
        <p:spPr>
          <a:xfrm>
            <a:off x="1571605" y="2123350"/>
            <a:ext cx="7286676" cy="707886"/>
          </a:xfrm>
          <a:prstGeom prst="rect">
            <a:avLst/>
          </a:prstGeom>
        </p:spPr>
        <p:txBody>
          <a:bodyPr wrap="square">
            <a:spAutoFit/>
          </a:bodyPr>
          <a:lstStyle/>
          <a:p>
            <a:r>
              <a:rPr lang="pt-BR" sz="2000" dirty="0" smtClean="0"/>
              <a:t>E ele me disse:  Até duas mil e trezentas tardes e manhãs; e o santuário será purificado.</a:t>
            </a:r>
          </a:p>
        </p:txBody>
      </p:sp>
      <p:sp>
        <p:nvSpPr>
          <p:cNvPr id="7" name="Retângulo 6"/>
          <p:cNvSpPr/>
          <p:nvPr/>
        </p:nvSpPr>
        <p:spPr>
          <a:xfrm>
            <a:off x="1142976" y="171448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8:14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2714620"/>
            <a:ext cx="7000924" cy="461665"/>
          </a:xfrm>
          <a:prstGeom prst="rect">
            <a:avLst/>
          </a:prstGeom>
        </p:spPr>
        <p:txBody>
          <a:bodyPr wrap="square">
            <a:spAutoFit/>
          </a:bodyPr>
          <a:lstStyle/>
          <a:p>
            <a:pPr algn="just"/>
            <a:r>
              <a:rPr lang="pt-BR" sz="2400" b="1" dirty="0" smtClean="0"/>
              <a:t>Tarde e manhã = 1 dia completo (24hs)</a:t>
            </a:r>
            <a:endParaRPr lang="pt-BR" sz="2400" b="1" u="sng" dirty="0" smtClean="0"/>
          </a:p>
        </p:txBody>
      </p:sp>
      <p:sp>
        <p:nvSpPr>
          <p:cNvPr id="6" name="Retângulo 5"/>
          <p:cNvSpPr/>
          <p:nvPr/>
        </p:nvSpPr>
        <p:spPr>
          <a:xfrm>
            <a:off x="1571605" y="1837598"/>
            <a:ext cx="7286676" cy="707886"/>
          </a:xfrm>
          <a:prstGeom prst="rect">
            <a:avLst/>
          </a:prstGeom>
        </p:spPr>
        <p:txBody>
          <a:bodyPr wrap="square">
            <a:spAutoFit/>
          </a:bodyPr>
          <a:lstStyle/>
          <a:p>
            <a:r>
              <a:rPr lang="pt-BR" sz="2000" dirty="0" smtClean="0"/>
              <a:t>E ele me disse:  Até duas mil e trezentas tardes e manhãs; e o santuário será purificado.</a:t>
            </a:r>
          </a:p>
        </p:txBody>
      </p:sp>
      <p:sp>
        <p:nvSpPr>
          <p:cNvPr id="7" name="Retângulo 6"/>
          <p:cNvSpPr/>
          <p:nvPr/>
        </p:nvSpPr>
        <p:spPr>
          <a:xfrm>
            <a:off x="1142976" y="142873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8:14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3623548"/>
            <a:ext cx="7286676" cy="707886"/>
          </a:xfrm>
          <a:prstGeom prst="rect">
            <a:avLst/>
          </a:prstGeom>
        </p:spPr>
        <p:txBody>
          <a:bodyPr wrap="square">
            <a:spAutoFit/>
          </a:bodyPr>
          <a:lstStyle/>
          <a:p>
            <a:r>
              <a:rPr lang="pt-BR" sz="2000" dirty="0" smtClean="0"/>
              <a:t>E Deus chamou à luz Dia; e às trevas chamou Noite. E foi a </a:t>
            </a:r>
            <a:r>
              <a:rPr lang="pt-BR" sz="2000" b="1" u="sng" dirty="0" smtClean="0"/>
              <a:t>tarde e a manhã: o dia primeiro.</a:t>
            </a:r>
          </a:p>
        </p:txBody>
      </p:sp>
      <p:sp>
        <p:nvSpPr>
          <p:cNvPr id="9" name="Retângulo 8"/>
          <p:cNvSpPr/>
          <p:nvPr/>
        </p:nvSpPr>
        <p:spPr>
          <a:xfrm>
            <a:off x="1142976" y="321468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Genesis 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5338060"/>
            <a:ext cx="7286676" cy="1015663"/>
          </a:xfrm>
          <a:prstGeom prst="rect">
            <a:avLst/>
          </a:prstGeom>
        </p:spPr>
        <p:txBody>
          <a:bodyPr wrap="square">
            <a:spAutoFit/>
          </a:bodyPr>
          <a:lstStyle/>
          <a:p>
            <a:r>
              <a:rPr lang="pt-BR" sz="2000" dirty="0" smtClean="0"/>
              <a:t>E, quando cumprires estes, tornar-te-ás a deitar sobre o teu lado direito e levarás a maldade da casa de Judá quarenta dias; </a:t>
            </a:r>
            <a:r>
              <a:rPr lang="pt-BR" sz="2000" b="1" u="sng" dirty="0" smtClean="0"/>
              <a:t>um dia te dei para cada ano.</a:t>
            </a:r>
          </a:p>
        </p:txBody>
      </p:sp>
      <p:sp>
        <p:nvSpPr>
          <p:cNvPr id="11" name="Retângulo 10"/>
          <p:cNvSpPr/>
          <p:nvPr/>
        </p:nvSpPr>
        <p:spPr>
          <a:xfrm>
            <a:off x="1142976" y="4929198"/>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Numeros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14:34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4467533"/>
            <a:ext cx="7000924" cy="461665"/>
          </a:xfrm>
          <a:prstGeom prst="rect">
            <a:avLst/>
          </a:prstGeom>
        </p:spPr>
        <p:txBody>
          <a:bodyPr wrap="square">
            <a:spAutoFit/>
          </a:bodyPr>
          <a:lstStyle/>
          <a:p>
            <a:pPr algn="just"/>
            <a:r>
              <a:rPr lang="pt-BR" sz="2400" b="1" dirty="0" smtClean="0"/>
              <a:t>1 dia profético = 1 ano literal</a:t>
            </a:r>
            <a:endParaRPr lang="pt-BR" sz="2400" b="1" u="sng" dirty="0"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571605" y="1837598"/>
            <a:ext cx="7286676" cy="4278094"/>
          </a:xfrm>
          <a:prstGeom prst="rect">
            <a:avLst/>
          </a:prstGeom>
        </p:spPr>
        <p:txBody>
          <a:bodyPr wrap="square">
            <a:spAutoFit/>
          </a:bodyPr>
          <a:lstStyle/>
          <a:p>
            <a:pPr algn="just"/>
            <a:r>
              <a:rPr lang="pt-BR" sz="1600" dirty="0" smtClean="0"/>
              <a:t>(21)Estando eu, digo, ainda falando na oração, o varão Gabriel, que eu tinha visto na minha visão ao princípio, veio voando rapidamente e tocou-me à hora do sacrifício da tarde. (22)E me instruiu, e falou comigo, e disse: Daniel, agora, saí para fazer-te entender o sentido.  (23)No princípio das tuas súplicas, saiu a ordem, e eu vim, para to declarar, porque és mui amado; toma, pois, bem sentido na palavra e </a:t>
            </a:r>
            <a:r>
              <a:rPr lang="pt-BR" sz="1600" b="1" u="sng" dirty="0" smtClean="0"/>
              <a:t>entende a visão</a:t>
            </a:r>
            <a:r>
              <a:rPr lang="pt-BR" sz="1600" dirty="0" smtClean="0"/>
              <a:t>. (</a:t>
            </a:r>
            <a:r>
              <a:rPr lang="pt-BR" sz="1600" u="sng" dirty="0" smtClean="0"/>
              <a:t>24)Setenta semanas estão determinadas sobre o teu povo e sobre a tua santa cidade, para extinguir a transgressão, e dar fim aos pecados</a:t>
            </a:r>
            <a:r>
              <a:rPr lang="pt-BR" sz="1600" dirty="0" smtClean="0"/>
              <a:t>, e expiar a iniqüidade, e trazer a justiça eterna, e selar a visão e a profecia, e ungir o Santo dos santos. (</a:t>
            </a:r>
            <a:r>
              <a:rPr lang="pt-BR" sz="1600" u="sng" dirty="0" smtClean="0"/>
              <a:t>25)Sabe e entende: desde a saída da ordem para restaurar e para edificar Jerusalém</a:t>
            </a:r>
            <a:r>
              <a:rPr lang="pt-BR" sz="1600" dirty="0" smtClean="0"/>
              <a:t>, até ao Messias, o Príncipe, sete semanas e sessenta e duas semanas; as ruas e as tranqueiras se reedificarão, mas em tempos angustiosos. (26)E, depois das sessenta e duas semanas, será tirado o Messias e não será mais; e o povo do príncipe, que há de vir, destruirá a cidade e o santuário, e o seu fim será com uma inundação; e até ao fim haverá guerra; estão determinadas assolações.  (27)E ele firmará um concerto com muitos por uma semana; e, na metade da semana, fará cessar o sacrifício e a oferta de manjares; e sobre a asa das abominações virá o assolador, e isso até à consumação; e o que está determinado será derramado sobre o assolador.</a:t>
            </a:r>
          </a:p>
        </p:txBody>
      </p:sp>
      <p:sp>
        <p:nvSpPr>
          <p:cNvPr id="7" name="Retângulo 6"/>
          <p:cNvSpPr/>
          <p:nvPr/>
        </p:nvSpPr>
        <p:spPr>
          <a:xfrm>
            <a:off x="1142976" y="142873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9:21-27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571604" y="1857364"/>
            <a:ext cx="7286676" cy="1323439"/>
          </a:xfrm>
          <a:prstGeom prst="rect">
            <a:avLst/>
          </a:prstGeom>
        </p:spPr>
        <p:txBody>
          <a:bodyPr wrap="square">
            <a:spAutoFit/>
          </a:bodyPr>
          <a:lstStyle/>
          <a:p>
            <a:pPr algn="just"/>
            <a:r>
              <a:rPr lang="pt-BR" sz="2000" u="sng" dirty="0" smtClean="0"/>
              <a:t>Sabe e entende: desde a saída da ordem para restaurar e para edificar Jerusalém</a:t>
            </a:r>
            <a:r>
              <a:rPr lang="pt-BR" sz="2000" dirty="0" smtClean="0"/>
              <a:t>, até ao Messias, o Príncipe, sete semanas e sessenta e duas semanas; as ruas e as tranqueiras se reedificarão, mas em tempos angustiosos.</a:t>
            </a:r>
          </a:p>
        </p:txBody>
      </p:sp>
      <p:sp>
        <p:nvSpPr>
          <p:cNvPr id="7" name="Retângulo 6"/>
          <p:cNvSpPr/>
          <p:nvPr/>
        </p:nvSpPr>
        <p:spPr>
          <a:xfrm>
            <a:off x="1142976" y="142873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4199287"/>
            <a:ext cx="7286676" cy="923330"/>
          </a:xfrm>
          <a:prstGeom prst="rect">
            <a:avLst/>
          </a:prstGeom>
        </p:spPr>
        <p:txBody>
          <a:bodyPr wrap="square">
            <a:spAutoFit/>
          </a:bodyPr>
          <a:lstStyle/>
          <a:p>
            <a:pPr algn="just"/>
            <a:r>
              <a:rPr lang="pt-BR" dirty="0" smtClean="0"/>
              <a:t>Também subiram a Jerusalém alguns dos filhos de Israel, e dos sacerdotes, e dos levitas, e dos cantores, e dos porteiros, e dos </a:t>
            </a:r>
            <a:r>
              <a:rPr lang="pt-BR" dirty="0" err="1" smtClean="0"/>
              <a:t>netineus</a:t>
            </a:r>
            <a:r>
              <a:rPr lang="pt-BR" dirty="0" smtClean="0"/>
              <a:t>, no ano </a:t>
            </a:r>
            <a:r>
              <a:rPr lang="pt-BR" u="sng" dirty="0" smtClean="0"/>
              <a:t>sétimo do rei </a:t>
            </a:r>
            <a:r>
              <a:rPr lang="pt-BR" u="sng" dirty="0" err="1" smtClean="0"/>
              <a:t>Artaxerxes</a:t>
            </a:r>
            <a:r>
              <a:rPr lang="pt-BR" u="sng" dirty="0" smtClean="0"/>
              <a:t>.</a:t>
            </a:r>
          </a:p>
        </p:txBody>
      </p:sp>
      <p:sp>
        <p:nvSpPr>
          <p:cNvPr id="11" name="Retângulo 10"/>
          <p:cNvSpPr/>
          <p:nvPr/>
        </p:nvSpPr>
        <p:spPr>
          <a:xfrm>
            <a:off x="1142976" y="3790425"/>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Esdras 7:7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3357562"/>
            <a:ext cx="7000924" cy="461665"/>
          </a:xfrm>
          <a:prstGeom prst="rect">
            <a:avLst/>
          </a:prstGeom>
        </p:spPr>
        <p:txBody>
          <a:bodyPr wrap="square">
            <a:spAutoFit/>
          </a:bodyPr>
          <a:lstStyle/>
          <a:p>
            <a:pPr algn="just"/>
            <a:r>
              <a:rPr lang="pt-BR" sz="2400" b="1" dirty="0" smtClean="0"/>
              <a:t>O início do período</a:t>
            </a:r>
            <a:endParaRPr lang="pt-BR" sz="2400" b="1" u="sng" dirty="0" smtClean="0"/>
          </a:p>
        </p:txBody>
      </p:sp>
      <p:sp>
        <p:nvSpPr>
          <p:cNvPr id="13" name="Retângulo 12"/>
          <p:cNvSpPr/>
          <p:nvPr/>
        </p:nvSpPr>
        <p:spPr>
          <a:xfrm>
            <a:off x="1571605" y="5552374"/>
            <a:ext cx="7286676" cy="923330"/>
          </a:xfrm>
          <a:prstGeom prst="rect">
            <a:avLst/>
          </a:prstGeom>
        </p:spPr>
        <p:txBody>
          <a:bodyPr wrap="square">
            <a:spAutoFit/>
          </a:bodyPr>
          <a:lstStyle/>
          <a:p>
            <a:r>
              <a:rPr lang="pt-BR" u="sng" dirty="0" err="1" smtClean="0"/>
              <a:t>Artaxerxes</a:t>
            </a:r>
            <a:r>
              <a:rPr lang="pt-BR" u="sng" dirty="0" smtClean="0"/>
              <a:t>, rei dos reis, ao sacerdote Esdras</a:t>
            </a:r>
            <a:r>
              <a:rPr lang="pt-BR" dirty="0" smtClean="0"/>
              <a:t>, escriba da Lei do Deus do céu, paz perfeita! </a:t>
            </a:r>
            <a:r>
              <a:rPr lang="pt-BR" u="sng" dirty="0" smtClean="0"/>
              <a:t>Por mim se decreta que</a:t>
            </a:r>
            <a:r>
              <a:rPr lang="pt-BR" dirty="0" smtClean="0"/>
              <a:t>, no meu reino, todo aquele do povo de Israel e dos seus sacerdotes e levitas que quiser ir contigo a Jerusalém, vá.</a:t>
            </a:r>
          </a:p>
        </p:txBody>
      </p:sp>
      <p:sp>
        <p:nvSpPr>
          <p:cNvPr id="14" name="Retângulo 13"/>
          <p:cNvSpPr/>
          <p:nvPr/>
        </p:nvSpPr>
        <p:spPr>
          <a:xfrm>
            <a:off x="1142976" y="514351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Esdras 7:12-13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35496" y="2708921"/>
            <a:ext cx="9111989" cy="1440159"/>
          </a:xfrm>
        </p:spPr>
        <p:txBody>
          <a:bodyPr>
            <a:normAutofit/>
          </a:bodyPr>
          <a:lstStyle/>
          <a:p>
            <a:pPr marL="82296" indent="0" algn="ctr">
              <a:buNone/>
            </a:pPr>
            <a:r>
              <a:rPr lang="pt-BR" sz="6600" b="1" dirty="0" smtClean="0"/>
              <a:t>O ESPÍRITO SANTO</a:t>
            </a:r>
            <a:endParaRPr lang="pt-BR" sz="6600" b="1" dirty="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kumimoji="0" lang="pt-BR" sz="4800" b="1" i="0" u="none" strike="noStrike" kern="1200" cap="all"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03</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571605" y="1643050"/>
            <a:ext cx="7286676" cy="3933384"/>
          </a:xfrm>
          <a:prstGeom prst="rect">
            <a:avLst/>
          </a:prstGeom>
        </p:spPr>
        <p:txBody>
          <a:bodyPr wrap="square">
            <a:spAutoFit/>
          </a:bodyPr>
          <a:lstStyle/>
          <a:p>
            <a:pPr algn="just">
              <a:lnSpc>
                <a:spcPct val="80000"/>
              </a:lnSpc>
            </a:pPr>
            <a:r>
              <a:rPr lang="pt-BR" sz="2400" dirty="0" smtClean="0"/>
              <a:t>No capítulo 7 de Esdras acha-se o decreto (</a:t>
            </a:r>
            <a:r>
              <a:rPr lang="pt-BR" sz="2400" dirty="0" err="1" smtClean="0"/>
              <a:t>Esd</a:t>
            </a:r>
            <a:r>
              <a:rPr lang="pt-BR" sz="2400" dirty="0" smtClean="0"/>
              <a:t>. 7:12-26). Em sua forma completa foi promulgado por </a:t>
            </a:r>
            <a:r>
              <a:rPr lang="pt-BR" sz="2400" dirty="0" err="1" smtClean="0"/>
              <a:t>Artaxerxes</a:t>
            </a:r>
            <a:r>
              <a:rPr lang="pt-BR" sz="2400" dirty="0" smtClean="0"/>
              <a:t>, rei da Pérsia, em 457 antes de Cristo. Mas em Esdras 6:14 se diz ter sido a casa do Senhor em Jerusalém edificada "conforme o mandado [ou decreto, como se poderia traduzir] de Ciro e de Dario, e de </a:t>
            </a:r>
            <a:r>
              <a:rPr lang="pt-BR" sz="2400" dirty="0" err="1" smtClean="0"/>
              <a:t>Artaxerxes</a:t>
            </a:r>
            <a:r>
              <a:rPr lang="pt-BR" sz="2400" dirty="0" smtClean="0"/>
              <a:t>, rei da Pérsia". Estes três reis, </a:t>
            </a:r>
            <a:r>
              <a:rPr lang="pt-BR" sz="2400" b="1" u="sng" dirty="0" smtClean="0"/>
              <a:t>originando, confirmando e completando o decreto</a:t>
            </a:r>
            <a:r>
              <a:rPr lang="pt-BR" sz="2400" dirty="0" smtClean="0"/>
              <a:t>, deram-lhe a perfeição exigida pela profecia para assinalar o início dos 2.300 anos. Tomando-se o ano 457 antes de Cristo, tempo em que se completou o decreto, como data da ordem, viu-se ter-se cumprido toda a especificação da profecia relativa às setenta semanas.</a:t>
            </a:r>
            <a:endParaRPr lang="pt-BR" sz="2400"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etângulo 7"/>
          <p:cNvSpPr/>
          <p:nvPr/>
        </p:nvSpPr>
        <p:spPr>
          <a:xfrm>
            <a:off x="1585253" y="1643050"/>
            <a:ext cx="7286676" cy="1754326"/>
          </a:xfrm>
          <a:prstGeom prst="rect">
            <a:avLst/>
          </a:prstGeom>
        </p:spPr>
        <p:txBody>
          <a:bodyPr wrap="square">
            <a:spAutoFit/>
          </a:bodyPr>
          <a:lstStyle/>
          <a:p>
            <a:pPr algn="just"/>
            <a:r>
              <a:rPr lang="pt-BR" dirty="0" smtClean="0"/>
              <a:t>Segundo a História,  </a:t>
            </a:r>
            <a:r>
              <a:rPr lang="pt-BR" dirty="0" err="1" smtClean="0"/>
              <a:t>Xerxes</a:t>
            </a:r>
            <a:r>
              <a:rPr lang="pt-BR" dirty="0" smtClean="0"/>
              <a:t> morreu no ano 465 a.C., e  </a:t>
            </a:r>
            <a:r>
              <a:rPr lang="pt-BR" dirty="0" err="1" smtClean="0"/>
              <a:t>Artaxerxes</a:t>
            </a:r>
            <a:r>
              <a:rPr lang="pt-BR" dirty="0" smtClean="0"/>
              <a:t> I,  seu</a:t>
            </a:r>
          </a:p>
          <a:p>
            <a:pPr algn="just"/>
            <a:r>
              <a:rPr lang="pt-BR" dirty="0" smtClean="0"/>
              <a:t>filho,  assumiu o trono no mesmo ano, no mês de dezembro.  No entanto,</a:t>
            </a:r>
          </a:p>
          <a:p>
            <a:pPr algn="just"/>
            <a:r>
              <a:rPr lang="pt-BR" dirty="0" smtClean="0"/>
              <a:t>segundo um costume da corte persa,  </a:t>
            </a:r>
            <a:r>
              <a:rPr lang="pt-BR" dirty="0" err="1" smtClean="0"/>
              <a:t>Artaxerxes</a:t>
            </a:r>
            <a:r>
              <a:rPr lang="pt-BR" dirty="0" smtClean="0"/>
              <a:t> não computou o ano 465</a:t>
            </a:r>
          </a:p>
          <a:p>
            <a:pPr algn="just"/>
            <a:r>
              <a:rPr lang="pt-BR" dirty="0" smtClean="0"/>
              <a:t>a.C. como primeiro do seu reinado.  Portanto o primeiro ano do reinado de</a:t>
            </a:r>
          </a:p>
          <a:p>
            <a:pPr algn="just"/>
            <a:r>
              <a:rPr lang="pt-BR" dirty="0" err="1" smtClean="0"/>
              <a:t>Artaxerxes</a:t>
            </a:r>
            <a:r>
              <a:rPr lang="pt-BR" dirty="0" smtClean="0"/>
              <a:t> foi 464 a.C.  Quando o decreto foi promulgado, fazia sete anos</a:t>
            </a:r>
          </a:p>
          <a:p>
            <a:pPr algn="just"/>
            <a:r>
              <a:rPr lang="pt-BR" dirty="0" smtClean="0"/>
              <a:t>que ele reinava. 464 - 7 = 457 (CDB 47; PEB 647; THPD 570).</a:t>
            </a:r>
          </a:p>
        </p:txBody>
      </p:sp>
      <p:sp>
        <p:nvSpPr>
          <p:cNvPr id="5" name="Retângulo 4"/>
          <p:cNvSpPr/>
          <p:nvPr/>
        </p:nvSpPr>
        <p:spPr>
          <a:xfrm>
            <a:off x="1643042" y="3746376"/>
            <a:ext cx="7286676" cy="923330"/>
          </a:xfrm>
          <a:prstGeom prst="rect">
            <a:avLst/>
          </a:prstGeom>
        </p:spPr>
        <p:txBody>
          <a:bodyPr wrap="square">
            <a:spAutoFit/>
          </a:bodyPr>
          <a:lstStyle/>
          <a:p>
            <a:r>
              <a:rPr lang="pt-BR" b="1" dirty="0" smtClean="0"/>
              <a:t>GC 326 – </a:t>
            </a:r>
            <a:r>
              <a:rPr lang="pt-BR" dirty="0" smtClean="0"/>
              <a:t>“No sétimo capítulo de Esdras acha-se o decreto (Ed 7:12-26). Em sua forma completa foi promulgado por </a:t>
            </a:r>
            <a:r>
              <a:rPr lang="pt-BR" dirty="0" err="1" smtClean="0"/>
              <a:t>Artaxerxes</a:t>
            </a:r>
            <a:r>
              <a:rPr lang="pt-BR" dirty="0" smtClean="0"/>
              <a:t>, rei da Pérsia, em 457 antes de Cristo.”</a:t>
            </a:r>
          </a:p>
        </p:txBody>
      </p:sp>
      <p:sp>
        <p:nvSpPr>
          <p:cNvPr id="7" name="Retângulo 6"/>
          <p:cNvSpPr/>
          <p:nvPr/>
        </p:nvSpPr>
        <p:spPr>
          <a:xfrm>
            <a:off x="1656690" y="4857760"/>
            <a:ext cx="7286676" cy="646331"/>
          </a:xfrm>
          <a:prstGeom prst="rect">
            <a:avLst/>
          </a:prstGeom>
        </p:spPr>
        <p:txBody>
          <a:bodyPr wrap="square">
            <a:spAutoFit/>
          </a:bodyPr>
          <a:lstStyle/>
          <a:p>
            <a:r>
              <a:rPr lang="pt-BR" b="1" dirty="0" smtClean="0"/>
              <a:t>GC 327 – </a:t>
            </a:r>
            <a:r>
              <a:rPr lang="pt-BR" dirty="0" smtClean="0"/>
              <a:t>“O decreto de </a:t>
            </a:r>
            <a:r>
              <a:rPr lang="pt-BR" dirty="0" err="1" smtClean="0"/>
              <a:t>Artaxerxes</a:t>
            </a:r>
            <a:r>
              <a:rPr lang="pt-BR" dirty="0" smtClean="0"/>
              <a:t> entrou em vigor no outono de 457 antes de Cristo.”</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0" name="Rectangle 73"/>
          <p:cNvSpPr>
            <a:spLocks noChangeArrowheads="1"/>
          </p:cNvSpPr>
          <p:nvPr/>
        </p:nvSpPr>
        <p:spPr bwMode="auto">
          <a:xfrm>
            <a:off x="539750" y="1452557"/>
            <a:ext cx="2592388" cy="1190625"/>
          </a:xfrm>
          <a:prstGeom prst="rect">
            <a:avLst/>
          </a:prstGeom>
          <a:noFill/>
          <a:ln w="9525">
            <a:noFill/>
            <a:miter lim="800000"/>
            <a:headEnd/>
            <a:tailEnd/>
          </a:ln>
          <a:effectLst/>
        </p:spPr>
        <p:txBody>
          <a:bodyPr anchor="ctr">
            <a:spAutoFit/>
          </a:bodyPr>
          <a:lstStyle/>
          <a:p>
            <a:pPr>
              <a:tabLst>
                <a:tab pos="457200" algn="l"/>
              </a:tabLst>
            </a:pPr>
            <a:r>
              <a:rPr lang="en-US" dirty="0"/>
              <a:t>TRÊS DECRETOS</a:t>
            </a:r>
          </a:p>
          <a:p>
            <a:pPr>
              <a:tabLst>
                <a:tab pos="457200" algn="l"/>
              </a:tabLst>
            </a:pPr>
            <a:r>
              <a:rPr lang="en-US" dirty="0"/>
              <a:t>1- CIRO</a:t>
            </a:r>
          </a:p>
          <a:p>
            <a:pPr>
              <a:tabLst>
                <a:tab pos="457200" algn="l"/>
              </a:tabLst>
            </a:pPr>
            <a:r>
              <a:rPr lang="en-US" dirty="0"/>
              <a:t>2- DARIO</a:t>
            </a:r>
          </a:p>
          <a:p>
            <a:pPr>
              <a:tabLst>
                <a:tab pos="457200" algn="l"/>
              </a:tabLst>
            </a:pPr>
            <a:r>
              <a:rPr lang="en-US" dirty="0"/>
              <a:t>3- ARTAXERXES</a:t>
            </a:r>
          </a:p>
        </p:txBody>
      </p:sp>
      <p:sp>
        <p:nvSpPr>
          <p:cNvPr id="31" name="Line 4"/>
          <p:cNvSpPr>
            <a:spLocks noChangeShapeType="1"/>
          </p:cNvSpPr>
          <p:nvPr/>
        </p:nvSpPr>
        <p:spPr bwMode="auto">
          <a:xfrm>
            <a:off x="323850" y="3068638"/>
            <a:ext cx="0" cy="647700"/>
          </a:xfrm>
          <a:prstGeom prst="line">
            <a:avLst/>
          </a:prstGeom>
          <a:noFill/>
          <a:ln w="9525">
            <a:solidFill>
              <a:schemeClr val="tx1"/>
            </a:solidFill>
            <a:round/>
            <a:headEnd/>
            <a:tailEnd/>
          </a:ln>
          <a:effectLst/>
        </p:spPr>
        <p:txBody>
          <a:bodyPr/>
          <a:lstStyle/>
          <a:p>
            <a:endParaRPr lang="pt-BR"/>
          </a:p>
        </p:txBody>
      </p:sp>
      <p:sp>
        <p:nvSpPr>
          <p:cNvPr id="32" name="Line 5"/>
          <p:cNvSpPr>
            <a:spLocks noChangeShapeType="1"/>
          </p:cNvSpPr>
          <p:nvPr/>
        </p:nvSpPr>
        <p:spPr bwMode="auto">
          <a:xfrm>
            <a:off x="8715404" y="3143248"/>
            <a:ext cx="0" cy="503238"/>
          </a:xfrm>
          <a:prstGeom prst="line">
            <a:avLst/>
          </a:prstGeom>
          <a:noFill/>
          <a:ln w="9525">
            <a:solidFill>
              <a:schemeClr val="tx1"/>
            </a:solidFill>
            <a:round/>
            <a:headEnd/>
            <a:tailEnd/>
          </a:ln>
          <a:effectLst/>
        </p:spPr>
        <p:txBody>
          <a:bodyPr/>
          <a:lstStyle/>
          <a:p>
            <a:endParaRPr lang="pt-BR"/>
          </a:p>
        </p:txBody>
      </p:sp>
      <p:sp>
        <p:nvSpPr>
          <p:cNvPr id="33" name="Rectangle 7"/>
          <p:cNvSpPr>
            <a:spLocks noChangeArrowheads="1"/>
          </p:cNvSpPr>
          <p:nvPr/>
        </p:nvSpPr>
        <p:spPr bwMode="auto">
          <a:xfrm>
            <a:off x="395288" y="3082925"/>
            <a:ext cx="1008062" cy="336550"/>
          </a:xfrm>
          <a:prstGeom prst="rect">
            <a:avLst/>
          </a:prstGeom>
          <a:noFill/>
          <a:ln w="9525">
            <a:noFill/>
            <a:miter lim="800000"/>
            <a:headEnd/>
            <a:tailEnd/>
          </a:ln>
          <a:effectLst/>
        </p:spPr>
        <p:txBody>
          <a:bodyPr anchor="ctr">
            <a:spAutoFit/>
          </a:bodyPr>
          <a:lstStyle/>
          <a:p>
            <a:r>
              <a:rPr lang="en-US" sz="1600" b="1"/>
              <a:t>457 aC</a:t>
            </a:r>
          </a:p>
        </p:txBody>
      </p:sp>
      <p:cxnSp>
        <p:nvCxnSpPr>
          <p:cNvPr id="37" name="Conector reto 36"/>
          <p:cNvCxnSpPr/>
          <p:nvPr/>
        </p:nvCxnSpPr>
        <p:spPr>
          <a:xfrm>
            <a:off x="357158" y="3429000"/>
            <a:ext cx="8358246" cy="1588"/>
          </a:xfrm>
          <a:prstGeom prst="line">
            <a:avLst/>
          </a:prstGeom>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571604" y="1857364"/>
            <a:ext cx="7286676" cy="1323439"/>
          </a:xfrm>
          <a:prstGeom prst="rect">
            <a:avLst/>
          </a:prstGeom>
        </p:spPr>
        <p:txBody>
          <a:bodyPr wrap="square">
            <a:spAutoFit/>
          </a:bodyPr>
          <a:lstStyle/>
          <a:p>
            <a:pPr algn="just"/>
            <a:r>
              <a:rPr lang="pt-BR" sz="2000" u="sng" dirty="0" smtClean="0"/>
              <a:t>Setenta semanas</a:t>
            </a:r>
            <a:r>
              <a:rPr lang="pt-BR" sz="2000" dirty="0" smtClean="0"/>
              <a:t> estão determinadas sobre o teu povo e sobre a tua santa cidade, para </a:t>
            </a:r>
            <a:r>
              <a:rPr lang="pt-BR" sz="2000" u="sng" dirty="0" smtClean="0"/>
              <a:t>extinguir a transgressão, e dar fim aos pecados</a:t>
            </a:r>
            <a:r>
              <a:rPr lang="pt-BR" sz="2000" dirty="0" smtClean="0"/>
              <a:t>, e expiar a iniqüidade, e trazer a justiça eterna, e selar a visão e a profecia, e ungir o Santo dos santos.</a:t>
            </a:r>
          </a:p>
        </p:txBody>
      </p:sp>
      <p:sp>
        <p:nvSpPr>
          <p:cNvPr id="7" name="Retângulo 6"/>
          <p:cNvSpPr/>
          <p:nvPr/>
        </p:nvSpPr>
        <p:spPr>
          <a:xfrm>
            <a:off x="1142976" y="142873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5" y="4199287"/>
            <a:ext cx="7286676" cy="2585323"/>
          </a:xfrm>
          <a:prstGeom prst="rect">
            <a:avLst/>
          </a:prstGeom>
        </p:spPr>
        <p:txBody>
          <a:bodyPr wrap="square">
            <a:spAutoFit/>
          </a:bodyPr>
          <a:lstStyle/>
          <a:p>
            <a:pPr algn="just"/>
            <a:r>
              <a:rPr lang="pt-BR" sz="1600" dirty="0" smtClean="0"/>
              <a:t>Sabe e entende: desde a saída da ordem para restaurar e para edificar Jerusalém, até ao Messias, o Príncipe,  </a:t>
            </a:r>
            <a:r>
              <a:rPr lang="pt-BR" sz="1600" u="sng" dirty="0" smtClean="0"/>
              <a:t>sete semanas</a:t>
            </a:r>
            <a:r>
              <a:rPr lang="pt-BR" sz="1600" dirty="0" smtClean="0"/>
              <a:t> e </a:t>
            </a:r>
            <a:r>
              <a:rPr lang="pt-BR" sz="1600" u="sng" dirty="0" smtClean="0"/>
              <a:t>sessenta e duas semanas</a:t>
            </a:r>
            <a:r>
              <a:rPr lang="pt-BR" sz="1600" dirty="0" smtClean="0"/>
              <a:t>; as ruas e as tranqueiras se reedificarão, mas em tempos angustiosos. (26) E, depois das sessenta e duas semanas, será tirado o Messias e não será mais; e o povo do príncipe, que há de vir, destruirá a cidade e o santuário, e o seu fim será com uma inundação; e até ao fim haverá guerra; estão determinadas assolações. E ele firmará um concerto com muitos </a:t>
            </a:r>
            <a:r>
              <a:rPr lang="pt-BR" sz="1600" u="sng" dirty="0" smtClean="0"/>
              <a:t>por uma semana</a:t>
            </a:r>
            <a:r>
              <a:rPr lang="pt-BR" sz="1600" dirty="0" smtClean="0"/>
              <a:t>; e, na </a:t>
            </a:r>
            <a:r>
              <a:rPr lang="pt-BR" sz="1600" u="sng" dirty="0" smtClean="0"/>
              <a:t>metade da semana, fará cessar o sacrifício</a:t>
            </a:r>
            <a:r>
              <a:rPr lang="pt-BR" sz="1600" dirty="0" smtClean="0"/>
              <a:t> e a oferta de manjares; e sobre a asa das abominações virá o assolador, e isso até à consumação; e o que está determinado será derramado sobre o assolador.</a:t>
            </a:r>
          </a:p>
          <a:p>
            <a:pPr algn="just"/>
            <a:endParaRPr lang="pt-BR" sz="1600" dirty="0" smtClean="0"/>
          </a:p>
        </p:txBody>
      </p:sp>
      <p:sp>
        <p:nvSpPr>
          <p:cNvPr id="11" name="Retângulo 10"/>
          <p:cNvSpPr/>
          <p:nvPr/>
        </p:nvSpPr>
        <p:spPr>
          <a:xfrm>
            <a:off x="1142976" y="3790425"/>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3357562"/>
            <a:ext cx="7000924" cy="461665"/>
          </a:xfrm>
          <a:prstGeom prst="rect">
            <a:avLst/>
          </a:prstGeom>
        </p:spPr>
        <p:txBody>
          <a:bodyPr wrap="square">
            <a:spAutoFit/>
          </a:bodyPr>
          <a:lstStyle/>
          <a:p>
            <a:pPr algn="just"/>
            <a:r>
              <a:rPr lang="pt-BR" sz="2400" b="1" dirty="0" smtClean="0"/>
              <a:t>70 semanas = 490 dias (70x7=490) = 490 anos</a:t>
            </a:r>
            <a:endParaRPr lang="pt-BR" sz="2400" b="1" u="sng" dirty="0" smtClean="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0" name="Rectangle 73"/>
          <p:cNvSpPr>
            <a:spLocks noChangeArrowheads="1"/>
          </p:cNvSpPr>
          <p:nvPr/>
        </p:nvSpPr>
        <p:spPr bwMode="auto">
          <a:xfrm>
            <a:off x="539750" y="1452557"/>
            <a:ext cx="2592388" cy="1190625"/>
          </a:xfrm>
          <a:prstGeom prst="rect">
            <a:avLst/>
          </a:prstGeom>
          <a:noFill/>
          <a:ln w="9525">
            <a:noFill/>
            <a:miter lim="800000"/>
            <a:headEnd/>
            <a:tailEnd/>
          </a:ln>
          <a:effectLst/>
        </p:spPr>
        <p:txBody>
          <a:bodyPr anchor="ctr">
            <a:spAutoFit/>
          </a:bodyPr>
          <a:lstStyle/>
          <a:p>
            <a:pPr>
              <a:tabLst>
                <a:tab pos="457200" algn="l"/>
              </a:tabLst>
            </a:pPr>
            <a:r>
              <a:rPr lang="en-US" dirty="0"/>
              <a:t>TRÊS DECRETOS</a:t>
            </a:r>
          </a:p>
          <a:p>
            <a:pPr>
              <a:tabLst>
                <a:tab pos="457200" algn="l"/>
              </a:tabLst>
            </a:pPr>
            <a:r>
              <a:rPr lang="en-US" dirty="0"/>
              <a:t>1- CIRO</a:t>
            </a:r>
          </a:p>
          <a:p>
            <a:pPr>
              <a:tabLst>
                <a:tab pos="457200" algn="l"/>
              </a:tabLst>
            </a:pPr>
            <a:r>
              <a:rPr lang="en-US" dirty="0"/>
              <a:t>2- DARIO</a:t>
            </a:r>
          </a:p>
          <a:p>
            <a:pPr>
              <a:tabLst>
                <a:tab pos="457200" algn="l"/>
              </a:tabLst>
            </a:pPr>
            <a:r>
              <a:rPr lang="en-US" dirty="0"/>
              <a:t>3- ARTAXERXES</a:t>
            </a:r>
          </a:p>
        </p:txBody>
      </p:sp>
      <p:sp>
        <p:nvSpPr>
          <p:cNvPr id="31" name="Line 4"/>
          <p:cNvSpPr>
            <a:spLocks noChangeShapeType="1"/>
          </p:cNvSpPr>
          <p:nvPr/>
        </p:nvSpPr>
        <p:spPr bwMode="auto">
          <a:xfrm>
            <a:off x="323850" y="3068638"/>
            <a:ext cx="0" cy="647700"/>
          </a:xfrm>
          <a:prstGeom prst="line">
            <a:avLst/>
          </a:prstGeom>
          <a:noFill/>
          <a:ln w="9525">
            <a:solidFill>
              <a:schemeClr val="tx1"/>
            </a:solidFill>
            <a:round/>
            <a:headEnd/>
            <a:tailEnd/>
          </a:ln>
          <a:effectLst/>
        </p:spPr>
        <p:txBody>
          <a:bodyPr/>
          <a:lstStyle/>
          <a:p>
            <a:endParaRPr lang="pt-BR"/>
          </a:p>
        </p:txBody>
      </p:sp>
      <p:sp>
        <p:nvSpPr>
          <p:cNvPr id="32" name="Line 5"/>
          <p:cNvSpPr>
            <a:spLocks noChangeShapeType="1"/>
          </p:cNvSpPr>
          <p:nvPr/>
        </p:nvSpPr>
        <p:spPr bwMode="auto">
          <a:xfrm>
            <a:off x="8715404" y="3143248"/>
            <a:ext cx="0" cy="503238"/>
          </a:xfrm>
          <a:prstGeom prst="line">
            <a:avLst/>
          </a:prstGeom>
          <a:noFill/>
          <a:ln w="9525">
            <a:solidFill>
              <a:schemeClr val="tx1"/>
            </a:solidFill>
            <a:round/>
            <a:headEnd/>
            <a:tailEnd/>
          </a:ln>
          <a:effectLst/>
        </p:spPr>
        <p:txBody>
          <a:bodyPr/>
          <a:lstStyle/>
          <a:p>
            <a:endParaRPr lang="pt-BR"/>
          </a:p>
        </p:txBody>
      </p:sp>
      <p:sp>
        <p:nvSpPr>
          <p:cNvPr id="33" name="Rectangle 7"/>
          <p:cNvSpPr>
            <a:spLocks noChangeArrowheads="1"/>
          </p:cNvSpPr>
          <p:nvPr/>
        </p:nvSpPr>
        <p:spPr bwMode="auto">
          <a:xfrm>
            <a:off x="395288" y="3082925"/>
            <a:ext cx="1008062" cy="336550"/>
          </a:xfrm>
          <a:prstGeom prst="rect">
            <a:avLst/>
          </a:prstGeom>
          <a:noFill/>
          <a:ln w="9525">
            <a:noFill/>
            <a:miter lim="800000"/>
            <a:headEnd/>
            <a:tailEnd/>
          </a:ln>
          <a:effectLst/>
        </p:spPr>
        <p:txBody>
          <a:bodyPr anchor="ctr">
            <a:spAutoFit/>
          </a:bodyPr>
          <a:lstStyle/>
          <a:p>
            <a:r>
              <a:rPr lang="en-US" sz="1600" b="1"/>
              <a:t>457 aC</a:t>
            </a:r>
          </a:p>
        </p:txBody>
      </p:sp>
      <p:cxnSp>
        <p:nvCxnSpPr>
          <p:cNvPr id="37" name="Conector reto 36"/>
          <p:cNvCxnSpPr/>
          <p:nvPr/>
        </p:nvCxnSpPr>
        <p:spPr>
          <a:xfrm>
            <a:off x="357158" y="3429000"/>
            <a:ext cx="8358246" cy="1588"/>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Group 72"/>
          <p:cNvGraphicFramePr>
            <a:graphicFrameLocks noGrp="1"/>
          </p:cNvGraphicFramePr>
          <p:nvPr/>
        </p:nvGraphicFramePr>
        <p:xfrm>
          <a:off x="395288" y="3573463"/>
          <a:ext cx="3097212" cy="1554480"/>
        </p:xfrm>
        <a:graphic>
          <a:graphicData uri="http://schemas.openxmlformats.org/drawingml/2006/table">
            <a:tbl>
              <a:tblPr/>
              <a:tblGrid>
                <a:gridCol w="720725"/>
                <a:gridCol w="1655762"/>
                <a:gridCol w="720725"/>
              </a:tblGrid>
              <a:tr h="5032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400" b="0" i="0" u="none" strike="noStrike" cap="none" normalizeH="0" baseline="0" dirty="0" smtClean="0">
                          <a:ln>
                            <a:noFill/>
                          </a:ln>
                          <a:solidFill>
                            <a:schemeClr val="tx1"/>
                          </a:solidFill>
                          <a:effectLst>
                            <a:outerShdw blurRad="38100" dist="38100" dir="2700000" algn="tl">
                              <a:srgbClr val="000000"/>
                            </a:outerShdw>
                          </a:effectLst>
                          <a:latin typeface="Arial" charset="0"/>
                        </a:rPr>
                        <a:t>7 s</a:t>
                      </a:r>
                      <a:endPar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62s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1s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49</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434</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7</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1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1800" b="1" i="0" u="none" strike="noStrike" cap="none" normalizeH="0" baseline="0" smtClean="0">
                          <a:ln>
                            <a:noFill/>
                          </a:ln>
                          <a:solidFill>
                            <a:schemeClr val="tx1"/>
                          </a:solidFill>
                          <a:effectLst>
                            <a:outerShdw blurRad="38100" dist="38100" dir="2700000" algn="tl">
                              <a:srgbClr val="000000"/>
                            </a:outerShdw>
                          </a:effectLst>
                          <a:latin typeface="Arial" charset="0"/>
                        </a:rPr>
                        <a:t>70 SEMANAS</a:t>
                      </a:r>
                      <a:endParaRPr kumimoji="0" lang="en-US" sz="1800" b="1"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0" name="Retângulo 9"/>
          <p:cNvSpPr/>
          <p:nvPr/>
        </p:nvSpPr>
        <p:spPr>
          <a:xfrm>
            <a:off x="1571605" y="1843809"/>
            <a:ext cx="7286676" cy="2585323"/>
          </a:xfrm>
          <a:prstGeom prst="rect">
            <a:avLst/>
          </a:prstGeom>
        </p:spPr>
        <p:txBody>
          <a:bodyPr wrap="square">
            <a:spAutoFit/>
          </a:bodyPr>
          <a:lstStyle/>
          <a:p>
            <a:pPr algn="just"/>
            <a:r>
              <a:rPr lang="pt-BR" sz="1600" dirty="0" smtClean="0"/>
              <a:t>Sabe e entende: desde a saída da ordem para restaurar e para edificar Jerusalém, até ao Messias, o Príncipe,  </a:t>
            </a:r>
            <a:r>
              <a:rPr lang="pt-BR" sz="1600" b="1" u="sng" dirty="0" smtClean="0">
                <a:solidFill>
                  <a:srgbClr val="FF0000"/>
                </a:solidFill>
              </a:rPr>
              <a:t>sete semanas</a:t>
            </a:r>
            <a:r>
              <a:rPr lang="pt-BR" sz="1600" b="1" dirty="0" smtClean="0">
                <a:solidFill>
                  <a:srgbClr val="FF0000"/>
                </a:solidFill>
              </a:rPr>
              <a:t> </a:t>
            </a:r>
            <a:r>
              <a:rPr lang="pt-BR" sz="1600" dirty="0" smtClean="0"/>
              <a:t>e </a:t>
            </a:r>
            <a:r>
              <a:rPr lang="pt-BR" sz="1600" u="sng" dirty="0" smtClean="0"/>
              <a:t>sessenta e duas semanas</a:t>
            </a:r>
            <a:r>
              <a:rPr lang="pt-BR" sz="1600" dirty="0" smtClean="0"/>
              <a:t>; as ruas e as tranqueiras se reedificarão, mas em tempos angustiosos. (26) E, depois das sessenta e duas semanas, será tirado o Messias e não será mais; e o povo do príncipe, que há de vir, destruirá a cidade e o santuário, e o seu fim será com uma inundação; e até ao fim haverá guerra; estão determinadas assolações. E ele firmará um concerto com muitos </a:t>
            </a:r>
            <a:r>
              <a:rPr lang="pt-BR" sz="1600" u="sng" dirty="0" smtClean="0"/>
              <a:t>por uma semana</a:t>
            </a:r>
            <a:r>
              <a:rPr lang="pt-BR" sz="1600" dirty="0" smtClean="0"/>
              <a:t>; e, na </a:t>
            </a:r>
            <a:r>
              <a:rPr lang="pt-BR" sz="1600" u="sng" dirty="0" smtClean="0"/>
              <a:t>metade da semana, fará cessar o sacrifício</a:t>
            </a:r>
            <a:r>
              <a:rPr lang="pt-BR" sz="1600" dirty="0" smtClean="0"/>
              <a:t> e a oferta de manjares; e sobre a asa das abominações virá o assolador, e isso até à consumação; e o que está determinado será derramado sobre o assolador.</a:t>
            </a:r>
          </a:p>
          <a:p>
            <a:pPr algn="just"/>
            <a:endParaRPr lang="pt-BR" sz="1600" dirty="0" smtClean="0"/>
          </a:p>
        </p:txBody>
      </p:sp>
      <p:sp>
        <p:nvSpPr>
          <p:cNvPr id="11" name="Retângulo 10"/>
          <p:cNvSpPr/>
          <p:nvPr/>
        </p:nvSpPr>
        <p:spPr>
          <a:xfrm>
            <a:off x="1142976" y="1434947"/>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571604" y="4286256"/>
            <a:ext cx="7000924" cy="461665"/>
          </a:xfrm>
          <a:prstGeom prst="rect">
            <a:avLst/>
          </a:prstGeom>
        </p:spPr>
        <p:txBody>
          <a:bodyPr wrap="square">
            <a:spAutoFit/>
          </a:bodyPr>
          <a:lstStyle/>
          <a:p>
            <a:pPr algn="just"/>
            <a:r>
              <a:rPr lang="pt-BR" sz="2400" b="1" dirty="0" smtClean="0"/>
              <a:t>7 semanas = 49 dias = 49 anos</a:t>
            </a:r>
            <a:endParaRPr lang="pt-BR" sz="2400" b="1" u="sng" dirty="0" smtClean="0"/>
          </a:p>
        </p:txBody>
      </p:sp>
      <p:sp>
        <p:nvSpPr>
          <p:cNvPr id="13" name="Retângulo 12"/>
          <p:cNvSpPr/>
          <p:nvPr/>
        </p:nvSpPr>
        <p:spPr>
          <a:xfrm>
            <a:off x="1571604" y="4857760"/>
            <a:ext cx="7286676" cy="707886"/>
          </a:xfrm>
          <a:prstGeom prst="rect">
            <a:avLst/>
          </a:prstGeom>
        </p:spPr>
        <p:txBody>
          <a:bodyPr wrap="square">
            <a:spAutoFit/>
          </a:bodyPr>
          <a:lstStyle/>
          <a:p>
            <a:pPr algn="just"/>
            <a:r>
              <a:rPr lang="pt-BR" sz="2000" dirty="0" smtClean="0"/>
              <a:t>Período da restauração e reconstrução de Jerusalém.  Este período durou de 457 a 408 a.C  (457-49=408)</a:t>
            </a:r>
          </a:p>
        </p:txBody>
      </p:sp>
      <p:sp>
        <p:nvSpPr>
          <p:cNvPr id="8" name="Texto explicativo em elipse 7"/>
          <p:cNvSpPr/>
          <p:nvPr/>
        </p:nvSpPr>
        <p:spPr>
          <a:xfrm>
            <a:off x="3714744" y="2071678"/>
            <a:ext cx="1500198" cy="428628"/>
          </a:xfrm>
          <a:prstGeom prst="wedgeEllipseCallout">
            <a:avLst>
              <a:gd name="adj1" fmla="val -114679"/>
              <a:gd name="adj2" fmla="val 49646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100" dirty="0"/>
          </a:p>
        </p:txBody>
      </p:sp>
      <p:sp>
        <p:nvSpPr>
          <p:cNvPr id="12" name="CaixaDeTexto 11"/>
          <p:cNvSpPr txBox="1"/>
          <p:nvPr/>
        </p:nvSpPr>
        <p:spPr>
          <a:xfrm>
            <a:off x="3728392" y="2085326"/>
            <a:ext cx="1500198" cy="338554"/>
          </a:xfrm>
          <a:prstGeom prst="rect">
            <a:avLst/>
          </a:prstGeom>
          <a:noFill/>
        </p:spPr>
        <p:txBody>
          <a:bodyPr wrap="square" rtlCol="0">
            <a:spAutoFit/>
          </a:bodyPr>
          <a:lstStyle/>
          <a:p>
            <a:r>
              <a:rPr lang="pt-BR" sz="1600" b="1" u="sng" dirty="0" smtClean="0">
                <a:solidFill>
                  <a:srgbClr val="FF0000"/>
                </a:solidFill>
              </a:rPr>
              <a:t>sete semanas</a:t>
            </a:r>
            <a:endParaRPr lang="pt-BR" sz="1600" b="1" u="sng" dirty="0">
              <a:solidFill>
                <a:srgbClr val="FF0000"/>
              </a:solidFill>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0" name="Retângulo 9"/>
          <p:cNvSpPr/>
          <p:nvPr/>
        </p:nvSpPr>
        <p:spPr>
          <a:xfrm>
            <a:off x="1571605" y="1843809"/>
            <a:ext cx="7286676" cy="2585323"/>
          </a:xfrm>
          <a:prstGeom prst="rect">
            <a:avLst/>
          </a:prstGeom>
        </p:spPr>
        <p:txBody>
          <a:bodyPr wrap="square">
            <a:spAutoFit/>
          </a:bodyPr>
          <a:lstStyle/>
          <a:p>
            <a:pPr algn="just"/>
            <a:r>
              <a:rPr lang="pt-BR" sz="1600" dirty="0" smtClean="0"/>
              <a:t>Sabe e entende: desde a saída da ordem para restaurar e para edificar Jerusalém, até ao Messias, o Príncipe,  sete semanas e </a:t>
            </a:r>
            <a:r>
              <a:rPr lang="pt-BR" sz="1600" b="1" u="sng" dirty="0" smtClean="0">
                <a:solidFill>
                  <a:srgbClr val="FF0000"/>
                </a:solidFill>
              </a:rPr>
              <a:t>sessenta e duas semanas</a:t>
            </a:r>
            <a:r>
              <a:rPr lang="pt-BR" sz="1600" dirty="0" smtClean="0"/>
              <a:t>; as ruas e as tranqueiras se reedificarão, mas em tempos angustiosos. (26) E, depois das sessenta e duas semanas, será tirado o Messias e não será mais; e o povo do príncipe, que há de vir, destruirá a cidade e o santuário, e o seu fim será com uma inundação; e até ao fim haverá guerra; estão determinadas assolações. E ele firmará um concerto com muitos </a:t>
            </a:r>
            <a:r>
              <a:rPr lang="pt-BR" sz="1600" u="sng" dirty="0" smtClean="0"/>
              <a:t>por uma semana</a:t>
            </a:r>
            <a:r>
              <a:rPr lang="pt-BR" sz="1600" dirty="0" smtClean="0"/>
              <a:t>; e, na </a:t>
            </a:r>
            <a:r>
              <a:rPr lang="pt-BR" sz="1600" u="sng" dirty="0" smtClean="0"/>
              <a:t>metade da semana, fará cessar o sacrifício</a:t>
            </a:r>
            <a:r>
              <a:rPr lang="pt-BR" sz="1600" dirty="0" smtClean="0"/>
              <a:t> e a oferta de manjares; e sobre a asa das abominações virá o assolador, e isso até à consumação; e o que está determinado será derramado sobre o assolador.</a:t>
            </a:r>
          </a:p>
          <a:p>
            <a:pPr algn="just"/>
            <a:endParaRPr lang="pt-BR" sz="1600" dirty="0" smtClean="0"/>
          </a:p>
        </p:txBody>
      </p:sp>
      <p:sp>
        <p:nvSpPr>
          <p:cNvPr id="11" name="Retângulo 10"/>
          <p:cNvSpPr/>
          <p:nvPr/>
        </p:nvSpPr>
        <p:spPr>
          <a:xfrm>
            <a:off x="1142976" y="1434947"/>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571604" y="4286256"/>
            <a:ext cx="7000924" cy="461665"/>
          </a:xfrm>
          <a:prstGeom prst="rect">
            <a:avLst/>
          </a:prstGeom>
        </p:spPr>
        <p:txBody>
          <a:bodyPr wrap="square">
            <a:spAutoFit/>
          </a:bodyPr>
          <a:lstStyle/>
          <a:p>
            <a:pPr algn="just"/>
            <a:r>
              <a:rPr lang="pt-BR" sz="2400" b="1" dirty="0" smtClean="0"/>
              <a:t>62 semanas = 434 dias = 434 anos</a:t>
            </a:r>
            <a:endParaRPr lang="pt-BR" sz="2400" b="1" u="sng" dirty="0" smtClean="0"/>
          </a:p>
        </p:txBody>
      </p:sp>
      <p:sp>
        <p:nvSpPr>
          <p:cNvPr id="13" name="Retângulo 12"/>
          <p:cNvSpPr/>
          <p:nvPr/>
        </p:nvSpPr>
        <p:spPr>
          <a:xfrm>
            <a:off x="1571604" y="4786322"/>
            <a:ext cx="7286676" cy="1631216"/>
          </a:xfrm>
          <a:prstGeom prst="rect">
            <a:avLst/>
          </a:prstGeom>
        </p:spPr>
        <p:txBody>
          <a:bodyPr wrap="square">
            <a:spAutoFit/>
          </a:bodyPr>
          <a:lstStyle/>
          <a:p>
            <a:pPr algn="just"/>
            <a:r>
              <a:rPr lang="pt-BR" sz="2000" dirty="0" smtClean="0"/>
              <a:t>Da reconstrução de Jerusalém, ano 408, até a unção do Messias (batismo de Jesus) passaram-se 434 anos. 434-408 = 26 ou 27 d.C. Do ano 457 a.C. até o Messias seriam 69 semanas ou 483 anos.Contando 483 anos a partir do outono de 457 a.C. alcançamos o ano 27 da era cristã.</a:t>
            </a:r>
          </a:p>
        </p:txBody>
      </p:sp>
      <p:sp>
        <p:nvSpPr>
          <p:cNvPr id="8" name="Texto explicativo em elipse 7"/>
          <p:cNvSpPr/>
          <p:nvPr/>
        </p:nvSpPr>
        <p:spPr>
          <a:xfrm>
            <a:off x="5072066" y="2071678"/>
            <a:ext cx="2714644" cy="428628"/>
          </a:xfrm>
          <a:prstGeom prst="wedgeEllipseCallout">
            <a:avLst>
              <a:gd name="adj1" fmla="val -113082"/>
              <a:gd name="adj2" fmla="val 47736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 </a:t>
            </a:r>
            <a:endParaRPr lang="pt-BR" dirty="0"/>
          </a:p>
        </p:txBody>
      </p:sp>
      <p:sp>
        <p:nvSpPr>
          <p:cNvPr id="12" name="CaixaDeTexto 11"/>
          <p:cNvSpPr txBox="1"/>
          <p:nvPr/>
        </p:nvSpPr>
        <p:spPr>
          <a:xfrm>
            <a:off x="5173793" y="2090314"/>
            <a:ext cx="2539478" cy="338554"/>
          </a:xfrm>
          <a:prstGeom prst="rect">
            <a:avLst/>
          </a:prstGeom>
          <a:noFill/>
        </p:spPr>
        <p:txBody>
          <a:bodyPr wrap="none" rtlCol="0">
            <a:spAutoFit/>
          </a:bodyPr>
          <a:lstStyle/>
          <a:p>
            <a:r>
              <a:rPr lang="pt-BR" sz="1600" b="1" dirty="0" smtClean="0">
                <a:solidFill>
                  <a:srgbClr val="FF0000"/>
                </a:solidFill>
              </a:rPr>
              <a:t>sessenta e duas semanas</a:t>
            </a:r>
            <a:endParaRPr lang="pt-BR" sz="1600"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0" name="Retângulo 9"/>
          <p:cNvSpPr/>
          <p:nvPr/>
        </p:nvSpPr>
        <p:spPr>
          <a:xfrm>
            <a:off x="1571605" y="1843809"/>
            <a:ext cx="7286676" cy="2585323"/>
          </a:xfrm>
          <a:prstGeom prst="rect">
            <a:avLst/>
          </a:prstGeom>
        </p:spPr>
        <p:txBody>
          <a:bodyPr wrap="square">
            <a:spAutoFit/>
          </a:bodyPr>
          <a:lstStyle/>
          <a:p>
            <a:pPr algn="just"/>
            <a:r>
              <a:rPr lang="pt-BR" sz="1600" dirty="0" smtClean="0"/>
              <a:t>Sabe e entende: desde a saída da ordem para restaurar e para edificar Jerusalém, até ao Messias, o Príncipe,  </a:t>
            </a:r>
            <a:r>
              <a:rPr lang="pt-BR" sz="1600" u="sng" dirty="0" smtClean="0"/>
              <a:t>sete semanas </a:t>
            </a:r>
            <a:r>
              <a:rPr lang="pt-BR" sz="1600" dirty="0" smtClean="0"/>
              <a:t>e </a:t>
            </a:r>
            <a:r>
              <a:rPr lang="pt-BR" sz="1600" u="sng" dirty="0" smtClean="0"/>
              <a:t>sessenta e duas semanas</a:t>
            </a:r>
            <a:r>
              <a:rPr lang="pt-BR" sz="1600" dirty="0" smtClean="0"/>
              <a:t>; as ruas e as tranqueiras se reedificarão, mas em tempos angustiosos. (26) E, depois das sessenta e duas semanas, será tirado o Messias e não será mais; e o povo do príncipe, que há de vir, destruirá a cidade e o santuário, e o seu fim será com uma inundação; e até ao fim haverá guerra; estão determinadas assolações. E ele firmará um concerto com muitos </a:t>
            </a:r>
            <a:r>
              <a:rPr lang="pt-BR" sz="1600" b="1" u="sng" dirty="0" smtClean="0">
                <a:solidFill>
                  <a:srgbClr val="FF0000"/>
                </a:solidFill>
              </a:rPr>
              <a:t>por uma semana</a:t>
            </a:r>
            <a:r>
              <a:rPr lang="pt-BR" sz="1600" b="1" dirty="0" smtClean="0">
                <a:solidFill>
                  <a:srgbClr val="FF0000"/>
                </a:solidFill>
              </a:rPr>
              <a:t>; </a:t>
            </a:r>
            <a:r>
              <a:rPr lang="pt-BR" sz="1600" dirty="0" smtClean="0"/>
              <a:t>e, na metade da semana, fará cessar o sacrifício e a oferta de manjares; e sobre a asa das abominações virá o assolador, e isso até à consumação; e o que está determinado será derramado sobre o assolador.</a:t>
            </a:r>
          </a:p>
          <a:p>
            <a:pPr algn="just"/>
            <a:endParaRPr lang="pt-BR" sz="1600" dirty="0" smtClean="0"/>
          </a:p>
        </p:txBody>
      </p:sp>
      <p:sp>
        <p:nvSpPr>
          <p:cNvPr id="11" name="Retângulo 10"/>
          <p:cNvSpPr/>
          <p:nvPr/>
        </p:nvSpPr>
        <p:spPr>
          <a:xfrm>
            <a:off x="1142976" y="1434947"/>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571604" y="4286256"/>
            <a:ext cx="7000924" cy="461665"/>
          </a:xfrm>
          <a:prstGeom prst="rect">
            <a:avLst/>
          </a:prstGeom>
        </p:spPr>
        <p:txBody>
          <a:bodyPr wrap="square">
            <a:spAutoFit/>
          </a:bodyPr>
          <a:lstStyle/>
          <a:p>
            <a:pPr algn="just"/>
            <a:r>
              <a:rPr lang="pt-BR" sz="2400" b="1" dirty="0" smtClean="0"/>
              <a:t>1 semana = 7 dias = 7 anos</a:t>
            </a:r>
            <a:endParaRPr lang="pt-BR" sz="2400" b="1" u="sng" dirty="0" smtClean="0"/>
          </a:p>
        </p:txBody>
      </p:sp>
      <p:sp>
        <p:nvSpPr>
          <p:cNvPr id="14" name="Retângulo 13"/>
          <p:cNvSpPr/>
          <p:nvPr/>
        </p:nvSpPr>
        <p:spPr>
          <a:xfrm>
            <a:off x="1500166" y="5342295"/>
            <a:ext cx="7286676" cy="1015663"/>
          </a:xfrm>
          <a:prstGeom prst="rect">
            <a:avLst/>
          </a:prstGeom>
        </p:spPr>
        <p:txBody>
          <a:bodyPr wrap="square">
            <a:spAutoFit/>
          </a:bodyPr>
          <a:lstStyle/>
          <a:p>
            <a:pPr algn="just"/>
            <a:r>
              <a:rPr lang="pt-BR" sz="2000" dirty="0" smtClean="0"/>
              <a:t>Como Deus </a:t>
            </a:r>
            <a:r>
              <a:rPr lang="pt-BR" sz="2000" b="1" u="sng" dirty="0" smtClean="0"/>
              <a:t>ungiu a Jesus de Nazaré com o Espírito Santo </a:t>
            </a:r>
            <a:r>
              <a:rPr lang="pt-BR" sz="2000" dirty="0" smtClean="0"/>
              <a:t>e com virtude; o qual andou fazendo o bem e curando a todos os oprimidos do diabo, porque Deus era com ele</a:t>
            </a:r>
          </a:p>
        </p:txBody>
      </p:sp>
      <p:sp>
        <p:nvSpPr>
          <p:cNvPr id="15" name="Retângulo 14"/>
          <p:cNvSpPr/>
          <p:nvPr/>
        </p:nvSpPr>
        <p:spPr>
          <a:xfrm>
            <a:off x="1071538" y="4913667"/>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10:38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o explicativo em elipse 7"/>
          <p:cNvSpPr/>
          <p:nvPr/>
        </p:nvSpPr>
        <p:spPr>
          <a:xfrm>
            <a:off x="1500166" y="3286124"/>
            <a:ext cx="1857388" cy="428628"/>
          </a:xfrm>
          <a:prstGeom prst="wedgeEllipseCallout">
            <a:avLst>
              <a:gd name="adj1" fmla="val -683"/>
              <a:gd name="adj2" fmla="val 17625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100" dirty="0"/>
          </a:p>
        </p:txBody>
      </p:sp>
      <p:sp>
        <p:nvSpPr>
          <p:cNvPr id="12" name="CaixaDeTexto 11"/>
          <p:cNvSpPr txBox="1"/>
          <p:nvPr/>
        </p:nvSpPr>
        <p:spPr>
          <a:xfrm>
            <a:off x="1571604" y="3299772"/>
            <a:ext cx="1797287" cy="584775"/>
          </a:xfrm>
          <a:prstGeom prst="rect">
            <a:avLst/>
          </a:prstGeom>
          <a:noFill/>
        </p:spPr>
        <p:txBody>
          <a:bodyPr wrap="none" rtlCol="0">
            <a:spAutoFit/>
          </a:bodyPr>
          <a:lstStyle/>
          <a:p>
            <a:r>
              <a:rPr lang="pt-BR" sz="1600" b="1" u="sng" dirty="0" smtClean="0">
                <a:solidFill>
                  <a:srgbClr val="FF0000"/>
                </a:solidFill>
              </a:rPr>
              <a:t>por uma semana</a:t>
            </a:r>
            <a:endParaRPr lang="pt-BR" sz="1600" dirty="0" smtClean="0"/>
          </a:p>
          <a:p>
            <a:endParaRPr lang="pt-BR" sz="1600"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571604" y="1731711"/>
            <a:ext cx="7286676" cy="2554545"/>
          </a:xfrm>
          <a:prstGeom prst="rect">
            <a:avLst/>
          </a:prstGeom>
        </p:spPr>
        <p:txBody>
          <a:bodyPr wrap="square">
            <a:spAutoFit/>
          </a:bodyPr>
          <a:lstStyle/>
          <a:p>
            <a:pPr algn="just"/>
            <a:r>
              <a:rPr lang="pt-BR" sz="1600" dirty="0" smtClean="0"/>
              <a:t>E, no </a:t>
            </a:r>
            <a:r>
              <a:rPr lang="pt-BR" sz="1600" b="1" u="sng" dirty="0" smtClean="0"/>
              <a:t>ano quinze do império de Tibério César</a:t>
            </a:r>
            <a:r>
              <a:rPr lang="pt-BR" sz="1600" dirty="0" smtClean="0"/>
              <a:t>, sendo </a:t>
            </a:r>
            <a:r>
              <a:rPr lang="pt-BR" sz="1600" dirty="0" err="1" smtClean="0"/>
              <a:t>Pôncio</a:t>
            </a:r>
            <a:r>
              <a:rPr lang="pt-BR" sz="1600" dirty="0" smtClean="0"/>
              <a:t> Pilatos governador da Judéia, e Herodes, tetrarca da </a:t>
            </a:r>
            <a:r>
              <a:rPr lang="pt-BR" sz="1600" dirty="0" err="1" smtClean="0"/>
              <a:t>Galiléia</a:t>
            </a:r>
            <a:r>
              <a:rPr lang="pt-BR" sz="1600" dirty="0" smtClean="0"/>
              <a:t>, e seu irmão Filipe, tetrarca da </a:t>
            </a:r>
            <a:r>
              <a:rPr lang="pt-BR" sz="1600" dirty="0" err="1" smtClean="0"/>
              <a:t>Ituréia</a:t>
            </a:r>
            <a:r>
              <a:rPr lang="pt-BR" sz="1600" dirty="0" smtClean="0"/>
              <a:t> e da província de </a:t>
            </a:r>
            <a:r>
              <a:rPr lang="pt-BR" sz="1600" dirty="0" err="1" smtClean="0"/>
              <a:t>Traconites</a:t>
            </a:r>
            <a:r>
              <a:rPr lang="pt-BR" sz="1600" dirty="0" smtClean="0"/>
              <a:t>, e Lisânias, tetrarca de </a:t>
            </a:r>
            <a:r>
              <a:rPr lang="pt-BR" sz="1600" dirty="0" err="1" smtClean="0"/>
              <a:t>Abilene</a:t>
            </a:r>
            <a:r>
              <a:rPr lang="pt-BR" sz="1600" dirty="0" smtClean="0"/>
              <a:t>  sendo </a:t>
            </a:r>
            <a:r>
              <a:rPr lang="pt-BR" sz="1600" dirty="0" err="1" smtClean="0"/>
              <a:t>Anás</a:t>
            </a:r>
            <a:r>
              <a:rPr lang="pt-BR" sz="1600" dirty="0" smtClean="0"/>
              <a:t> e </a:t>
            </a:r>
            <a:r>
              <a:rPr lang="pt-BR" sz="1600" dirty="0" err="1" smtClean="0"/>
              <a:t>Caifás</a:t>
            </a:r>
            <a:r>
              <a:rPr lang="pt-BR" sz="1600" dirty="0" smtClean="0"/>
              <a:t> sumos sacerdotes, veio no deserto a palavra de Deus a João, filho de Zacarias. E percorreu toda a terra ao redor do Jordão, pregando o batismo de arrependimento, para o perdão dos pecados,  ... E aconteceu que, como todo o povo se batizava, </a:t>
            </a:r>
            <a:r>
              <a:rPr lang="pt-BR" sz="1600" b="1" u="sng" dirty="0" smtClean="0"/>
              <a:t>sendo batizado também Jesus,</a:t>
            </a:r>
            <a:r>
              <a:rPr lang="pt-BR" sz="1600" dirty="0" smtClean="0"/>
              <a:t> orando ele, o céu se abriu, e o </a:t>
            </a:r>
            <a:r>
              <a:rPr lang="pt-BR" sz="1600" b="1" u="sng" dirty="0" smtClean="0"/>
              <a:t>Espírito Santo desceu sobre ele em forma corpórea</a:t>
            </a:r>
            <a:r>
              <a:rPr lang="pt-BR" sz="1600" dirty="0" smtClean="0"/>
              <a:t>, como uma pomba; e ouviu-se uma voz do céu, que dizia: Tu és meu Filho amado; em ti me tenho comprazido.</a:t>
            </a:r>
          </a:p>
          <a:p>
            <a:pPr algn="just"/>
            <a:endParaRPr lang="pt-BR" sz="1600" dirty="0" smtClean="0"/>
          </a:p>
        </p:txBody>
      </p:sp>
      <p:sp>
        <p:nvSpPr>
          <p:cNvPr id="7" name="Retângulo 6"/>
          <p:cNvSpPr/>
          <p:nvPr/>
        </p:nvSpPr>
        <p:spPr>
          <a:xfrm>
            <a:off x="1142976" y="1303083"/>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Lucas 3:1-3, 21-23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Retângulo 14"/>
          <p:cNvSpPr/>
          <p:nvPr/>
        </p:nvSpPr>
        <p:spPr>
          <a:xfrm>
            <a:off x="1571604" y="4342163"/>
            <a:ext cx="7286676" cy="1015663"/>
          </a:xfrm>
          <a:prstGeom prst="rect">
            <a:avLst/>
          </a:prstGeom>
        </p:spPr>
        <p:txBody>
          <a:bodyPr wrap="square">
            <a:spAutoFit/>
          </a:bodyPr>
          <a:lstStyle/>
          <a:p>
            <a:pPr algn="just"/>
            <a:r>
              <a:rPr lang="pt-BR" sz="2000" b="1" dirty="0" smtClean="0"/>
              <a:t>Lucas confirma a profecia de Daniel dizendo que Jesus foi batizado no ano 15 de Tibério Cesar, ou 27 de nossa era. O mandato de Tibério começou no ano 12 d.C.  (12+15=27)</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3" name="Retângulo 12"/>
          <p:cNvSpPr/>
          <p:nvPr/>
        </p:nvSpPr>
        <p:spPr>
          <a:xfrm>
            <a:off x="1571604" y="2034123"/>
            <a:ext cx="7286676" cy="1323439"/>
          </a:xfrm>
          <a:prstGeom prst="rect">
            <a:avLst/>
          </a:prstGeom>
        </p:spPr>
        <p:txBody>
          <a:bodyPr wrap="square">
            <a:spAutoFit/>
          </a:bodyPr>
          <a:lstStyle/>
          <a:p>
            <a:pPr algn="just"/>
            <a:r>
              <a:rPr lang="pt-BR" sz="2000" dirty="0" smtClean="0"/>
              <a:t>E, depois que João foi entregue à prisão, veio Jesus para a </a:t>
            </a:r>
            <a:r>
              <a:rPr lang="pt-BR" sz="2000" dirty="0" err="1" smtClean="0"/>
              <a:t>Galiléia</a:t>
            </a:r>
            <a:r>
              <a:rPr lang="pt-BR" sz="2000" dirty="0" smtClean="0"/>
              <a:t>, pregando o evangelho do Reino de Deus  e dizendo:  </a:t>
            </a:r>
            <a:r>
              <a:rPr lang="pt-BR" sz="2000" b="1" u="sng" dirty="0" smtClean="0"/>
              <a:t>O tempo está cumprido</a:t>
            </a:r>
            <a:r>
              <a:rPr lang="pt-BR" sz="2000" dirty="0" smtClean="0"/>
              <a:t>, e o Reino de Deus está próximo.  Arrependei-vos e crede no evangelho.</a:t>
            </a:r>
          </a:p>
        </p:txBody>
      </p:sp>
      <p:sp>
        <p:nvSpPr>
          <p:cNvPr id="14" name="Retângulo 13"/>
          <p:cNvSpPr/>
          <p:nvPr/>
        </p:nvSpPr>
        <p:spPr>
          <a:xfrm>
            <a:off x="1142976" y="157161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1:14-15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4" y="3962949"/>
            <a:ext cx="7286676" cy="1631216"/>
          </a:xfrm>
          <a:prstGeom prst="rect">
            <a:avLst/>
          </a:prstGeom>
        </p:spPr>
        <p:txBody>
          <a:bodyPr wrap="square">
            <a:spAutoFit/>
          </a:bodyPr>
          <a:lstStyle/>
          <a:p>
            <a:pPr algn="just"/>
            <a:r>
              <a:rPr lang="pt-BR" sz="2000" dirty="0" smtClean="0"/>
              <a:t>E ele </a:t>
            </a:r>
            <a:r>
              <a:rPr lang="pt-BR" sz="2000" b="1" u="sng" dirty="0" smtClean="0"/>
              <a:t>firmará um concerto com muitos por uma semana</a:t>
            </a:r>
            <a:r>
              <a:rPr lang="pt-BR" sz="2000" dirty="0" smtClean="0"/>
              <a:t>; e, na metade da semana, fará cessar o sacrifício e a oferta de manjares; e sobre a asa das abominações virá o assolador, e isso até à consumação; e o que está determinado será derramado sobre o assolador.</a:t>
            </a:r>
          </a:p>
        </p:txBody>
      </p:sp>
      <p:sp>
        <p:nvSpPr>
          <p:cNvPr id="9" name="Retângulo 8"/>
          <p:cNvSpPr/>
          <p:nvPr/>
        </p:nvSpPr>
        <p:spPr>
          <a:xfrm>
            <a:off x="1142976" y="350043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000495" y="-27384"/>
            <a:ext cx="4933193" cy="936104"/>
          </a:xfrm>
        </p:spPr>
        <p:txBody>
          <a:bodyPr>
            <a:noAutofit/>
          </a:bodyPr>
          <a:lstStyle/>
          <a:p>
            <a:pPr algn="r"/>
            <a:r>
              <a:rPr lang="pt-BR" sz="5400" dirty="0" smtClean="0"/>
              <a:t>O Espírito Santo</a:t>
            </a:r>
            <a:endParaRPr lang="pt-BR" sz="5400" dirty="0"/>
          </a:p>
        </p:txBody>
      </p:sp>
      <p:sp>
        <p:nvSpPr>
          <p:cNvPr id="4" name="Retângulo 3"/>
          <p:cNvSpPr/>
          <p:nvPr/>
        </p:nvSpPr>
        <p:spPr>
          <a:xfrm>
            <a:off x="1142976" y="4725144"/>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14:26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875763" y="908720"/>
            <a:ext cx="8268237" cy="2264610"/>
          </a:xfrm>
          <a:prstGeom prst="rect">
            <a:avLst/>
          </a:prstGeom>
        </p:spPr>
        <p:txBody>
          <a:bodyPr wrap="square">
            <a:spAutoFit/>
          </a:bodyPr>
          <a:lstStyle/>
          <a:p>
            <a:pPr algn="ctr"/>
            <a:r>
              <a:rPr lang="pt-BR" sz="2800" b="1" dirty="0" smtClean="0">
                <a:solidFill>
                  <a:schemeClr val="tx1">
                    <a:lumMod val="95000"/>
                    <a:lumOff val="5000"/>
                  </a:schemeClr>
                </a:solidFill>
              </a:rPr>
              <a:t>Cremos que o Espírito Santo é o representante de Cristo na terra. Sem Este é impossível conhecer e cumprir a vontade de Deus. Também não é possível uma interpretação correta da palavra de sem O Espírito Santo. </a:t>
            </a:r>
            <a:endParaRPr lang="pt-BR" sz="2800" b="1" dirty="0">
              <a:solidFill>
                <a:schemeClr val="tx1">
                  <a:lumMod val="95000"/>
                  <a:lumOff val="5000"/>
                </a:schemeClr>
              </a:solidFill>
            </a:endParaRPr>
          </a:p>
        </p:txBody>
      </p:sp>
      <p:sp>
        <p:nvSpPr>
          <p:cNvPr id="6" name="Retângulo 5"/>
          <p:cNvSpPr/>
          <p:nvPr/>
        </p:nvSpPr>
        <p:spPr>
          <a:xfrm>
            <a:off x="1159098" y="3356992"/>
            <a:ext cx="2841397"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14:16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142976" y="5930116"/>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 2:11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2922212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0" name="Rectangle 73"/>
          <p:cNvSpPr>
            <a:spLocks noChangeArrowheads="1"/>
          </p:cNvSpPr>
          <p:nvPr/>
        </p:nvSpPr>
        <p:spPr bwMode="auto">
          <a:xfrm>
            <a:off x="539750" y="1452557"/>
            <a:ext cx="2592388" cy="1190625"/>
          </a:xfrm>
          <a:prstGeom prst="rect">
            <a:avLst/>
          </a:prstGeom>
          <a:noFill/>
          <a:ln w="9525">
            <a:noFill/>
            <a:miter lim="800000"/>
            <a:headEnd/>
            <a:tailEnd/>
          </a:ln>
          <a:effectLst/>
        </p:spPr>
        <p:txBody>
          <a:bodyPr anchor="ctr">
            <a:spAutoFit/>
          </a:bodyPr>
          <a:lstStyle/>
          <a:p>
            <a:pPr>
              <a:tabLst>
                <a:tab pos="457200" algn="l"/>
              </a:tabLst>
            </a:pPr>
            <a:r>
              <a:rPr lang="en-US" dirty="0"/>
              <a:t>TRÊS DECRETOS</a:t>
            </a:r>
          </a:p>
          <a:p>
            <a:pPr>
              <a:tabLst>
                <a:tab pos="457200" algn="l"/>
              </a:tabLst>
            </a:pPr>
            <a:r>
              <a:rPr lang="en-US" dirty="0"/>
              <a:t>1- CIRO</a:t>
            </a:r>
          </a:p>
          <a:p>
            <a:pPr>
              <a:tabLst>
                <a:tab pos="457200" algn="l"/>
              </a:tabLst>
            </a:pPr>
            <a:r>
              <a:rPr lang="en-US" dirty="0"/>
              <a:t>2- DARIO</a:t>
            </a:r>
          </a:p>
          <a:p>
            <a:pPr>
              <a:tabLst>
                <a:tab pos="457200" algn="l"/>
              </a:tabLst>
            </a:pPr>
            <a:r>
              <a:rPr lang="en-US" dirty="0"/>
              <a:t>3- ARTAXERXES</a:t>
            </a:r>
          </a:p>
        </p:txBody>
      </p:sp>
      <p:sp>
        <p:nvSpPr>
          <p:cNvPr id="31" name="Line 4"/>
          <p:cNvSpPr>
            <a:spLocks noChangeShapeType="1"/>
          </p:cNvSpPr>
          <p:nvPr/>
        </p:nvSpPr>
        <p:spPr bwMode="auto">
          <a:xfrm>
            <a:off x="323850" y="3068638"/>
            <a:ext cx="0" cy="647700"/>
          </a:xfrm>
          <a:prstGeom prst="line">
            <a:avLst/>
          </a:prstGeom>
          <a:noFill/>
          <a:ln w="9525">
            <a:solidFill>
              <a:schemeClr val="tx1"/>
            </a:solidFill>
            <a:round/>
            <a:headEnd/>
            <a:tailEnd/>
          </a:ln>
          <a:effectLst/>
        </p:spPr>
        <p:txBody>
          <a:bodyPr/>
          <a:lstStyle/>
          <a:p>
            <a:endParaRPr lang="pt-BR"/>
          </a:p>
        </p:txBody>
      </p:sp>
      <p:sp>
        <p:nvSpPr>
          <p:cNvPr id="32" name="Line 5"/>
          <p:cNvSpPr>
            <a:spLocks noChangeShapeType="1"/>
          </p:cNvSpPr>
          <p:nvPr/>
        </p:nvSpPr>
        <p:spPr bwMode="auto">
          <a:xfrm>
            <a:off x="8715404" y="3143248"/>
            <a:ext cx="0" cy="503238"/>
          </a:xfrm>
          <a:prstGeom prst="line">
            <a:avLst/>
          </a:prstGeom>
          <a:noFill/>
          <a:ln w="9525">
            <a:solidFill>
              <a:schemeClr val="tx1"/>
            </a:solidFill>
            <a:round/>
            <a:headEnd/>
            <a:tailEnd/>
          </a:ln>
          <a:effectLst/>
        </p:spPr>
        <p:txBody>
          <a:bodyPr/>
          <a:lstStyle/>
          <a:p>
            <a:endParaRPr lang="pt-BR"/>
          </a:p>
        </p:txBody>
      </p:sp>
      <p:sp>
        <p:nvSpPr>
          <p:cNvPr id="33" name="Rectangle 7"/>
          <p:cNvSpPr>
            <a:spLocks noChangeArrowheads="1"/>
          </p:cNvSpPr>
          <p:nvPr/>
        </p:nvSpPr>
        <p:spPr bwMode="auto">
          <a:xfrm>
            <a:off x="-32" y="2643182"/>
            <a:ext cx="1008062" cy="336550"/>
          </a:xfrm>
          <a:prstGeom prst="rect">
            <a:avLst/>
          </a:prstGeom>
          <a:noFill/>
          <a:ln w="9525">
            <a:noFill/>
            <a:miter lim="800000"/>
            <a:headEnd/>
            <a:tailEnd/>
          </a:ln>
          <a:effectLst/>
        </p:spPr>
        <p:txBody>
          <a:bodyPr anchor="ctr">
            <a:spAutoFit/>
          </a:bodyPr>
          <a:lstStyle/>
          <a:p>
            <a:r>
              <a:rPr lang="en-US" sz="1600" b="1" dirty="0"/>
              <a:t>457 </a:t>
            </a:r>
            <a:r>
              <a:rPr lang="en-US" sz="1600" b="1" dirty="0" err="1"/>
              <a:t>aC</a:t>
            </a:r>
            <a:endParaRPr lang="en-US" sz="1600" b="1" dirty="0"/>
          </a:p>
        </p:txBody>
      </p:sp>
      <p:cxnSp>
        <p:nvCxnSpPr>
          <p:cNvPr id="37" name="Conector reto 36"/>
          <p:cNvCxnSpPr/>
          <p:nvPr/>
        </p:nvCxnSpPr>
        <p:spPr>
          <a:xfrm>
            <a:off x="357158" y="3429000"/>
            <a:ext cx="8358246" cy="1588"/>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Group 72"/>
          <p:cNvGraphicFramePr>
            <a:graphicFrameLocks noGrp="1"/>
          </p:cNvGraphicFramePr>
          <p:nvPr/>
        </p:nvGraphicFramePr>
        <p:xfrm>
          <a:off x="395288" y="3573463"/>
          <a:ext cx="3097212" cy="1554480"/>
        </p:xfrm>
        <a:graphic>
          <a:graphicData uri="http://schemas.openxmlformats.org/drawingml/2006/table">
            <a:tbl>
              <a:tblPr/>
              <a:tblGrid>
                <a:gridCol w="720725"/>
                <a:gridCol w="1655762"/>
                <a:gridCol w="720725"/>
              </a:tblGrid>
              <a:tr h="5032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400" b="0" i="0" u="none" strike="noStrike" cap="none" normalizeH="0" baseline="0" dirty="0" smtClean="0">
                          <a:ln>
                            <a:noFill/>
                          </a:ln>
                          <a:solidFill>
                            <a:schemeClr val="tx1"/>
                          </a:solidFill>
                          <a:effectLst>
                            <a:outerShdw blurRad="38100" dist="38100" dir="2700000" algn="tl">
                              <a:srgbClr val="000000"/>
                            </a:outerShdw>
                          </a:effectLst>
                          <a:latin typeface="Arial" charset="0"/>
                        </a:rPr>
                        <a:t>7 s</a:t>
                      </a:r>
                      <a:endPar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62s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1s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49</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434</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7</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1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1800" b="1" i="0" u="none" strike="noStrike" cap="none" normalizeH="0" baseline="0" smtClean="0">
                          <a:ln>
                            <a:noFill/>
                          </a:ln>
                          <a:solidFill>
                            <a:schemeClr val="tx1"/>
                          </a:solidFill>
                          <a:effectLst>
                            <a:outerShdw blurRad="38100" dist="38100" dir="2700000" algn="tl">
                              <a:srgbClr val="000000"/>
                            </a:outerShdw>
                          </a:effectLst>
                          <a:latin typeface="Arial" charset="0"/>
                        </a:rPr>
                        <a:t>70 SEMANAS</a:t>
                      </a:r>
                      <a:endParaRPr kumimoji="0" lang="en-US" sz="1800" b="1"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Rectangle 13"/>
          <p:cNvSpPr>
            <a:spLocks noChangeArrowheads="1"/>
          </p:cNvSpPr>
          <p:nvPr/>
        </p:nvSpPr>
        <p:spPr bwMode="auto">
          <a:xfrm>
            <a:off x="2484438" y="3079750"/>
            <a:ext cx="504825" cy="338554"/>
          </a:xfrm>
          <a:prstGeom prst="rect">
            <a:avLst/>
          </a:prstGeom>
          <a:noFill/>
          <a:ln w="9525">
            <a:noFill/>
            <a:miter lim="800000"/>
            <a:headEnd/>
            <a:tailEnd/>
          </a:ln>
          <a:effectLst/>
        </p:spPr>
        <p:txBody>
          <a:bodyPr anchor="ctr">
            <a:spAutoFit/>
          </a:bodyPr>
          <a:lstStyle/>
          <a:p>
            <a:r>
              <a:rPr lang="en-US" sz="1600" b="1" dirty="0" smtClean="0"/>
              <a:t>27</a:t>
            </a:r>
            <a:endParaRPr lang="en-US" sz="1600" b="1" dirty="0"/>
          </a:p>
        </p:txBody>
      </p:sp>
      <p:sp>
        <p:nvSpPr>
          <p:cNvPr id="10" name="Rectangle 14"/>
          <p:cNvSpPr>
            <a:spLocks noChangeArrowheads="1"/>
          </p:cNvSpPr>
          <p:nvPr/>
        </p:nvSpPr>
        <p:spPr bwMode="auto">
          <a:xfrm>
            <a:off x="3276600" y="3068638"/>
            <a:ext cx="438150" cy="336550"/>
          </a:xfrm>
          <a:prstGeom prst="rect">
            <a:avLst/>
          </a:prstGeom>
          <a:noFill/>
          <a:ln w="9525">
            <a:noFill/>
            <a:miter lim="800000"/>
            <a:headEnd/>
            <a:tailEnd/>
          </a:ln>
          <a:effectLst/>
        </p:spPr>
        <p:txBody>
          <a:bodyPr anchor="ctr">
            <a:spAutoFit/>
          </a:bodyPr>
          <a:lstStyle/>
          <a:p>
            <a:r>
              <a:rPr lang="en-US" sz="1600" b="1"/>
              <a:t>34</a:t>
            </a:r>
          </a:p>
        </p:txBody>
      </p:sp>
      <p:sp>
        <p:nvSpPr>
          <p:cNvPr id="11" name="Rectangle 13"/>
          <p:cNvSpPr>
            <a:spLocks noChangeArrowheads="1"/>
          </p:cNvSpPr>
          <p:nvPr/>
        </p:nvSpPr>
        <p:spPr bwMode="auto">
          <a:xfrm>
            <a:off x="714348" y="3071810"/>
            <a:ext cx="928694" cy="338554"/>
          </a:xfrm>
          <a:prstGeom prst="rect">
            <a:avLst/>
          </a:prstGeom>
          <a:noFill/>
          <a:ln w="9525">
            <a:noFill/>
            <a:miter lim="800000"/>
            <a:headEnd/>
            <a:tailEnd/>
          </a:ln>
          <a:effectLst/>
        </p:spPr>
        <p:txBody>
          <a:bodyPr wrap="square" anchor="ctr">
            <a:spAutoFit/>
          </a:bodyPr>
          <a:lstStyle/>
          <a:p>
            <a:r>
              <a:rPr lang="en-US" sz="1600" b="1" dirty="0" smtClean="0"/>
              <a:t>408 </a:t>
            </a:r>
            <a:r>
              <a:rPr lang="en-US" sz="1600" b="1" dirty="0" err="1" smtClean="0"/>
              <a:t>aC</a:t>
            </a:r>
            <a:endParaRPr lang="en-US" sz="1600" b="1" dirty="0"/>
          </a:p>
        </p:txBody>
      </p:sp>
      <p:sp>
        <p:nvSpPr>
          <p:cNvPr id="12" name="Rectangle 13"/>
          <p:cNvSpPr>
            <a:spLocks noChangeArrowheads="1"/>
          </p:cNvSpPr>
          <p:nvPr/>
        </p:nvSpPr>
        <p:spPr bwMode="auto">
          <a:xfrm>
            <a:off x="1924035" y="3076798"/>
            <a:ext cx="504825" cy="338554"/>
          </a:xfrm>
          <a:prstGeom prst="rect">
            <a:avLst/>
          </a:prstGeom>
          <a:noFill/>
          <a:ln w="9525">
            <a:noFill/>
            <a:miter lim="800000"/>
            <a:headEnd/>
            <a:tailEnd/>
          </a:ln>
          <a:effectLst/>
        </p:spPr>
        <p:txBody>
          <a:bodyPr anchor="ctr">
            <a:spAutoFit/>
          </a:bodyPr>
          <a:lstStyle/>
          <a:p>
            <a:r>
              <a:rPr lang="en-US" sz="1600" b="1" dirty="0" smtClean="0"/>
              <a:t>(0)</a:t>
            </a:r>
            <a:endParaRPr lang="en-US" sz="1600" b="1"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etângulo 7"/>
          <p:cNvSpPr/>
          <p:nvPr/>
        </p:nvSpPr>
        <p:spPr>
          <a:xfrm>
            <a:off x="1571604" y="1962685"/>
            <a:ext cx="7286676" cy="1631216"/>
          </a:xfrm>
          <a:prstGeom prst="rect">
            <a:avLst/>
          </a:prstGeom>
        </p:spPr>
        <p:txBody>
          <a:bodyPr wrap="square">
            <a:spAutoFit/>
          </a:bodyPr>
          <a:lstStyle/>
          <a:p>
            <a:pPr algn="just"/>
            <a:r>
              <a:rPr lang="pt-BR" sz="2000" dirty="0" smtClean="0"/>
              <a:t>E ele firmará um concerto com muitos por uma semana; e, </a:t>
            </a:r>
            <a:r>
              <a:rPr lang="pt-BR" sz="2000" b="1" u="sng" dirty="0" smtClean="0"/>
              <a:t>na metade da semana, fará cessar o sacrifício e a oferta de manjares</a:t>
            </a:r>
            <a:r>
              <a:rPr lang="pt-BR" sz="2000" dirty="0" smtClean="0"/>
              <a:t>; e sobre a asa das abominações virá o assolador, e isso até à consumação; e o que está determinado será derramado sobre o assolador.</a:t>
            </a:r>
          </a:p>
        </p:txBody>
      </p:sp>
      <p:sp>
        <p:nvSpPr>
          <p:cNvPr id="9" name="Retângulo 8"/>
          <p:cNvSpPr/>
          <p:nvPr/>
        </p:nvSpPr>
        <p:spPr>
          <a:xfrm>
            <a:off x="1142976" y="150017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571604" y="3643314"/>
            <a:ext cx="7286676" cy="707886"/>
          </a:xfrm>
          <a:prstGeom prst="rect">
            <a:avLst/>
          </a:prstGeom>
        </p:spPr>
        <p:txBody>
          <a:bodyPr wrap="square">
            <a:spAutoFit/>
          </a:bodyPr>
          <a:lstStyle/>
          <a:p>
            <a:pPr algn="just"/>
            <a:r>
              <a:rPr lang="pt-BR" sz="2000" b="1" dirty="0" smtClean="0"/>
              <a:t>Na metade desta semana profética, primavera do ano 31, Cristo foi crucificado.</a:t>
            </a:r>
          </a:p>
        </p:txBody>
      </p:sp>
      <p:sp>
        <p:nvSpPr>
          <p:cNvPr id="10" name="Retângulo 9"/>
          <p:cNvSpPr/>
          <p:nvPr/>
        </p:nvSpPr>
        <p:spPr>
          <a:xfrm>
            <a:off x="1571604" y="4820205"/>
            <a:ext cx="7286676" cy="707886"/>
          </a:xfrm>
          <a:prstGeom prst="rect">
            <a:avLst/>
          </a:prstGeom>
        </p:spPr>
        <p:txBody>
          <a:bodyPr wrap="square">
            <a:spAutoFit/>
          </a:bodyPr>
          <a:lstStyle/>
          <a:p>
            <a:pPr algn="just"/>
            <a:r>
              <a:rPr lang="pt-BR" sz="2000" dirty="0" smtClean="0"/>
              <a:t>Depois, sabendo Jesus que </a:t>
            </a:r>
            <a:r>
              <a:rPr lang="pt-BR" sz="2000" b="1" u="sng" dirty="0" smtClean="0"/>
              <a:t>já todas as coisas estavam terminadas</a:t>
            </a:r>
            <a:r>
              <a:rPr lang="pt-BR" sz="2000" dirty="0" smtClean="0"/>
              <a:t>,  para que a Escritura se cumprisse, disse:  Tenho sede.</a:t>
            </a:r>
          </a:p>
        </p:txBody>
      </p:sp>
      <p:sp>
        <p:nvSpPr>
          <p:cNvPr id="11" name="Retângulo 10"/>
          <p:cNvSpPr/>
          <p:nvPr/>
        </p:nvSpPr>
        <p:spPr>
          <a:xfrm>
            <a:off x="1142976" y="435769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19:28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etângulo 7"/>
          <p:cNvSpPr/>
          <p:nvPr/>
        </p:nvSpPr>
        <p:spPr>
          <a:xfrm>
            <a:off x="1571604" y="1962685"/>
            <a:ext cx="7286676" cy="707886"/>
          </a:xfrm>
          <a:prstGeom prst="rect">
            <a:avLst/>
          </a:prstGeom>
        </p:spPr>
        <p:txBody>
          <a:bodyPr wrap="square">
            <a:spAutoFit/>
          </a:bodyPr>
          <a:lstStyle/>
          <a:p>
            <a:pPr algn="just"/>
            <a:r>
              <a:rPr lang="pt-BR" sz="2000" dirty="0" smtClean="0"/>
              <a:t>E eis que o </a:t>
            </a:r>
            <a:r>
              <a:rPr lang="pt-BR" sz="2000" b="1" u="sng" dirty="0" smtClean="0"/>
              <a:t>véu do templo se rasgou</a:t>
            </a:r>
            <a:r>
              <a:rPr lang="pt-BR" sz="2000" b="1" dirty="0" smtClean="0"/>
              <a:t> </a:t>
            </a:r>
            <a:r>
              <a:rPr lang="pt-BR" sz="2000" dirty="0" smtClean="0"/>
              <a:t>em dois, de alto a baixo; e tremeu a terra, e fenderam-se as pedras.</a:t>
            </a:r>
          </a:p>
        </p:txBody>
      </p:sp>
      <p:sp>
        <p:nvSpPr>
          <p:cNvPr id="9" name="Retângulo 8"/>
          <p:cNvSpPr/>
          <p:nvPr/>
        </p:nvSpPr>
        <p:spPr>
          <a:xfrm>
            <a:off x="1142976" y="150017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27:51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571604" y="5715016"/>
            <a:ext cx="7286676" cy="707886"/>
          </a:xfrm>
          <a:prstGeom prst="rect">
            <a:avLst/>
          </a:prstGeom>
        </p:spPr>
        <p:txBody>
          <a:bodyPr wrap="square">
            <a:spAutoFit/>
          </a:bodyPr>
          <a:lstStyle/>
          <a:p>
            <a:pPr algn="just"/>
            <a:r>
              <a:rPr lang="pt-BR" sz="2000" b="1" dirty="0" smtClean="0"/>
              <a:t>Outono do ano 27dC + 3 anos e meio = Primavera do ano 31dC  -  A lei cerimonial extinta</a:t>
            </a:r>
          </a:p>
        </p:txBody>
      </p:sp>
      <p:sp>
        <p:nvSpPr>
          <p:cNvPr id="10" name="Retângulo 9"/>
          <p:cNvSpPr/>
          <p:nvPr/>
        </p:nvSpPr>
        <p:spPr>
          <a:xfrm>
            <a:off x="1571604" y="3034255"/>
            <a:ext cx="7286676" cy="1015663"/>
          </a:xfrm>
          <a:prstGeom prst="rect">
            <a:avLst/>
          </a:prstGeom>
        </p:spPr>
        <p:txBody>
          <a:bodyPr wrap="square">
            <a:spAutoFit/>
          </a:bodyPr>
          <a:lstStyle/>
          <a:p>
            <a:r>
              <a:rPr lang="pt-BR" sz="2000" dirty="0" smtClean="0"/>
              <a:t>Havendo riscado a cédula que era contra nós nas suas </a:t>
            </a:r>
            <a:r>
              <a:rPr lang="pt-BR" sz="2000" b="1" u="sng" dirty="0" smtClean="0"/>
              <a:t>ordenanças</a:t>
            </a:r>
            <a:r>
              <a:rPr lang="pt-BR" sz="2000" u="sng" dirty="0" smtClean="0"/>
              <a:t>,</a:t>
            </a:r>
            <a:r>
              <a:rPr lang="pt-BR" sz="2000" dirty="0" smtClean="0"/>
              <a:t> a qual de alguma maneira nos era contrária, e a tirou do meio </a:t>
            </a:r>
            <a:r>
              <a:rPr lang="pt-BR" sz="2000" i="1" dirty="0" smtClean="0"/>
              <a:t>de nós, </a:t>
            </a:r>
            <a:r>
              <a:rPr lang="pt-BR" sz="2000" b="1" u="sng" dirty="0" smtClean="0"/>
              <a:t>cravando-a na cruz</a:t>
            </a:r>
            <a:r>
              <a:rPr lang="pt-BR" sz="2000" i="1" dirty="0" smtClean="0"/>
              <a:t>.</a:t>
            </a:r>
          </a:p>
        </p:txBody>
      </p:sp>
      <p:sp>
        <p:nvSpPr>
          <p:cNvPr id="11" name="Retângulo 10"/>
          <p:cNvSpPr/>
          <p:nvPr/>
        </p:nvSpPr>
        <p:spPr>
          <a:xfrm>
            <a:off x="1142976" y="2571744"/>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4463015"/>
            <a:ext cx="7286676" cy="1015663"/>
          </a:xfrm>
          <a:prstGeom prst="rect">
            <a:avLst/>
          </a:prstGeom>
        </p:spPr>
        <p:txBody>
          <a:bodyPr wrap="square">
            <a:spAutoFit/>
          </a:bodyPr>
          <a:lstStyle/>
          <a:p>
            <a:pPr algn="just"/>
            <a:r>
              <a:rPr lang="pt-BR" sz="2000" b="1" u="sng" dirty="0" smtClean="0"/>
              <a:t>Na sua carne, desfez</a:t>
            </a:r>
            <a:r>
              <a:rPr lang="pt-BR" sz="2000" dirty="0" smtClean="0"/>
              <a:t> a inimizade, isto é, a </a:t>
            </a:r>
            <a:r>
              <a:rPr lang="pt-BR" sz="2000" b="1" u="sng" dirty="0" smtClean="0"/>
              <a:t>lei dos mandamentos, que consistia em ordenanças</a:t>
            </a:r>
            <a:r>
              <a:rPr lang="pt-BR" sz="2000" dirty="0" smtClean="0"/>
              <a:t>, para criar em si mesmo dos dois um novo homem, fazendo a paz,</a:t>
            </a:r>
          </a:p>
        </p:txBody>
      </p:sp>
      <p:sp>
        <p:nvSpPr>
          <p:cNvPr id="14" name="Retângulo 13"/>
          <p:cNvSpPr/>
          <p:nvPr/>
        </p:nvSpPr>
        <p:spPr>
          <a:xfrm>
            <a:off x="1142976" y="4000504"/>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Efesios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etângulo 7"/>
          <p:cNvSpPr/>
          <p:nvPr/>
        </p:nvSpPr>
        <p:spPr>
          <a:xfrm>
            <a:off x="1571604" y="2000240"/>
            <a:ext cx="7072362" cy="707886"/>
          </a:xfrm>
          <a:prstGeom prst="rect">
            <a:avLst/>
          </a:prstGeom>
        </p:spPr>
        <p:txBody>
          <a:bodyPr wrap="square">
            <a:spAutoFit/>
          </a:bodyPr>
          <a:lstStyle/>
          <a:p>
            <a:pPr algn="just"/>
            <a:r>
              <a:rPr lang="pt-BR" sz="2000" b="1" u="sng" dirty="0" smtClean="0"/>
              <a:t>E apedrejaram a </a:t>
            </a:r>
            <a:r>
              <a:rPr lang="pt-BR" sz="2000" b="1" u="sng" dirty="0" err="1" smtClean="0"/>
              <a:t>Estêvão</a:t>
            </a:r>
            <a:r>
              <a:rPr lang="pt-BR" sz="2000" dirty="0" smtClean="0"/>
              <a:t>, que em invocação dizia: Senhor Jesus, recebe o meu espírito.</a:t>
            </a:r>
          </a:p>
        </p:txBody>
      </p:sp>
      <p:sp>
        <p:nvSpPr>
          <p:cNvPr id="9" name="Retângulo 8"/>
          <p:cNvSpPr/>
          <p:nvPr/>
        </p:nvSpPr>
        <p:spPr>
          <a:xfrm>
            <a:off x="1142976" y="150017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7:59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571604" y="4929198"/>
            <a:ext cx="7286676" cy="707886"/>
          </a:xfrm>
          <a:prstGeom prst="rect">
            <a:avLst/>
          </a:prstGeom>
        </p:spPr>
        <p:txBody>
          <a:bodyPr wrap="square">
            <a:spAutoFit/>
          </a:bodyPr>
          <a:lstStyle/>
          <a:p>
            <a:pPr algn="just"/>
            <a:r>
              <a:rPr lang="pt-BR" sz="2000" b="1" dirty="0" smtClean="0"/>
              <a:t>Com o apedrejamento de Estevão, no ano 34dC, a nação judaica selou sua recusa do Evangelho.</a:t>
            </a:r>
          </a:p>
        </p:txBody>
      </p:sp>
      <p:sp>
        <p:nvSpPr>
          <p:cNvPr id="13" name="Retângulo 12"/>
          <p:cNvSpPr/>
          <p:nvPr/>
        </p:nvSpPr>
        <p:spPr>
          <a:xfrm>
            <a:off x="1571604" y="3177131"/>
            <a:ext cx="7286676" cy="1323439"/>
          </a:xfrm>
          <a:prstGeom prst="rect">
            <a:avLst/>
          </a:prstGeom>
        </p:spPr>
        <p:txBody>
          <a:bodyPr wrap="square">
            <a:spAutoFit/>
          </a:bodyPr>
          <a:lstStyle/>
          <a:p>
            <a:pPr algn="just"/>
            <a:r>
              <a:rPr lang="pt-BR" sz="2000" dirty="0" smtClean="0"/>
              <a:t>E também Saulo consentiu na morte dele. E fez-se, naquele dia, uma grande perseguição contra a igreja que estava em Jerusalém; </a:t>
            </a:r>
            <a:r>
              <a:rPr lang="pt-BR" sz="2000" b="1" u="sng" dirty="0" smtClean="0"/>
              <a:t>e todos foram dispersos pelas terras da Judéia e da </a:t>
            </a:r>
            <a:r>
              <a:rPr lang="pt-BR" sz="2000" b="1" u="sng" dirty="0" err="1" smtClean="0"/>
              <a:t>Samaria</a:t>
            </a:r>
            <a:r>
              <a:rPr lang="pt-BR" sz="2000" dirty="0" smtClean="0"/>
              <a:t>, exceto os apóstolos.</a:t>
            </a:r>
          </a:p>
        </p:txBody>
      </p:sp>
      <p:sp>
        <p:nvSpPr>
          <p:cNvPr id="14" name="Retângulo 13"/>
          <p:cNvSpPr/>
          <p:nvPr/>
        </p:nvSpPr>
        <p:spPr>
          <a:xfrm>
            <a:off x="1142976" y="271462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8:1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etângulo 7"/>
          <p:cNvSpPr/>
          <p:nvPr/>
        </p:nvSpPr>
        <p:spPr>
          <a:xfrm>
            <a:off x="1571604" y="2000240"/>
            <a:ext cx="7072362" cy="2554545"/>
          </a:xfrm>
          <a:prstGeom prst="rect">
            <a:avLst/>
          </a:prstGeom>
        </p:spPr>
        <p:txBody>
          <a:bodyPr wrap="square">
            <a:spAutoFit/>
          </a:bodyPr>
          <a:lstStyle/>
          <a:p>
            <a:pPr algn="just"/>
            <a:r>
              <a:rPr lang="pt-BR" sz="2000" dirty="0" smtClean="0"/>
              <a:t>As setenta semanas, ou 490 anos, especialmente conferidas aos judeus, terminaram, como vimos, no ano 34. Naquele tempo, pelo ato do </a:t>
            </a:r>
            <a:r>
              <a:rPr lang="pt-BR" sz="2000" dirty="0" err="1" smtClean="0"/>
              <a:t>sinédrio</a:t>
            </a:r>
            <a:r>
              <a:rPr lang="pt-BR" sz="2000" dirty="0" smtClean="0"/>
              <a:t> judaico, </a:t>
            </a:r>
            <a:r>
              <a:rPr lang="pt-BR" sz="2000" b="1" u="sng" dirty="0" smtClean="0"/>
              <a:t>a nação selou sua recusa do evangelho</a:t>
            </a:r>
            <a:r>
              <a:rPr lang="pt-BR" sz="2000" dirty="0" smtClean="0"/>
              <a:t>, pelo martírio de </a:t>
            </a:r>
            <a:r>
              <a:rPr lang="pt-BR" sz="2000" dirty="0" err="1" smtClean="0"/>
              <a:t>Estêvão</a:t>
            </a:r>
            <a:r>
              <a:rPr lang="pt-BR" sz="2000" dirty="0" smtClean="0"/>
              <a:t> e perseguição aos seguidores de Cristo. Assim, a mensagem da salvação, não mais restrita ao povo escolhido, foi dada ao mundo. Os discípulos, forçados pela perseguição a fugir de Jerusalém, "iam por toda parte, anunciando a Palavra".</a:t>
            </a:r>
          </a:p>
        </p:txBody>
      </p:sp>
      <p:sp>
        <p:nvSpPr>
          <p:cNvPr id="9" name="Retângulo 8"/>
          <p:cNvSpPr/>
          <p:nvPr/>
        </p:nvSpPr>
        <p:spPr>
          <a:xfrm>
            <a:off x="1142976" y="150017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328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5034519"/>
            <a:ext cx="7286676" cy="1323439"/>
          </a:xfrm>
          <a:prstGeom prst="rect">
            <a:avLst/>
          </a:prstGeom>
        </p:spPr>
        <p:txBody>
          <a:bodyPr wrap="square">
            <a:spAutoFit/>
          </a:bodyPr>
          <a:lstStyle/>
          <a:p>
            <a:pPr algn="just"/>
            <a:r>
              <a:rPr lang="pt-BR" sz="2000" dirty="0" smtClean="0"/>
              <a:t>Mas Paulo e Barnabé, usando de ousadia, disseram: Era mister que a vós se vos pregasse primeiro a palavra de Deus; </a:t>
            </a:r>
            <a:r>
              <a:rPr lang="pt-BR" sz="2000" b="1" u="sng" dirty="0" smtClean="0"/>
              <a:t>mas, visto que a rejeitais,</a:t>
            </a:r>
            <a:r>
              <a:rPr lang="pt-BR" sz="2000" dirty="0" smtClean="0"/>
              <a:t> e vos não julgais dignos da vida eterna, eis que nos </a:t>
            </a:r>
            <a:r>
              <a:rPr lang="pt-BR" sz="2000" b="1" u="sng" dirty="0" smtClean="0"/>
              <a:t>voltamos para os gentios.</a:t>
            </a:r>
          </a:p>
        </p:txBody>
      </p:sp>
      <p:sp>
        <p:nvSpPr>
          <p:cNvPr id="11" name="Retângulo 10"/>
          <p:cNvSpPr/>
          <p:nvPr/>
        </p:nvSpPr>
        <p:spPr>
          <a:xfrm>
            <a:off x="1142976" y="457200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13:46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0" name="Rectangle 73"/>
          <p:cNvSpPr>
            <a:spLocks noChangeArrowheads="1"/>
          </p:cNvSpPr>
          <p:nvPr/>
        </p:nvSpPr>
        <p:spPr bwMode="auto">
          <a:xfrm>
            <a:off x="539750" y="1357298"/>
            <a:ext cx="2592388" cy="1190625"/>
          </a:xfrm>
          <a:prstGeom prst="rect">
            <a:avLst/>
          </a:prstGeom>
          <a:noFill/>
          <a:ln w="9525">
            <a:noFill/>
            <a:miter lim="800000"/>
            <a:headEnd/>
            <a:tailEnd/>
          </a:ln>
          <a:effectLst/>
        </p:spPr>
        <p:txBody>
          <a:bodyPr anchor="ctr">
            <a:spAutoFit/>
          </a:bodyPr>
          <a:lstStyle/>
          <a:p>
            <a:pPr>
              <a:tabLst>
                <a:tab pos="457200" algn="l"/>
              </a:tabLst>
            </a:pPr>
            <a:r>
              <a:rPr lang="en-US" dirty="0"/>
              <a:t>TRÊS DECRETOS</a:t>
            </a:r>
          </a:p>
          <a:p>
            <a:pPr>
              <a:tabLst>
                <a:tab pos="457200" algn="l"/>
              </a:tabLst>
            </a:pPr>
            <a:r>
              <a:rPr lang="en-US" dirty="0"/>
              <a:t>1- CIRO</a:t>
            </a:r>
          </a:p>
          <a:p>
            <a:pPr>
              <a:tabLst>
                <a:tab pos="457200" algn="l"/>
              </a:tabLst>
            </a:pPr>
            <a:r>
              <a:rPr lang="en-US" dirty="0"/>
              <a:t>2- DARIO</a:t>
            </a:r>
          </a:p>
          <a:p>
            <a:pPr>
              <a:tabLst>
                <a:tab pos="457200" algn="l"/>
              </a:tabLst>
            </a:pPr>
            <a:r>
              <a:rPr lang="en-US" dirty="0"/>
              <a:t>3- ARTAXERXES</a:t>
            </a:r>
          </a:p>
        </p:txBody>
      </p:sp>
      <p:sp>
        <p:nvSpPr>
          <p:cNvPr id="31" name="Line 4"/>
          <p:cNvSpPr>
            <a:spLocks noChangeShapeType="1"/>
          </p:cNvSpPr>
          <p:nvPr/>
        </p:nvSpPr>
        <p:spPr bwMode="auto">
          <a:xfrm>
            <a:off x="323850" y="3727149"/>
            <a:ext cx="0" cy="647700"/>
          </a:xfrm>
          <a:prstGeom prst="line">
            <a:avLst/>
          </a:prstGeom>
          <a:noFill/>
          <a:ln w="9525">
            <a:solidFill>
              <a:schemeClr val="tx1"/>
            </a:solidFill>
            <a:round/>
            <a:headEnd/>
            <a:tailEnd/>
          </a:ln>
          <a:effectLst/>
        </p:spPr>
        <p:txBody>
          <a:bodyPr/>
          <a:lstStyle/>
          <a:p>
            <a:endParaRPr lang="pt-BR"/>
          </a:p>
        </p:txBody>
      </p:sp>
      <p:sp>
        <p:nvSpPr>
          <p:cNvPr id="32" name="Line 5"/>
          <p:cNvSpPr>
            <a:spLocks noChangeShapeType="1"/>
          </p:cNvSpPr>
          <p:nvPr/>
        </p:nvSpPr>
        <p:spPr bwMode="auto">
          <a:xfrm>
            <a:off x="8715404" y="3801759"/>
            <a:ext cx="0" cy="503238"/>
          </a:xfrm>
          <a:prstGeom prst="line">
            <a:avLst/>
          </a:prstGeom>
          <a:noFill/>
          <a:ln w="9525">
            <a:solidFill>
              <a:schemeClr val="tx1"/>
            </a:solidFill>
            <a:round/>
            <a:headEnd/>
            <a:tailEnd/>
          </a:ln>
          <a:effectLst/>
        </p:spPr>
        <p:txBody>
          <a:bodyPr/>
          <a:lstStyle/>
          <a:p>
            <a:endParaRPr lang="pt-BR"/>
          </a:p>
        </p:txBody>
      </p:sp>
      <p:sp>
        <p:nvSpPr>
          <p:cNvPr id="33" name="Rectangle 7"/>
          <p:cNvSpPr>
            <a:spLocks noChangeArrowheads="1"/>
          </p:cNvSpPr>
          <p:nvPr/>
        </p:nvSpPr>
        <p:spPr bwMode="auto">
          <a:xfrm>
            <a:off x="-32" y="3306764"/>
            <a:ext cx="1008062" cy="336550"/>
          </a:xfrm>
          <a:prstGeom prst="rect">
            <a:avLst/>
          </a:prstGeom>
          <a:noFill/>
          <a:ln w="9525">
            <a:noFill/>
            <a:miter lim="800000"/>
            <a:headEnd/>
            <a:tailEnd/>
          </a:ln>
          <a:effectLst/>
        </p:spPr>
        <p:txBody>
          <a:bodyPr anchor="ctr">
            <a:spAutoFit/>
          </a:bodyPr>
          <a:lstStyle/>
          <a:p>
            <a:r>
              <a:rPr lang="en-US" sz="1600" b="1" dirty="0"/>
              <a:t>457 </a:t>
            </a:r>
            <a:r>
              <a:rPr lang="en-US" sz="1600" b="1" dirty="0" err="1"/>
              <a:t>aC</a:t>
            </a:r>
            <a:endParaRPr lang="en-US" sz="1600" b="1" dirty="0"/>
          </a:p>
        </p:txBody>
      </p:sp>
      <p:cxnSp>
        <p:nvCxnSpPr>
          <p:cNvPr id="37" name="Conector reto 36"/>
          <p:cNvCxnSpPr/>
          <p:nvPr/>
        </p:nvCxnSpPr>
        <p:spPr>
          <a:xfrm>
            <a:off x="357158" y="4087511"/>
            <a:ext cx="8358246" cy="1588"/>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Group 72"/>
          <p:cNvGraphicFramePr>
            <a:graphicFrameLocks noGrp="1"/>
          </p:cNvGraphicFramePr>
          <p:nvPr/>
        </p:nvGraphicFramePr>
        <p:xfrm>
          <a:off x="395288" y="4231974"/>
          <a:ext cx="3097212" cy="1554480"/>
        </p:xfrm>
        <a:graphic>
          <a:graphicData uri="http://schemas.openxmlformats.org/drawingml/2006/table">
            <a:tbl>
              <a:tblPr/>
              <a:tblGrid>
                <a:gridCol w="720725"/>
                <a:gridCol w="1655762"/>
                <a:gridCol w="720725"/>
              </a:tblGrid>
              <a:tr h="5032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400" b="0" i="0" u="none" strike="noStrike" cap="none" normalizeH="0" baseline="0" dirty="0" smtClean="0">
                          <a:ln>
                            <a:noFill/>
                          </a:ln>
                          <a:solidFill>
                            <a:schemeClr val="tx1"/>
                          </a:solidFill>
                          <a:effectLst>
                            <a:outerShdw blurRad="38100" dist="38100" dir="2700000" algn="tl">
                              <a:srgbClr val="000000"/>
                            </a:outerShdw>
                          </a:effectLst>
                          <a:latin typeface="Arial" charset="0"/>
                        </a:rPr>
                        <a:t>7 s</a:t>
                      </a:r>
                      <a:endPar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62s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1s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49</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434</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7</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1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1800" b="1" i="0" u="none" strike="noStrike" cap="none" normalizeH="0" baseline="0" smtClean="0">
                          <a:ln>
                            <a:noFill/>
                          </a:ln>
                          <a:solidFill>
                            <a:schemeClr val="tx1"/>
                          </a:solidFill>
                          <a:effectLst>
                            <a:outerShdw blurRad="38100" dist="38100" dir="2700000" algn="tl">
                              <a:srgbClr val="000000"/>
                            </a:outerShdw>
                          </a:effectLst>
                          <a:latin typeface="Arial" charset="0"/>
                        </a:rPr>
                        <a:t>70 SEMANAS</a:t>
                      </a:r>
                      <a:endParaRPr kumimoji="0" lang="en-US" sz="1800" b="1"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Rectangle 13"/>
          <p:cNvSpPr>
            <a:spLocks noChangeArrowheads="1"/>
          </p:cNvSpPr>
          <p:nvPr/>
        </p:nvSpPr>
        <p:spPr bwMode="auto">
          <a:xfrm>
            <a:off x="2484438" y="3738261"/>
            <a:ext cx="504825" cy="338554"/>
          </a:xfrm>
          <a:prstGeom prst="rect">
            <a:avLst/>
          </a:prstGeom>
          <a:noFill/>
          <a:ln w="9525">
            <a:noFill/>
            <a:miter lim="800000"/>
            <a:headEnd/>
            <a:tailEnd/>
          </a:ln>
          <a:effectLst/>
        </p:spPr>
        <p:txBody>
          <a:bodyPr anchor="ctr">
            <a:spAutoFit/>
          </a:bodyPr>
          <a:lstStyle/>
          <a:p>
            <a:r>
              <a:rPr lang="en-US" sz="1600" b="1" dirty="0" smtClean="0"/>
              <a:t>27</a:t>
            </a:r>
            <a:endParaRPr lang="en-US" sz="1600" b="1" dirty="0"/>
          </a:p>
        </p:txBody>
      </p:sp>
      <p:sp>
        <p:nvSpPr>
          <p:cNvPr id="10" name="Rectangle 14"/>
          <p:cNvSpPr>
            <a:spLocks noChangeArrowheads="1"/>
          </p:cNvSpPr>
          <p:nvPr/>
        </p:nvSpPr>
        <p:spPr bwMode="auto">
          <a:xfrm>
            <a:off x="3276600" y="3727149"/>
            <a:ext cx="438150" cy="336550"/>
          </a:xfrm>
          <a:prstGeom prst="rect">
            <a:avLst/>
          </a:prstGeom>
          <a:noFill/>
          <a:ln w="9525">
            <a:noFill/>
            <a:miter lim="800000"/>
            <a:headEnd/>
            <a:tailEnd/>
          </a:ln>
          <a:effectLst/>
        </p:spPr>
        <p:txBody>
          <a:bodyPr anchor="ctr">
            <a:spAutoFit/>
          </a:bodyPr>
          <a:lstStyle/>
          <a:p>
            <a:r>
              <a:rPr lang="en-US" sz="1600" b="1"/>
              <a:t>34</a:t>
            </a:r>
          </a:p>
        </p:txBody>
      </p:sp>
      <p:sp>
        <p:nvSpPr>
          <p:cNvPr id="11" name="Rectangle 13"/>
          <p:cNvSpPr>
            <a:spLocks noChangeArrowheads="1"/>
          </p:cNvSpPr>
          <p:nvPr/>
        </p:nvSpPr>
        <p:spPr bwMode="auto">
          <a:xfrm>
            <a:off x="714348" y="3730321"/>
            <a:ext cx="928694" cy="338554"/>
          </a:xfrm>
          <a:prstGeom prst="rect">
            <a:avLst/>
          </a:prstGeom>
          <a:noFill/>
          <a:ln w="9525">
            <a:noFill/>
            <a:miter lim="800000"/>
            <a:headEnd/>
            <a:tailEnd/>
          </a:ln>
          <a:effectLst/>
        </p:spPr>
        <p:txBody>
          <a:bodyPr wrap="square" anchor="ctr">
            <a:spAutoFit/>
          </a:bodyPr>
          <a:lstStyle/>
          <a:p>
            <a:r>
              <a:rPr lang="en-US" sz="1600" b="1" dirty="0" smtClean="0"/>
              <a:t>408 </a:t>
            </a:r>
            <a:r>
              <a:rPr lang="en-US" sz="1600" b="1" dirty="0" err="1" smtClean="0"/>
              <a:t>aC</a:t>
            </a:r>
            <a:endParaRPr lang="en-US" sz="1600" b="1" dirty="0"/>
          </a:p>
        </p:txBody>
      </p:sp>
      <p:sp>
        <p:nvSpPr>
          <p:cNvPr id="12" name="Rectangle 13"/>
          <p:cNvSpPr>
            <a:spLocks noChangeArrowheads="1"/>
          </p:cNvSpPr>
          <p:nvPr/>
        </p:nvSpPr>
        <p:spPr bwMode="auto">
          <a:xfrm>
            <a:off x="1924035" y="3735309"/>
            <a:ext cx="504825" cy="338554"/>
          </a:xfrm>
          <a:prstGeom prst="rect">
            <a:avLst/>
          </a:prstGeom>
          <a:noFill/>
          <a:ln w="9525">
            <a:noFill/>
            <a:miter lim="800000"/>
            <a:headEnd/>
            <a:tailEnd/>
          </a:ln>
          <a:effectLst/>
        </p:spPr>
        <p:txBody>
          <a:bodyPr anchor="ctr">
            <a:spAutoFit/>
          </a:bodyPr>
          <a:lstStyle/>
          <a:p>
            <a:r>
              <a:rPr lang="en-US" sz="1600" b="1" dirty="0" smtClean="0"/>
              <a:t>(0)</a:t>
            </a:r>
            <a:endParaRPr lang="en-US" sz="1600" b="1" dirty="0"/>
          </a:p>
        </p:txBody>
      </p:sp>
      <p:sp>
        <p:nvSpPr>
          <p:cNvPr id="13" name="Line 10"/>
          <p:cNvSpPr>
            <a:spLocks noChangeShapeType="1"/>
          </p:cNvSpPr>
          <p:nvPr/>
        </p:nvSpPr>
        <p:spPr bwMode="auto">
          <a:xfrm flipH="1">
            <a:off x="3132138" y="3223911"/>
            <a:ext cx="0" cy="935038"/>
          </a:xfrm>
          <a:prstGeom prst="line">
            <a:avLst/>
          </a:prstGeom>
          <a:noFill/>
          <a:ln w="9525">
            <a:solidFill>
              <a:schemeClr val="tx1"/>
            </a:solidFill>
            <a:round/>
            <a:headEnd/>
            <a:tailEnd/>
          </a:ln>
          <a:effectLst/>
        </p:spPr>
        <p:txBody>
          <a:bodyPr/>
          <a:lstStyle/>
          <a:p>
            <a:endParaRPr lang="pt-BR"/>
          </a:p>
        </p:txBody>
      </p:sp>
      <p:sp>
        <p:nvSpPr>
          <p:cNvPr id="14" name="Line 11"/>
          <p:cNvSpPr>
            <a:spLocks noChangeShapeType="1"/>
          </p:cNvSpPr>
          <p:nvPr/>
        </p:nvSpPr>
        <p:spPr bwMode="auto">
          <a:xfrm>
            <a:off x="2771775" y="3439811"/>
            <a:ext cx="720725" cy="0"/>
          </a:xfrm>
          <a:prstGeom prst="line">
            <a:avLst/>
          </a:prstGeom>
          <a:noFill/>
          <a:ln w="9525">
            <a:solidFill>
              <a:schemeClr val="tx1"/>
            </a:solidFill>
            <a:round/>
            <a:headEnd/>
            <a:tailEnd/>
          </a:ln>
          <a:effectLst/>
        </p:spPr>
        <p:txBody>
          <a:bodyPr/>
          <a:lstStyle/>
          <a:p>
            <a:endParaRPr lang="pt-BR"/>
          </a:p>
        </p:txBody>
      </p:sp>
      <p:sp>
        <p:nvSpPr>
          <p:cNvPr id="15" name="Rectangle 15"/>
          <p:cNvSpPr>
            <a:spLocks noChangeArrowheads="1"/>
          </p:cNvSpPr>
          <p:nvPr/>
        </p:nvSpPr>
        <p:spPr bwMode="auto">
          <a:xfrm>
            <a:off x="2916238" y="2863549"/>
            <a:ext cx="506412" cy="366712"/>
          </a:xfrm>
          <a:prstGeom prst="rect">
            <a:avLst/>
          </a:prstGeom>
          <a:noFill/>
          <a:ln w="9525">
            <a:noFill/>
            <a:miter lim="800000"/>
            <a:headEnd/>
            <a:tailEnd/>
          </a:ln>
          <a:effectLst/>
        </p:spPr>
        <p:txBody>
          <a:bodyPr anchor="ctr">
            <a:spAutoFit/>
          </a:bodyPr>
          <a:lstStyle/>
          <a:p>
            <a:r>
              <a:rPr lang="en-US"/>
              <a:t>31</a:t>
            </a:r>
          </a:p>
        </p:txBody>
      </p:sp>
      <p:sp>
        <p:nvSpPr>
          <p:cNvPr id="16" name="Freeform 28"/>
          <p:cNvSpPr>
            <a:spLocks/>
          </p:cNvSpPr>
          <p:nvPr/>
        </p:nvSpPr>
        <p:spPr bwMode="auto">
          <a:xfrm>
            <a:off x="331780" y="2928934"/>
            <a:ext cx="3097212" cy="1149353"/>
          </a:xfrm>
          <a:custGeom>
            <a:avLst/>
            <a:gdLst/>
            <a:ahLst/>
            <a:cxnLst>
              <a:cxn ang="0">
                <a:pos x="0" y="453"/>
              </a:cxn>
              <a:cxn ang="0">
                <a:pos x="1088" y="0"/>
              </a:cxn>
              <a:cxn ang="0">
                <a:pos x="2222" y="453"/>
              </a:cxn>
            </a:cxnLst>
            <a:rect l="0" t="0" r="r" b="b"/>
            <a:pathLst>
              <a:path w="2222" h="453">
                <a:moveTo>
                  <a:pt x="0" y="453"/>
                </a:moveTo>
                <a:cubicBezTo>
                  <a:pt x="359" y="226"/>
                  <a:pt x="718" y="0"/>
                  <a:pt x="1088" y="0"/>
                </a:cubicBezTo>
                <a:cubicBezTo>
                  <a:pt x="1458" y="0"/>
                  <a:pt x="2033" y="377"/>
                  <a:pt x="2222" y="453"/>
                </a:cubicBezTo>
              </a:path>
            </a:pathLst>
          </a:custGeom>
          <a:noFill/>
          <a:ln w="9525">
            <a:solidFill>
              <a:schemeClr val="tx1"/>
            </a:solidFill>
            <a:round/>
            <a:headEnd/>
            <a:tailEnd/>
          </a:ln>
          <a:effectLst/>
        </p:spPr>
        <p:txBody>
          <a:bodyPr/>
          <a:lstStyle/>
          <a:p>
            <a:endParaRPr lang="pt-BR"/>
          </a:p>
        </p:txBody>
      </p:sp>
      <p:sp>
        <p:nvSpPr>
          <p:cNvPr id="17" name="Rectangle 29"/>
          <p:cNvSpPr>
            <a:spLocks noChangeArrowheads="1"/>
          </p:cNvSpPr>
          <p:nvPr/>
        </p:nvSpPr>
        <p:spPr bwMode="auto">
          <a:xfrm>
            <a:off x="1416034" y="3052762"/>
            <a:ext cx="941388" cy="304800"/>
          </a:xfrm>
          <a:prstGeom prst="rect">
            <a:avLst/>
          </a:prstGeom>
          <a:noFill/>
          <a:ln w="9525">
            <a:noFill/>
            <a:miter lim="800000"/>
            <a:headEnd/>
            <a:tailEnd/>
          </a:ln>
          <a:effectLst/>
        </p:spPr>
        <p:txBody>
          <a:bodyPr wrap="none" anchor="ctr">
            <a:spAutoFit/>
          </a:bodyPr>
          <a:lstStyle/>
          <a:p>
            <a:r>
              <a:rPr lang="pt-BR" sz="1400" b="1" dirty="0"/>
              <a:t>490 anos</a:t>
            </a:r>
            <a:endParaRPr lang="en-US" sz="1400" b="1"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etângulo 7"/>
          <p:cNvSpPr/>
          <p:nvPr/>
        </p:nvSpPr>
        <p:spPr>
          <a:xfrm>
            <a:off x="1571604" y="2000240"/>
            <a:ext cx="7072362" cy="1323439"/>
          </a:xfrm>
          <a:prstGeom prst="rect">
            <a:avLst/>
          </a:prstGeom>
        </p:spPr>
        <p:txBody>
          <a:bodyPr wrap="square">
            <a:spAutoFit/>
          </a:bodyPr>
          <a:lstStyle/>
          <a:p>
            <a:r>
              <a:rPr lang="pt-BR" sz="2000" b="1" u="sng" dirty="0" smtClean="0"/>
              <a:t>Setenta semanas estão determinadas sobre o teu povo e sobre a tua santa cidade</a:t>
            </a:r>
            <a:r>
              <a:rPr lang="pt-BR" sz="2000" dirty="0" smtClean="0"/>
              <a:t>, para extinguir a transgressão, e dar fim aos pecados, e expiar a iniqüidade, e trazer a justiça eterna, e selar a visão e a profecia, e ungir o Santo dos santos.</a:t>
            </a:r>
          </a:p>
        </p:txBody>
      </p:sp>
      <p:sp>
        <p:nvSpPr>
          <p:cNvPr id="9" name="Retângulo 8"/>
          <p:cNvSpPr/>
          <p:nvPr/>
        </p:nvSpPr>
        <p:spPr>
          <a:xfrm>
            <a:off x="1142976" y="150017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9:24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3820073"/>
            <a:ext cx="7286676" cy="707886"/>
          </a:xfrm>
          <a:prstGeom prst="rect">
            <a:avLst/>
          </a:prstGeom>
        </p:spPr>
        <p:txBody>
          <a:bodyPr wrap="square">
            <a:spAutoFit/>
          </a:bodyPr>
          <a:lstStyle/>
          <a:p>
            <a:r>
              <a:rPr lang="pt-BR" sz="2000" dirty="0" smtClean="0"/>
              <a:t>Portanto, eu vos digo que </a:t>
            </a:r>
            <a:r>
              <a:rPr lang="pt-BR" sz="2000" b="1" u="sng" dirty="0" smtClean="0"/>
              <a:t>o Reino de Deus vos será tirado e será dado a uma nação que dê os seus frutos.</a:t>
            </a:r>
          </a:p>
        </p:txBody>
      </p:sp>
      <p:sp>
        <p:nvSpPr>
          <p:cNvPr id="11" name="Retângulo 10"/>
          <p:cNvSpPr/>
          <p:nvPr/>
        </p:nvSpPr>
        <p:spPr>
          <a:xfrm>
            <a:off x="1142976" y="335756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21:43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571604" y="4929198"/>
            <a:ext cx="7286676" cy="1015663"/>
          </a:xfrm>
          <a:prstGeom prst="rect">
            <a:avLst/>
          </a:prstGeom>
        </p:spPr>
        <p:txBody>
          <a:bodyPr wrap="square">
            <a:spAutoFit/>
          </a:bodyPr>
          <a:lstStyle/>
          <a:p>
            <a:pPr algn="just"/>
            <a:r>
              <a:rPr lang="pt-BR" sz="2000" b="1" dirty="0" smtClean="0"/>
              <a:t>Como nação os judeus foram rejeitados para sempre, e a obra de reforma que deixaram de fazer foi feita fora da igreja judaica,  na igreja cristã (gentios).</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o explicativo em elipse 35"/>
          <p:cNvSpPr/>
          <p:nvPr/>
        </p:nvSpPr>
        <p:spPr>
          <a:xfrm>
            <a:off x="3929058" y="1785926"/>
            <a:ext cx="3429024" cy="500066"/>
          </a:xfrm>
          <a:prstGeom prst="wedgeEllipseCallout">
            <a:avLst>
              <a:gd name="adj1" fmla="val -99639"/>
              <a:gd name="adj2" fmla="val 21806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4" name="Texto explicativo em elipse 33"/>
          <p:cNvSpPr/>
          <p:nvPr/>
        </p:nvSpPr>
        <p:spPr>
          <a:xfrm>
            <a:off x="5813742" y="5687720"/>
            <a:ext cx="857256" cy="500066"/>
          </a:xfrm>
          <a:prstGeom prst="wedgeEllipseCallout">
            <a:avLst>
              <a:gd name="adj1" fmla="val 96977"/>
              <a:gd name="adj2" fmla="val 2702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Texto explicativo em elipse 25"/>
          <p:cNvSpPr/>
          <p:nvPr/>
        </p:nvSpPr>
        <p:spPr>
          <a:xfrm rot="10800000">
            <a:off x="5929322" y="5000636"/>
            <a:ext cx="785818" cy="500066"/>
          </a:xfrm>
          <a:prstGeom prst="wedgeEllipseCallout">
            <a:avLst>
              <a:gd name="adj1" fmla="val -13886"/>
              <a:gd name="adj2" fmla="val 14164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0" name="Rectangle 73"/>
          <p:cNvSpPr>
            <a:spLocks noChangeArrowheads="1"/>
          </p:cNvSpPr>
          <p:nvPr/>
        </p:nvSpPr>
        <p:spPr bwMode="auto">
          <a:xfrm>
            <a:off x="539750" y="1357298"/>
            <a:ext cx="2592388" cy="1190625"/>
          </a:xfrm>
          <a:prstGeom prst="rect">
            <a:avLst/>
          </a:prstGeom>
          <a:noFill/>
          <a:ln w="9525">
            <a:noFill/>
            <a:miter lim="800000"/>
            <a:headEnd/>
            <a:tailEnd/>
          </a:ln>
          <a:effectLst/>
        </p:spPr>
        <p:txBody>
          <a:bodyPr anchor="ctr">
            <a:spAutoFit/>
          </a:bodyPr>
          <a:lstStyle/>
          <a:p>
            <a:pPr>
              <a:tabLst>
                <a:tab pos="457200" algn="l"/>
              </a:tabLst>
            </a:pPr>
            <a:r>
              <a:rPr lang="en-US" dirty="0"/>
              <a:t>TRÊS DECRETOS</a:t>
            </a:r>
          </a:p>
          <a:p>
            <a:pPr>
              <a:tabLst>
                <a:tab pos="457200" algn="l"/>
              </a:tabLst>
            </a:pPr>
            <a:r>
              <a:rPr lang="en-US" dirty="0"/>
              <a:t>1- CIRO</a:t>
            </a:r>
          </a:p>
          <a:p>
            <a:pPr>
              <a:tabLst>
                <a:tab pos="457200" algn="l"/>
              </a:tabLst>
            </a:pPr>
            <a:r>
              <a:rPr lang="en-US" dirty="0"/>
              <a:t>2- DARIO</a:t>
            </a:r>
          </a:p>
          <a:p>
            <a:pPr>
              <a:tabLst>
                <a:tab pos="457200" algn="l"/>
              </a:tabLst>
            </a:pPr>
            <a:r>
              <a:rPr lang="en-US" dirty="0"/>
              <a:t>3- ARTAXERXES</a:t>
            </a:r>
          </a:p>
        </p:txBody>
      </p:sp>
      <p:sp>
        <p:nvSpPr>
          <p:cNvPr id="31" name="Line 4"/>
          <p:cNvSpPr>
            <a:spLocks noChangeShapeType="1"/>
          </p:cNvSpPr>
          <p:nvPr/>
        </p:nvSpPr>
        <p:spPr bwMode="auto">
          <a:xfrm>
            <a:off x="323850" y="3727149"/>
            <a:ext cx="0" cy="647700"/>
          </a:xfrm>
          <a:prstGeom prst="line">
            <a:avLst/>
          </a:prstGeom>
          <a:noFill/>
          <a:ln w="9525">
            <a:solidFill>
              <a:schemeClr val="tx1"/>
            </a:solidFill>
            <a:round/>
            <a:headEnd/>
            <a:tailEnd/>
          </a:ln>
          <a:effectLst/>
        </p:spPr>
        <p:txBody>
          <a:bodyPr/>
          <a:lstStyle/>
          <a:p>
            <a:endParaRPr lang="pt-BR"/>
          </a:p>
        </p:txBody>
      </p:sp>
      <p:sp>
        <p:nvSpPr>
          <p:cNvPr id="32" name="Line 5"/>
          <p:cNvSpPr>
            <a:spLocks noChangeShapeType="1"/>
          </p:cNvSpPr>
          <p:nvPr/>
        </p:nvSpPr>
        <p:spPr bwMode="auto">
          <a:xfrm>
            <a:off x="8715403" y="3801758"/>
            <a:ext cx="45719" cy="1984695"/>
          </a:xfrm>
          <a:prstGeom prst="line">
            <a:avLst/>
          </a:prstGeom>
          <a:noFill/>
          <a:ln w="9525">
            <a:solidFill>
              <a:schemeClr val="tx1"/>
            </a:solidFill>
            <a:round/>
            <a:headEnd/>
            <a:tailEnd/>
          </a:ln>
          <a:effectLst/>
        </p:spPr>
        <p:txBody>
          <a:bodyPr/>
          <a:lstStyle/>
          <a:p>
            <a:endParaRPr lang="pt-BR"/>
          </a:p>
        </p:txBody>
      </p:sp>
      <p:sp>
        <p:nvSpPr>
          <p:cNvPr id="33" name="Rectangle 7"/>
          <p:cNvSpPr>
            <a:spLocks noChangeArrowheads="1"/>
          </p:cNvSpPr>
          <p:nvPr/>
        </p:nvSpPr>
        <p:spPr bwMode="auto">
          <a:xfrm>
            <a:off x="-32" y="3306764"/>
            <a:ext cx="1008062" cy="336550"/>
          </a:xfrm>
          <a:prstGeom prst="rect">
            <a:avLst/>
          </a:prstGeom>
          <a:noFill/>
          <a:ln w="9525">
            <a:noFill/>
            <a:miter lim="800000"/>
            <a:headEnd/>
            <a:tailEnd/>
          </a:ln>
          <a:effectLst/>
        </p:spPr>
        <p:txBody>
          <a:bodyPr anchor="ctr">
            <a:spAutoFit/>
          </a:bodyPr>
          <a:lstStyle/>
          <a:p>
            <a:r>
              <a:rPr lang="en-US" sz="1600" b="1" dirty="0"/>
              <a:t>457 </a:t>
            </a:r>
            <a:r>
              <a:rPr lang="en-US" sz="1600" b="1" dirty="0" err="1"/>
              <a:t>aC</a:t>
            </a:r>
            <a:endParaRPr lang="en-US" sz="1600" b="1" dirty="0"/>
          </a:p>
        </p:txBody>
      </p:sp>
      <p:cxnSp>
        <p:nvCxnSpPr>
          <p:cNvPr id="37" name="Conector reto 36"/>
          <p:cNvCxnSpPr/>
          <p:nvPr/>
        </p:nvCxnSpPr>
        <p:spPr>
          <a:xfrm>
            <a:off x="357158" y="4087511"/>
            <a:ext cx="8358246" cy="1588"/>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Group 72"/>
          <p:cNvGraphicFramePr>
            <a:graphicFrameLocks noGrp="1"/>
          </p:cNvGraphicFramePr>
          <p:nvPr/>
        </p:nvGraphicFramePr>
        <p:xfrm>
          <a:off x="395288" y="4231974"/>
          <a:ext cx="3097212" cy="1554480"/>
        </p:xfrm>
        <a:graphic>
          <a:graphicData uri="http://schemas.openxmlformats.org/drawingml/2006/table">
            <a:tbl>
              <a:tblPr/>
              <a:tblGrid>
                <a:gridCol w="720725"/>
                <a:gridCol w="1655762"/>
                <a:gridCol w="720725"/>
              </a:tblGrid>
              <a:tr h="5032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400" b="0" i="0" u="none" strike="noStrike" cap="none" normalizeH="0" baseline="0" dirty="0" smtClean="0">
                          <a:ln>
                            <a:noFill/>
                          </a:ln>
                          <a:solidFill>
                            <a:schemeClr val="tx1"/>
                          </a:solidFill>
                          <a:effectLst>
                            <a:outerShdw blurRad="38100" dist="38100" dir="2700000" algn="tl">
                              <a:srgbClr val="000000"/>
                            </a:outerShdw>
                          </a:effectLst>
                          <a:latin typeface="Arial" charset="0"/>
                        </a:rPr>
                        <a:t>7 s</a:t>
                      </a:r>
                      <a:endPar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62s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1s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49</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434</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7</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1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1800" b="1" i="0" u="none" strike="noStrike" cap="none" normalizeH="0" baseline="0" smtClean="0">
                          <a:ln>
                            <a:noFill/>
                          </a:ln>
                          <a:solidFill>
                            <a:schemeClr val="tx1"/>
                          </a:solidFill>
                          <a:effectLst>
                            <a:outerShdw blurRad="38100" dist="38100" dir="2700000" algn="tl">
                              <a:srgbClr val="000000"/>
                            </a:outerShdw>
                          </a:effectLst>
                          <a:latin typeface="Arial" charset="0"/>
                        </a:rPr>
                        <a:t>70 SEMANAS</a:t>
                      </a:r>
                      <a:endParaRPr kumimoji="0" lang="en-US" sz="1800" b="1"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Rectangle 13"/>
          <p:cNvSpPr>
            <a:spLocks noChangeArrowheads="1"/>
          </p:cNvSpPr>
          <p:nvPr/>
        </p:nvSpPr>
        <p:spPr bwMode="auto">
          <a:xfrm>
            <a:off x="2484438" y="3738261"/>
            <a:ext cx="504825" cy="338554"/>
          </a:xfrm>
          <a:prstGeom prst="rect">
            <a:avLst/>
          </a:prstGeom>
          <a:noFill/>
          <a:ln w="9525">
            <a:noFill/>
            <a:miter lim="800000"/>
            <a:headEnd/>
            <a:tailEnd/>
          </a:ln>
          <a:effectLst/>
        </p:spPr>
        <p:txBody>
          <a:bodyPr anchor="ctr">
            <a:spAutoFit/>
          </a:bodyPr>
          <a:lstStyle/>
          <a:p>
            <a:r>
              <a:rPr lang="en-US" sz="1600" b="1" dirty="0" smtClean="0"/>
              <a:t>27</a:t>
            </a:r>
            <a:endParaRPr lang="en-US" sz="1600" b="1" dirty="0"/>
          </a:p>
        </p:txBody>
      </p:sp>
      <p:sp>
        <p:nvSpPr>
          <p:cNvPr id="10" name="Rectangle 14"/>
          <p:cNvSpPr>
            <a:spLocks noChangeArrowheads="1"/>
          </p:cNvSpPr>
          <p:nvPr/>
        </p:nvSpPr>
        <p:spPr bwMode="auto">
          <a:xfrm>
            <a:off x="3276600" y="3727149"/>
            <a:ext cx="438150" cy="336550"/>
          </a:xfrm>
          <a:prstGeom prst="rect">
            <a:avLst/>
          </a:prstGeom>
          <a:noFill/>
          <a:ln w="9525">
            <a:noFill/>
            <a:miter lim="800000"/>
            <a:headEnd/>
            <a:tailEnd/>
          </a:ln>
          <a:effectLst/>
        </p:spPr>
        <p:txBody>
          <a:bodyPr anchor="ctr">
            <a:spAutoFit/>
          </a:bodyPr>
          <a:lstStyle/>
          <a:p>
            <a:r>
              <a:rPr lang="en-US" sz="1600" b="1"/>
              <a:t>34</a:t>
            </a:r>
          </a:p>
        </p:txBody>
      </p:sp>
      <p:sp>
        <p:nvSpPr>
          <p:cNvPr id="11" name="Rectangle 13"/>
          <p:cNvSpPr>
            <a:spLocks noChangeArrowheads="1"/>
          </p:cNvSpPr>
          <p:nvPr/>
        </p:nvSpPr>
        <p:spPr bwMode="auto">
          <a:xfrm>
            <a:off x="714348" y="3730321"/>
            <a:ext cx="928694" cy="338554"/>
          </a:xfrm>
          <a:prstGeom prst="rect">
            <a:avLst/>
          </a:prstGeom>
          <a:noFill/>
          <a:ln w="9525">
            <a:noFill/>
            <a:miter lim="800000"/>
            <a:headEnd/>
            <a:tailEnd/>
          </a:ln>
          <a:effectLst/>
        </p:spPr>
        <p:txBody>
          <a:bodyPr wrap="square" anchor="ctr">
            <a:spAutoFit/>
          </a:bodyPr>
          <a:lstStyle/>
          <a:p>
            <a:r>
              <a:rPr lang="en-US" sz="1600" b="1" dirty="0" smtClean="0"/>
              <a:t>408 </a:t>
            </a:r>
            <a:r>
              <a:rPr lang="en-US" sz="1600" b="1" dirty="0" err="1" smtClean="0"/>
              <a:t>aC</a:t>
            </a:r>
            <a:endParaRPr lang="en-US" sz="1600" b="1" dirty="0"/>
          </a:p>
        </p:txBody>
      </p:sp>
      <p:sp>
        <p:nvSpPr>
          <p:cNvPr id="12" name="Rectangle 13"/>
          <p:cNvSpPr>
            <a:spLocks noChangeArrowheads="1"/>
          </p:cNvSpPr>
          <p:nvPr/>
        </p:nvSpPr>
        <p:spPr bwMode="auto">
          <a:xfrm>
            <a:off x="1924035" y="3735309"/>
            <a:ext cx="504825" cy="338554"/>
          </a:xfrm>
          <a:prstGeom prst="rect">
            <a:avLst/>
          </a:prstGeom>
          <a:noFill/>
          <a:ln w="9525">
            <a:noFill/>
            <a:miter lim="800000"/>
            <a:headEnd/>
            <a:tailEnd/>
          </a:ln>
          <a:effectLst/>
        </p:spPr>
        <p:txBody>
          <a:bodyPr anchor="ctr">
            <a:spAutoFit/>
          </a:bodyPr>
          <a:lstStyle/>
          <a:p>
            <a:r>
              <a:rPr lang="en-US" sz="1600" b="1" dirty="0" smtClean="0"/>
              <a:t>(0)</a:t>
            </a:r>
            <a:endParaRPr lang="en-US" sz="1600" b="1" dirty="0"/>
          </a:p>
        </p:txBody>
      </p:sp>
      <p:sp>
        <p:nvSpPr>
          <p:cNvPr id="13" name="Line 10"/>
          <p:cNvSpPr>
            <a:spLocks noChangeShapeType="1"/>
          </p:cNvSpPr>
          <p:nvPr/>
        </p:nvSpPr>
        <p:spPr bwMode="auto">
          <a:xfrm flipH="1">
            <a:off x="3132138" y="3223911"/>
            <a:ext cx="0" cy="935038"/>
          </a:xfrm>
          <a:prstGeom prst="line">
            <a:avLst/>
          </a:prstGeom>
          <a:noFill/>
          <a:ln w="9525">
            <a:solidFill>
              <a:schemeClr val="tx1"/>
            </a:solidFill>
            <a:round/>
            <a:headEnd/>
            <a:tailEnd/>
          </a:ln>
          <a:effectLst/>
        </p:spPr>
        <p:txBody>
          <a:bodyPr/>
          <a:lstStyle/>
          <a:p>
            <a:endParaRPr lang="pt-BR"/>
          </a:p>
        </p:txBody>
      </p:sp>
      <p:sp>
        <p:nvSpPr>
          <p:cNvPr id="14" name="Line 11"/>
          <p:cNvSpPr>
            <a:spLocks noChangeShapeType="1"/>
          </p:cNvSpPr>
          <p:nvPr/>
        </p:nvSpPr>
        <p:spPr bwMode="auto">
          <a:xfrm>
            <a:off x="2771775" y="3439811"/>
            <a:ext cx="720725" cy="0"/>
          </a:xfrm>
          <a:prstGeom prst="line">
            <a:avLst/>
          </a:prstGeom>
          <a:noFill/>
          <a:ln w="9525">
            <a:solidFill>
              <a:schemeClr val="tx1"/>
            </a:solidFill>
            <a:round/>
            <a:headEnd/>
            <a:tailEnd/>
          </a:ln>
          <a:effectLst/>
        </p:spPr>
        <p:txBody>
          <a:bodyPr/>
          <a:lstStyle/>
          <a:p>
            <a:endParaRPr lang="pt-BR"/>
          </a:p>
        </p:txBody>
      </p:sp>
      <p:sp>
        <p:nvSpPr>
          <p:cNvPr id="15" name="Rectangle 15"/>
          <p:cNvSpPr>
            <a:spLocks noChangeArrowheads="1"/>
          </p:cNvSpPr>
          <p:nvPr/>
        </p:nvSpPr>
        <p:spPr bwMode="auto">
          <a:xfrm>
            <a:off x="2916238" y="2863549"/>
            <a:ext cx="506412" cy="366712"/>
          </a:xfrm>
          <a:prstGeom prst="rect">
            <a:avLst/>
          </a:prstGeom>
          <a:noFill/>
          <a:ln w="9525">
            <a:noFill/>
            <a:miter lim="800000"/>
            <a:headEnd/>
            <a:tailEnd/>
          </a:ln>
          <a:effectLst/>
        </p:spPr>
        <p:txBody>
          <a:bodyPr anchor="ctr">
            <a:spAutoFit/>
          </a:bodyPr>
          <a:lstStyle/>
          <a:p>
            <a:r>
              <a:rPr lang="en-US"/>
              <a:t>31</a:t>
            </a:r>
          </a:p>
        </p:txBody>
      </p:sp>
      <p:sp>
        <p:nvSpPr>
          <p:cNvPr id="16" name="Freeform 28"/>
          <p:cNvSpPr>
            <a:spLocks/>
          </p:cNvSpPr>
          <p:nvPr/>
        </p:nvSpPr>
        <p:spPr bwMode="auto">
          <a:xfrm>
            <a:off x="331780" y="2928934"/>
            <a:ext cx="3168650" cy="1149353"/>
          </a:xfrm>
          <a:custGeom>
            <a:avLst/>
            <a:gdLst/>
            <a:ahLst/>
            <a:cxnLst>
              <a:cxn ang="0">
                <a:pos x="0" y="453"/>
              </a:cxn>
              <a:cxn ang="0">
                <a:pos x="1088" y="0"/>
              </a:cxn>
              <a:cxn ang="0">
                <a:pos x="2222" y="453"/>
              </a:cxn>
            </a:cxnLst>
            <a:rect l="0" t="0" r="r" b="b"/>
            <a:pathLst>
              <a:path w="2222" h="453">
                <a:moveTo>
                  <a:pt x="0" y="453"/>
                </a:moveTo>
                <a:cubicBezTo>
                  <a:pt x="359" y="226"/>
                  <a:pt x="718" y="0"/>
                  <a:pt x="1088" y="0"/>
                </a:cubicBezTo>
                <a:cubicBezTo>
                  <a:pt x="1458" y="0"/>
                  <a:pt x="2033" y="377"/>
                  <a:pt x="2222" y="453"/>
                </a:cubicBezTo>
              </a:path>
            </a:pathLst>
          </a:custGeom>
          <a:noFill/>
          <a:ln w="9525">
            <a:solidFill>
              <a:schemeClr val="tx1"/>
            </a:solidFill>
            <a:round/>
            <a:headEnd/>
            <a:tailEnd/>
          </a:ln>
          <a:effectLst/>
        </p:spPr>
        <p:txBody>
          <a:bodyPr/>
          <a:lstStyle/>
          <a:p>
            <a:endParaRPr lang="pt-BR"/>
          </a:p>
        </p:txBody>
      </p:sp>
      <p:sp>
        <p:nvSpPr>
          <p:cNvPr id="17" name="Rectangle 29"/>
          <p:cNvSpPr>
            <a:spLocks noChangeArrowheads="1"/>
          </p:cNvSpPr>
          <p:nvPr/>
        </p:nvSpPr>
        <p:spPr bwMode="auto">
          <a:xfrm>
            <a:off x="1416034" y="3052762"/>
            <a:ext cx="941388" cy="304800"/>
          </a:xfrm>
          <a:prstGeom prst="rect">
            <a:avLst/>
          </a:prstGeom>
          <a:noFill/>
          <a:ln w="9525">
            <a:noFill/>
            <a:miter lim="800000"/>
            <a:headEnd/>
            <a:tailEnd/>
          </a:ln>
          <a:effectLst/>
        </p:spPr>
        <p:txBody>
          <a:bodyPr wrap="none" anchor="ctr">
            <a:spAutoFit/>
          </a:bodyPr>
          <a:lstStyle/>
          <a:p>
            <a:r>
              <a:rPr lang="pt-BR" sz="1400" b="1" dirty="0"/>
              <a:t>490 anos</a:t>
            </a:r>
            <a:endParaRPr lang="en-US" sz="1400" b="1" dirty="0"/>
          </a:p>
        </p:txBody>
      </p:sp>
      <p:sp>
        <p:nvSpPr>
          <p:cNvPr id="19" name="Freeform 20"/>
          <p:cNvSpPr>
            <a:spLocks/>
          </p:cNvSpPr>
          <p:nvPr/>
        </p:nvSpPr>
        <p:spPr bwMode="auto">
          <a:xfrm>
            <a:off x="3500430" y="3000372"/>
            <a:ext cx="5175258" cy="1071571"/>
          </a:xfrm>
          <a:custGeom>
            <a:avLst/>
            <a:gdLst/>
            <a:ahLst/>
            <a:cxnLst>
              <a:cxn ang="0">
                <a:pos x="0" y="363"/>
              </a:cxn>
              <a:cxn ang="0">
                <a:pos x="1497" y="0"/>
              </a:cxn>
              <a:cxn ang="0">
                <a:pos x="3039" y="363"/>
              </a:cxn>
            </a:cxnLst>
            <a:rect l="0" t="0" r="r" b="b"/>
            <a:pathLst>
              <a:path w="3039" h="363">
                <a:moveTo>
                  <a:pt x="0" y="363"/>
                </a:moveTo>
                <a:cubicBezTo>
                  <a:pt x="495" y="181"/>
                  <a:pt x="991" y="0"/>
                  <a:pt x="1497" y="0"/>
                </a:cubicBezTo>
                <a:cubicBezTo>
                  <a:pt x="2003" y="0"/>
                  <a:pt x="2782" y="303"/>
                  <a:pt x="3039" y="363"/>
                </a:cubicBezTo>
              </a:path>
            </a:pathLst>
          </a:custGeom>
          <a:noFill/>
          <a:ln w="9525">
            <a:solidFill>
              <a:schemeClr val="tx1"/>
            </a:solidFill>
            <a:round/>
            <a:headEnd/>
            <a:tailEnd/>
          </a:ln>
          <a:effectLst/>
        </p:spPr>
        <p:txBody>
          <a:bodyPr/>
          <a:lstStyle/>
          <a:p>
            <a:endParaRPr lang="pt-BR"/>
          </a:p>
        </p:txBody>
      </p:sp>
      <p:sp>
        <p:nvSpPr>
          <p:cNvPr id="20" name="Rectangle 21"/>
          <p:cNvSpPr>
            <a:spLocks noChangeArrowheads="1"/>
          </p:cNvSpPr>
          <p:nvPr/>
        </p:nvSpPr>
        <p:spPr bwMode="auto">
          <a:xfrm>
            <a:off x="5485805" y="3094043"/>
            <a:ext cx="1015021" cy="307777"/>
          </a:xfrm>
          <a:prstGeom prst="rect">
            <a:avLst/>
          </a:prstGeom>
          <a:noFill/>
          <a:ln w="9525">
            <a:noFill/>
            <a:miter lim="800000"/>
            <a:headEnd/>
            <a:tailEnd/>
          </a:ln>
          <a:effectLst/>
        </p:spPr>
        <p:txBody>
          <a:bodyPr wrap="none" anchor="ctr">
            <a:spAutoFit/>
          </a:bodyPr>
          <a:lstStyle/>
          <a:p>
            <a:r>
              <a:rPr lang="en-US" sz="1400" b="1" dirty="0"/>
              <a:t>1810 </a:t>
            </a:r>
            <a:r>
              <a:rPr lang="en-US" sz="1400" b="1" dirty="0" err="1" smtClean="0"/>
              <a:t>anos</a:t>
            </a:r>
            <a:endParaRPr lang="en-US" sz="1400" b="1" dirty="0"/>
          </a:p>
        </p:txBody>
      </p:sp>
      <p:sp>
        <p:nvSpPr>
          <p:cNvPr id="21" name="Rectangle 7"/>
          <p:cNvSpPr>
            <a:spLocks noChangeArrowheads="1"/>
          </p:cNvSpPr>
          <p:nvPr/>
        </p:nvSpPr>
        <p:spPr bwMode="auto">
          <a:xfrm>
            <a:off x="8350284" y="3306764"/>
            <a:ext cx="650872" cy="336550"/>
          </a:xfrm>
          <a:prstGeom prst="rect">
            <a:avLst/>
          </a:prstGeom>
          <a:noFill/>
          <a:ln w="9525">
            <a:noFill/>
            <a:miter lim="800000"/>
            <a:headEnd/>
            <a:tailEnd/>
          </a:ln>
          <a:effectLst/>
        </p:spPr>
        <p:txBody>
          <a:bodyPr wrap="square" anchor="ctr">
            <a:spAutoFit/>
          </a:bodyPr>
          <a:lstStyle/>
          <a:p>
            <a:r>
              <a:rPr lang="en-US" sz="1600" b="1" dirty="0" smtClean="0"/>
              <a:t>1844</a:t>
            </a:r>
            <a:endParaRPr lang="en-US" sz="1600" b="1" dirty="0"/>
          </a:p>
        </p:txBody>
      </p:sp>
      <p:sp>
        <p:nvSpPr>
          <p:cNvPr id="22" name="Rectangle 21"/>
          <p:cNvSpPr>
            <a:spLocks noChangeArrowheads="1"/>
          </p:cNvSpPr>
          <p:nvPr/>
        </p:nvSpPr>
        <p:spPr bwMode="auto">
          <a:xfrm>
            <a:off x="4643438" y="4143380"/>
            <a:ext cx="2618153" cy="369332"/>
          </a:xfrm>
          <a:prstGeom prst="rect">
            <a:avLst/>
          </a:prstGeom>
          <a:noFill/>
          <a:ln w="9525">
            <a:noFill/>
            <a:miter lim="800000"/>
            <a:headEnd/>
            <a:tailEnd/>
          </a:ln>
          <a:effectLst/>
        </p:spPr>
        <p:txBody>
          <a:bodyPr wrap="none" anchor="ctr">
            <a:spAutoFit/>
          </a:bodyPr>
          <a:lstStyle/>
          <a:p>
            <a:r>
              <a:rPr lang="en-US" b="1" dirty="0" smtClean="0"/>
              <a:t>Tempo para os </a:t>
            </a:r>
            <a:r>
              <a:rPr lang="en-US" b="1" dirty="0" err="1" smtClean="0"/>
              <a:t>gentios</a:t>
            </a:r>
            <a:endParaRPr lang="en-US" b="1" dirty="0"/>
          </a:p>
        </p:txBody>
      </p:sp>
      <p:sp>
        <p:nvSpPr>
          <p:cNvPr id="23" name="Rectangle 21"/>
          <p:cNvSpPr>
            <a:spLocks noChangeArrowheads="1"/>
          </p:cNvSpPr>
          <p:nvPr/>
        </p:nvSpPr>
        <p:spPr bwMode="auto">
          <a:xfrm>
            <a:off x="4286248" y="5050049"/>
            <a:ext cx="2433680" cy="400110"/>
          </a:xfrm>
          <a:prstGeom prst="rect">
            <a:avLst/>
          </a:prstGeom>
          <a:noFill/>
          <a:ln w="9525">
            <a:noFill/>
            <a:miter lim="800000"/>
            <a:headEnd/>
            <a:tailEnd/>
          </a:ln>
          <a:effectLst/>
        </p:spPr>
        <p:txBody>
          <a:bodyPr wrap="none" anchor="ctr">
            <a:spAutoFit/>
          </a:bodyPr>
          <a:lstStyle/>
          <a:p>
            <a:r>
              <a:rPr lang="en-US" sz="2000" b="1" dirty="0" smtClean="0"/>
              <a:t>2.300 – 490 = 1.810</a:t>
            </a:r>
            <a:endParaRPr lang="en-US" sz="2000" b="1" dirty="0"/>
          </a:p>
        </p:txBody>
      </p:sp>
      <p:sp>
        <p:nvSpPr>
          <p:cNvPr id="24" name="Rectangle 21"/>
          <p:cNvSpPr>
            <a:spLocks noChangeArrowheads="1"/>
          </p:cNvSpPr>
          <p:nvPr/>
        </p:nvSpPr>
        <p:spPr bwMode="auto">
          <a:xfrm>
            <a:off x="4347094" y="5743534"/>
            <a:ext cx="2313454" cy="400110"/>
          </a:xfrm>
          <a:prstGeom prst="rect">
            <a:avLst/>
          </a:prstGeom>
          <a:noFill/>
          <a:ln w="9525">
            <a:noFill/>
            <a:miter lim="800000"/>
            <a:headEnd/>
            <a:tailEnd/>
          </a:ln>
          <a:effectLst/>
        </p:spPr>
        <p:txBody>
          <a:bodyPr wrap="none" anchor="ctr">
            <a:spAutoFit/>
          </a:bodyPr>
          <a:lstStyle/>
          <a:p>
            <a:r>
              <a:rPr lang="en-US" sz="2000" b="1" dirty="0" smtClean="0"/>
              <a:t>34 + 1.810 = 1.844</a:t>
            </a:r>
            <a:endParaRPr lang="en-US" sz="2000" b="1" dirty="0"/>
          </a:p>
        </p:txBody>
      </p:sp>
      <p:sp>
        <p:nvSpPr>
          <p:cNvPr id="27" name="Rectangle 21"/>
          <p:cNvSpPr>
            <a:spLocks noChangeArrowheads="1"/>
          </p:cNvSpPr>
          <p:nvPr/>
        </p:nvSpPr>
        <p:spPr bwMode="auto">
          <a:xfrm>
            <a:off x="7143768" y="5929330"/>
            <a:ext cx="1856598" cy="369332"/>
          </a:xfrm>
          <a:prstGeom prst="rect">
            <a:avLst/>
          </a:prstGeom>
          <a:noFill/>
          <a:ln w="9525">
            <a:noFill/>
            <a:miter lim="800000"/>
            <a:headEnd/>
            <a:tailEnd/>
          </a:ln>
          <a:effectLst/>
        </p:spPr>
        <p:txBody>
          <a:bodyPr wrap="none" anchor="ctr">
            <a:spAutoFit/>
          </a:bodyPr>
          <a:lstStyle/>
          <a:p>
            <a:r>
              <a:rPr lang="en-US" b="1" dirty="0" err="1" smtClean="0"/>
              <a:t>Fim</a:t>
            </a:r>
            <a:r>
              <a:rPr lang="en-US" b="1" dirty="0" smtClean="0"/>
              <a:t> </a:t>
            </a:r>
            <a:r>
              <a:rPr lang="en-US" b="1" dirty="0" err="1" smtClean="0"/>
              <a:t>da</a:t>
            </a:r>
            <a:r>
              <a:rPr lang="en-US" b="1" dirty="0" smtClean="0"/>
              <a:t> </a:t>
            </a:r>
            <a:r>
              <a:rPr lang="en-US" b="1" dirty="0" err="1" smtClean="0"/>
              <a:t>profecia</a:t>
            </a:r>
            <a:endParaRPr lang="en-US" b="1" dirty="0"/>
          </a:p>
        </p:txBody>
      </p:sp>
      <p:sp>
        <p:nvSpPr>
          <p:cNvPr id="35" name="Rectangle 21"/>
          <p:cNvSpPr>
            <a:spLocks noChangeArrowheads="1"/>
          </p:cNvSpPr>
          <p:nvPr/>
        </p:nvSpPr>
        <p:spPr bwMode="auto">
          <a:xfrm>
            <a:off x="4143372" y="1857364"/>
            <a:ext cx="3168431" cy="369332"/>
          </a:xfrm>
          <a:prstGeom prst="rect">
            <a:avLst/>
          </a:prstGeom>
          <a:noFill/>
          <a:ln w="9525">
            <a:noFill/>
            <a:miter lim="800000"/>
            <a:headEnd/>
            <a:tailEnd/>
          </a:ln>
          <a:effectLst/>
        </p:spPr>
        <p:txBody>
          <a:bodyPr wrap="square" anchor="ctr">
            <a:spAutoFit/>
          </a:bodyPr>
          <a:lstStyle/>
          <a:p>
            <a:r>
              <a:rPr lang="en-US" b="1" dirty="0" smtClean="0"/>
              <a:t>70 </a:t>
            </a:r>
            <a:r>
              <a:rPr lang="en-US" b="1" dirty="0" err="1" smtClean="0"/>
              <a:t>semanas</a:t>
            </a:r>
            <a:r>
              <a:rPr lang="en-US" b="1" dirty="0" smtClean="0"/>
              <a:t> </a:t>
            </a:r>
            <a:r>
              <a:rPr lang="en-US" b="1" dirty="0" err="1" smtClean="0"/>
              <a:t>para</a:t>
            </a:r>
            <a:r>
              <a:rPr lang="en-US" b="1" dirty="0" smtClean="0"/>
              <a:t> o </a:t>
            </a:r>
            <a:r>
              <a:rPr lang="en-US" b="1" dirty="0" err="1" smtClean="0"/>
              <a:t>teu</a:t>
            </a:r>
            <a:r>
              <a:rPr lang="en-US" b="1" dirty="0" smtClean="0"/>
              <a:t> </a:t>
            </a:r>
            <a:r>
              <a:rPr lang="en-US" b="1" dirty="0" err="1" smtClean="0"/>
              <a:t>povo</a:t>
            </a:r>
            <a:endParaRPr lang="en-US" b="1"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etângulo 7"/>
          <p:cNvSpPr/>
          <p:nvPr/>
        </p:nvSpPr>
        <p:spPr>
          <a:xfrm>
            <a:off x="1571604" y="2000240"/>
            <a:ext cx="7072362" cy="707886"/>
          </a:xfrm>
          <a:prstGeom prst="rect">
            <a:avLst/>
          </a:prstGeom>
        </p:spPr>
        <p:txBody>
          <a:bodyPr wrap="square">
            <a:spAutoFit/>
          </a:bodyPr>
          <a:lstStyle/>
          <a:p>
            <a:pPr algn="just"/>
            <a:r>
              <a:rPr lang="pt-BR" sz="2000" dirty="0" smtClean="0"/>
              <a:t>E ele me disse:  Até duas mil e trezentas tardes e manhãs; e o </a:t>
            </a:r>
            <a:r>
              <a:rPr lang="pt-BR" sz="2000" b="1" u="sng" dirty="0" smtClean="0"/>
              <a:t>santuário será purificado</a:t>
            </a:r>
            <a:r>
              <a:rPr lang="pt-BR" sz="2000" dirty="0" smtClean="0"/>
              <a:t>.</a:t>
            </a:r>
          </a:p>
        </p:txBody>
      </p:sp>
      <p:sp>
        <p:nvSpPr>
          <p:cNvPr id="9" name="Retângulo 8"/>
          <p:cNvSpPr/>
          <p:nvPr/>
        </p:nvSpPr>
        <p:spPr>
          <a:xfrm>
            <a:off x="1142976" y="150017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8:14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643042" y="3643314"/>
            <a:ext cx="7286676" cy="1477328"/>
          </a:xfrm>
          <a:prstGeom prst="rect">
            <a:avLst/>
          </a:prstGeom>
        </p:spPr>
        <p:txBody>
          <a:bodyPr wrap="square">
            <a:spAutoFit/>
          </a:bodyPr>
          <a:lstStyle/>
          <a:p>
            <a:pPr algn="just"/>
            <a:r>
              <a:rPr lang="pt-BR" dirty="0" smtClean="0"/>
              <a:t>De sorte que era bem necessário que as figuras das coisas que estão no céu assim se purificassem;  mas as próprias coisas celestiais, com sacrifícios melhores do que estes.  </a:t>
            </a:r>
            <a:r>
              <a:rPr lang="pt-BR" b="1" u="sng" dirty="0" smtClean="0"/>
              <a:t>Porque Cristo não entrou num santuário feito por mãos, figura do verdadeiro</a:t>
            </a:r>
            <a:r>
              <a:rPr lang="pt-BR" dirty="0" smtClean="0"/>
              <a:t>,  porém no mesmo céu, para agora comparecer, por nós,  perante a face de Deus;</a:t>
            </a:r>
          </a:p>
        </p:txBody>
      </p:sp>
      <p:sp>
        <p:nvSpPr>
          <p:cNvPr id="11" name="Retângulo 10"/>
          <p:cNvSpPr/>
          <p:nvPr/>
        </p:nvSpPr>
        <p:spPr>
          <a:xfrm>
            <a:off x="1142976" y="321468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Hebreus 9:23-24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643042" y="2714620"/>
            <a:ext cx="7286676" cy="523220"/>
          </a:xfrm>
          <a:prstGeom prst="rect">
            <a:avLst/>
          </a:prstGeom>
        </p:spPr>
        <p:txBody>
          <a:bodyPr wrap="square">
            <a:spAutoFit/>
          </a:bodyPr>
          <a:lstStyle/>
          <a:p>
            <a:pPr algn="just"/>
            <a:r>
              <a:rPr lang="pt-BR" sz="2800" b="1" dirty="0" smtClean="0"/>
              <a:t>Que santuário seria purificado?</a:t>
            </a:r>
          </a:p>
        </p:txBody>
      </p:sp>
      <p:sp>
        <p:nvSpPr>
          <p:cNvPr id="12" name="Retângulo 11"/>
          <p:cNvSpPr/>
          <p:nvPr/>
        </p:nvSpPr>
        <p:spPr>
          <a:xfrm>
            <a:off x="1643042" y="5577504"/>
            <a:ext cx="7286676" cy="923330"/>
          </a:xfrm>
          <a:prstGeom prst="rect">
            <a:avLst/>
          </a:prstGeom>
        </p:spPr>
        <p:txBody>
          <a:bodyPr wrap="square">
            <a:spAutoFit/>
          </a:bodyPr>
          <a:lstStyle/>
          <a:p>
            <a:r>
              <a:rPr lang="pt-BR" b="1" u="sng" dirty="0" smtClean="0"/>
              <a:t>E abriu-se no céu o templo de Deus</a:t>
            </a:r>
            <a:r>
              <a:rPr lang="pt-BR" dirty="0" smtClean="0"/>
              <a:t>, e a arca do seu concerto foi vista no seu templo; e houve relâmpagos, e vozes, e trovões, e terremotos, e grande saraiva.</a:t>
            </a:r>
          </a:p>
        </p:txBody>
      </p:sp>
      <p:sp>
        <p:nvSpPr>
          <p:cNvPr id="13" name="Retângulo 12"/>
          <p:cNvSpPr/>
          <p:nvPr/>
        </p:nvSpPr>
        <p:spPr>
          <a:xfrm>
            <a:off x="1142976" y="514887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11:19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1643042" y="1714488"/>
            <a:ext cx="7286676" cy="523220"/>
          </a:xfrm>
          <a:prstGeom prst="rect">
            <a:avLst/>
          </a:prstGeom>
        </p:spPr>
        <p:txBody>
          <a:bodyPr wrap="square">
            <a:spAutoFit/>
          </a:bodyPr>
          <a:lstStyle/>
          <a:p>
            <a:pPr algn="just"/>
            <a:r>
              <a:rPr lang="pt-BR" sz="2800" b="1" dirty="0" smtClean="0"/>
              <a:t>O que significa purificação do santuário?</a:t>
            </a:r>
          </a:p>
        </p:txBody>
      </p:sp>
      <p:sp>
        <p:nvSpPr>
          <p:cNvPr id="12" name="Retângulo 11"/>
          <p:cNvSpPr/>
          <p:nvPr/>
        </p:nvSpPr>
        <p:spPr>
          <a:xfrm>
            <a:off x="1643042" y="4214818"/>
            <a:ext cx="7072362" cy="1323439"/>
          </a:xfrm>
          <a:prstGeom prst="rect">
            <a:avLst/>
          </a:prstGeom>
        </p:spPr>
        <p:txBody>
          <a:bodyPr wrap="square">
            <a:spAutoFit/>
          </a:bodyPr>
          <a:lstStyle/>
          <a:p>
            <a:pPr algn="just"/>
            <a:r>
              <a:rPr lang="pt-BR" sz="1600" dirty="0" smtClean="0"/>
              <a:t>Eu continuei olhando, </a:t>
            </a:r>
            <a:r>
              <a:rPr lang="pt-BR" sz="1600" b="1" u="sng" dirty="0" smtClean="0"/>
              <a:t>até que foram postos uns tronos, e um ancião de dias se assentou</a:t>
            </a:r>
            <a:r>
              <a:rPr lang="pt-BR" sz="1600" dirty="0" smtClean="0"/>
              <a:t>; a sua veste era branca como a neve, e o cabelo da sua cabeça, como a limpa lã; o seu trono, chamas de fogo, e as rodas dele, fogo ardente.  Um rio de fogo manava e saía de diante dele; milhares de milhares o serviam, e milhões de milhões estavam diante dele; </a:t>
            </a:r>
            <a:r>
              <a:rPr lang="pt-BR" sz="1600" b="1" u="sng" dirty="0" smtClean="0"/>
              <a:t>assentou-se o juízo, e abriram-se os livros.</a:t>
            </a:r>
          </a:p>
        </p:txBody>
      </p:sp>
      <p:sp>
        <p:nvSpPr>
          <p:cNvPr id="13" name="Retângulo 12"/>
          <p:cNvSpPr/>
          <p:nvPr/>
        </p:nvSpPr>
        <p:spPr>
          <a:xfrm>
            <a:off x="1214414" y="371475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8:14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Retângulo 13"/>
          <p:cNvSpPr/>
          <p:nvPr/>
        </p:nvSpPr>
        <p:spPr>
          <a:xfrm>
            <a:off x="1643042" y="2583602"/>
            <a:ext cx="7286676" cy="1077218"/>
          </a:xfrm>
          <a:prstGeom prst="rect">
            <a:avLst/>
          </a:prstGeom>
        </p:spPr>
        <p:txBody>
          <a:bodyPr wrap="square">
            <a:spAutoFit/>
          </a:bodyPr>
          <a:lstStyle/>
          <a:p>
            <a:pPr algn="just"/>
            <a:r>
              <a:rPr lang="pt-BR" sz="1600" b="1" u="sng" dirty="0" smtClean="0"/>
              <a:t>E chegar-me-ei a vós para juízo</a:t>
            </a:r>
            <a:r>
              <a:rPr lang="pt-BR" sz="1600" dirty="0" smtClean="0"/>
              <a:t>, e serei uma testemunha veloz contra os feiticeiros, e contra os adúlteros, e contra os que juram falsamente, e contra os que defraudam o jornaleiro, e pervertem o direito da viúva, e do órfão, e do estrangeiro, e não me temem, diz o SENHOR dos Exércitos.</a:t>
            </a:r>
          </a:p>
        </p:txBody>
      </p:sp>
      <p:sp>
        <p:nvSpPr>
          <p:cNvPr id="15" name="Retângulo 14"/>
          <p:cNvSpPr/>
          <p:nvPr/>
        </p:nvSpPr>
        <p:spPr>
          <a:xfrm>
            <a:off x="1142976" y="2154974"/>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Malaquias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3:5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Retângulo 15"/>
          <p:cNvSpPr/>
          <p:nvPr/>
        </p:nvSpPr>
        <p:spPr>
          <a:xfrm>
            <a:off x="1643042" y="5691862"/>
            <a:ext cx="7286676" cy="523220"/>
          </a:xfrm>
          <a:prstGeom prst="rect">
            <a:avLst/>
          </a:prstGeom>
        </p:spPr>
        <p:txBody>
          <a:bodyPr wrap="square">
            <a:spAutoFit/>
          </a:bodyPr>
          <a:lstStyle/>
          <a:p>
            <a:pPr algn="just"/>
            <a:r>
              <a:rPr lang="pt-BR" sz="2800" b="1" dirty="0" smtClean="0"/>
              <a:t>Dia da expiação no santuário terrestre.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03797" y="-99392"/>
            <a:ext cx="7529891" cy="1143000"/>
          </a:xfrm>
        </p:spPr>
        <p:txBody>
          <a:bodyPr>
            <a:normAutofit/>
          </a:bodyPr>
          <a:lstStyle/>
          <a:p>
            <a:pPr algn="r"/>
            <a:r>
              <a:rPr lang="pt-BR" sz="5400" dirty="0" smtClean="0"/>
              <a:t>O Espírito Santo</a:t>
            </a:r>
            <a:endParaRPr lang="pt-BR" sz="5400" dirty="0"/>
          </a:p>
        </p:txBody>
      </p:sp>
      <p:sp>
        <p:nvSpPr>
          <p:cNvPr id="4" name="Retângulo 3"/>
          <p:cNvSpPr/>
          <p:nvPr/>
        </p:nvSpPr>
        <p:spPr>
          <a:xfrm>
            <a:off x="1159098" y="4581128"/>
            <a:ext cx="2841397"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Pe 1:11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142976" y="1178749"/>
            <a:ext cx="8001024" cy="954107"/>
          </a:xfrm>
          <a:prstGeom prst="rect">
            <a:avLst/>
          </a:prstGeom>
        </p:spPr>
        <p:txBody>
          <a:bodyPr wrap="square">
            <a:spAutoFit/>
          </a:bodyPr>
          <a:lstStyle/>
          <a:p>
            <a:pPr algn="ctr"/>
            <a:r>
              <a:rPr lang="pt-BR" sz="2800" b="1" dirty="0" smtClean="0">
                <a:solidFill>
                  <a:schemeClr val="tx1">
                    <a:lumMod val="95000"/>
                    <a:lumOff val="5000"/>
                  </a:schemeClr>
                </a:solidFill>
              </a:rPr>
              <a:t>É um poder do pai e do filho, e opera também por meio dos homens</a:t>
            </a:r>
            <a:endParaRPr lang="pt-BR" sz="2800" b="1" dirty="0">
              <a:solidFill>
                <a:schemeClr val="tx1">
                  <a:lumMod val="95000"/>
                  <a:lumOff val="5000"/>
                </a:schemeClr>
              </a:solidFill>
            </a:endParaRPr>
          </a:p>
        </p:txBody>
      </p:sp>
      <p:sp>
        <p:nvSpPr>
          <p:cNvPr id="6" name="Retângulo 5"/>
          <p:cNvSpPr/>
          <p:nvPr/>
        </p:nvSpPr>
        <p:spPr>
          <a:xfrm>
            <a:off x="1159099" y="2833772"/>
            <a:ext cx="284139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11 Pe 1:21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9742362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5" name="Retângulo 14"/>
          <p:cNvSpPr/>
          <p:nvPr/>
        </p:nvSpPr>
        <p:spPr>
          <a:xfrm>
            <a:off x="1643042" y="1714488"/>
            <a:ext cx="7286676" cy="523220"/>
          </a:xfrm>
          <a:prstGeom prst="rect">
            <a:avLst/>
          </a:prstGeom>
        </p:spPr>
        <p:txBody>
          <a:bodyPr wrap="square">
            <a:spAutoFit/>
          </a:bodyPr>
          <a:lstStyle/>
          <a:p>
            <a:pPr algn="just"/>
            <a:r>
              <a:rPr lang="pt-BR" sz="2800" b="1" dirty="0" smtClean="0"/>
              <a:t>Onde Jesus foi visto depois de 22/10/1844?</a:t>
            </a:r>
          </a:p>
        </p:txBody>
      </p:sp>
      <p:sp>
        <p:nvSpPr>
          <p:cNvPr id="16" name="Retângulo 15"/>
          <p:cNvSpPr/>
          <p:nvPr/>
        </p:nvSpPr>
        <p:spPr>
          <a:xfrm>
            <a:off x="1643042" y="2671700"/>
            <a:ext cx="7286676" cy="400110"/>
          </a:xfrm>
          <a:prstGeom prst="rect">
            <a:avLst/>
          </a:prstGeom>
        </p:spPr>
        <p:txBody>
          <a:bodyPr wrap="square">
            <a:spAutoFit/>
          </a:bodyPr>
          <a:lstStyle/>
          <a:p>
            <a:pPr algn="just"/>
            <a:r>
              <a:rPr lang="pt-BR" sz="2000" dirty="0" smtClean="0"/>
              <a:t>Para ver a tua fortaleza e a tua glória, </a:t>
            </a:r>
            <a:r>
              <a:rPr lang="pt-BR" sz="2000" b="1" u="sng" dirty="0" smtClean="0"/>
              <a:t>como te vi no santuário</a:t>
            </a:r>
            <a:r>
              <a:rPr lang="pt-BR" sz="2000" dirty="0" smtClean="0"/>
              <a:t>.</a:t>
            </a:r>
          </a:p>
        </p:txBody>
      </p:sp>
      <p:sp>
        <p:nvSpPr>
          <p:cNvPr id="17" name="Retângulo 16"/>
          <p:cNvSpPr/>
          <p:nvPr/>
        </p:nvSpPr>
        <p:spPr>
          <a:xfrm>
            <a:off x="1142976" y="224307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 63:2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Retângulo 17"/>
          <p:cNvSpPr/>
          <p:nvPr/>
        </p:nvSpPr>
        <p:spPr>
          <a:xfrm>
            <a:off x="1643042" y="3661950"/>
            <a:ext cx="7286676" cy="1938992"/>
          </a:xfrm>
          <a:prstGeom prst="rect">
            <a:avLst/>
          </a:prstGeom>
        </p:spPr>
        <p:txBody>
          <a:bodyPr wrap="square">
            <a:spAutoFit/>
          </a:bodyPr>
          <a:lstStyle/>
          <a:p>
            <a:pPr algn="just"/>
            <a:r>
              <a:rPr lang="pt-BR" sz="2000" dirty="0" smtClean="0"/>
              <a:t>Então contemplei a Jesus, o grande Sumo Sacerdote, de pé perante o Pai. Na extremidade inferior de Suas vestes havia uma campainha e uma romã, uma campainha e uma romã. Os que se levantaram com Jesus enviavam sua fé a </a:t>
            </a:r>
            <a:r>
              <a:rPr lang="pt-BR" sz="2000" b="1" u="sng" dirty="0" smtClean="0"/>
              <a:t>Ele no santíssimo</a:t>
            </a:r>
            <a:r>
              <a:rPr lang="pt-BR" sz="2000" dirty="0" smtClean="0"/>
              <a:t>, e oravam: "Meu Pai, dá-nos o Teu Espírito." Então Jesus assoprava sobre eles o Espírito Santo. Neste sopro havia luz, poder e muito amor, alegria e paz.</a:t>
            </a:r>
          </a:p>
        </p:txBody>
      </p:sp>
      <p:sp>
        <p:nvSpPr>
          <p:cNvPr id="19" name="Retângulo 18"/>
          <p:cNvSpPr/>
          <p:nvPr/>
        </p:nvSpPr>
        <p:spPr>
          <a:xfrm>
            <a:off x="1142976" y="323332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55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2214554"/>
            <a:ext cx="7286676" cy="2246769"/>
          </a:xfrm>
          <a:prstGeom prst="rect">
            <a:avLst/>
          </a:prstGeom>
        </p:spPr>
        <p:txBody>
          <a:bodyPr wrap="square">
            <a:spAutoFit/>
          </a:bodyPr>
          <a:lstStyle/>
          <a:p>
            <a:pPr algn="just"/>
            <a:r>
              <a:rPr lang="pt-BR" sz="2000" dirty="0" smtClean="0"/>
              <a:t>E ao anjo da igreja que está em Filadélfia escreve: Isto diz o que é santo, o que é verdadeiro, o que tem a chave de Davi, </a:t>
            </a:r>
            <a:r>
              <a:rPr lang="pt-BR" sz="2000" b="1" u="sng" dirty="0" smtClean="0"/>
              <a:t>o que abre, e ninguém fecha, e fecha, e ninguém abre</a:t>
            </a:r>
            <a:r>
              <a:rPr lang="pt-BR" sz="2000" dirty="0" smtClean="0"/>
              <a:t>:  Eu sei as tuas obras; eis que diante de ti pus uma porta aberta, e ninguém a pode fechar; tendo pouca força, guardaste a minha palavra e não negaste o meu nome.</a:t>
            </a:r>
          </a:p>
          <a:p>
            <a:pPr algn="just"/>
            <a:r>
              <a:rPr lang="pt-BR" sz="2000" dirty="0" smtClean="0"/>
              <a:t>.</a:t>
            </a:r>
          </a:p>
        </p:txBody>
      </p:sp>
      <p:sp>
        <p:nvSpPr>
          <p:cNvPr id="17" name="Retângulo 16"/>
          <p:cNvSpPr/>
          <p:nvPr/>
        </p:nvSpPr>
        <p:spPr>
          <a:xfrm>
            <a:off x="1142976" y="178592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3:7-8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 name="Retângulo 17"/>
          <p:cNvSpPr/>
          <p:nvPr/>
        </p:nvSpPr>
        <p:spPr>
          <a:xfrm>
            <a:off x="1643042" y="4583866"/>
            <a:ext cx="7286676" cy="1631216"/>
          </a:xfrm>
          <a:prstGeom prst="rect">
            <a:avLst/>
          </a:prstGeom>
        </p:spPr>
        <p:txBody>
          <a:bodyPr wrap="square">
            <a:spAutoFit/>
          </a:bodyPr>
          <a:lstStyle/>
          <a:p>
            <a:pPr algn="just"/>
            <a:r>
              <a:rPr lang="pt-BR" sz="2000" dirty="0" smtClean="0"/>
              <a:t>Esta porta não foi aberta até que a mediação de Jesus no lugar santo do santuário terminou em 1844. Então Jesus Se levantou e fechou a porta do lugar santo e abriu a porta que dá para o santíssimo, e </a:t>
            </a:r>
            <a:r>
              <a:rPr lang="pt-BR" sz="2000" b="1" u="sng" dirty="0" smtClean="0"/>
              <a:t>passou para dentro do segundo véu</a:t>
            </a:r>
            <a:r>
              <a:rPr lang="pt-BR" sz="2000" dirty="0" smtClean="0"/>
              <a:t>, onde permanece agora junto da arca e onde agora chega a fé de Israel.</a:t>
            </a:r>
          </a:p>
        </p:txBody>
      </p:sp>
      <p:sp>
        <p:nvSpPr>
          <p:cNvPr id="19" name="Retângulo 18"/>
          <p:cNvSpPr/>
          <p:nvPr/>
        </p:nvSpPr>
        <p:spPr>
          <a:xfrm>
            <a:off x="1142976" y="421481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42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o explicativo em elipse 35"/>
          <p:cNvSpPr/>
          <p:nvPr/>
        </p:nvSpPr>
        <p:spPr>
          <a:xfrm>
            <a:off x="3929058" y="1785926"/>
            <a:ext cx="3429024" cy="500066"/>
          </a:xfrm>
          <a:prstGeom prst="wedgeEllipseCallout">
            <a:avLst>
              <a:gd name="adj1" fmla="val -95659"/>
              <a:gd name="adj2" fmla="val 20168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4" name="Texto explicativo em elipse 33"/>
          <p:cNvSpPr/>
          <p:nvPr/>
        </p:nvSpPr>
        <p:spPr>
          <a:xfrm>
            <a:off x="5813742" y="5687720"/>
            <a:ext cx="857256" cy="500066"/>
          </a:xfrm>
          <a:prstGeom prst="wedgeEllipseCallout">
            <a:avLst>
              <a:gd name="adj1" fmla="val 96977"/>
              <a:gd name="adj2" fmla="val 2702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Texto explicativo em elipse 25"/>
          <p:cNvSpPr/>
          <p:nvPr/>
        </p:nvSpPr>
        <p:spPr>
          <a:xfrm rot="10800000">
            <a:off x="5929322" y="5000636"/>
            <a:ext cx="785818" cy="500066"/>
          </a:xfrm>
          <a:prstGeom prst="wedgeEllipseCallout">
            <a:avLst>
              <a:gd name="adj1" fmla="val -13886"/>
              <a:gd name="adj2" fmla="val 14164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430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2.300 TARDES E MANHÃS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0" name="Rectangle 73"/>
          <p:cNvSpPr>
            <a:spLocks noChangeArrowheads="1"/>
          </p:cNvSpPr>
          <p:nvPr/>
        </p:nvSpPr>
        <p:spPr bwMode="auto">
          <a:xfrm>
            <a:off x="539750" y="1357298"/>
            <a:ext cx="2592388" cy="1190625"/>
          </a:xfrm>
          <a:prstGeom prst="rect">
            <a:avLst/>
          </a:prstGeom>
          <a:noFill/>
          <a:ln w="9525">
            <a:noFill/>
            <a:miter lim="800000"/>
            <a:headEnd/>
            <a:tailEnd/>
          </a:ln>
          <a:effectLst/>
        </p:spPr>
        <p:txBody>
          <a:bodyPr anchor="ctr">
            <a:spAutoFit/>
          </a:bodyPr>
          <a:lstStyle/>
          <a:p>
            <a:pPr>
              <a:tabLst>
                <a:tab pos="457200" algn="l"/>
              </a:tabLst>
            </a:pPr>
            <a:r>
              <a:rPr lang="en-US" dirty="0"/>
              <a:t>TRÊS DECRETOS</a:t>
            </a:r>
          </a:p>
          <a:p>
            <a:pPr>
              <a:tabLst>
                <a:tab pos="457200" algn="l"/>
              </a:tabLst>
            </a:pPr>
            <a:r>
              <a:rPr lang="en-US" dirty="0"/>
              <a:t>1- CIRO</a:t>
            </a:r>
          </a:p>
          <a:p>
            <a:pPr>
              <a:tabLst>
                <a:tab pos="457200" algn="l"/>
              </a:tabLst>
            </a:pPr>
            <a:r>
              <a:rPr lang="en-US" dirty="0"/>
              <a:t>2- DARIO</a:t>
            </a:r>
          </a:p>
          <a:p>
            <a:pPr>
              <a:tabLst>
                <a:tab pos="457200" algn="l"/>
              </a:tabLst>
            </a:pPr>
            <a:r>
              <a:rPr lang="en-US" dirty="0"/>
              <a:t>3- ARTAXERXES</a:t>
            </a:r>
          </a:p>
        </p:txBody>
      </p:sp>
      <p:sp>
        <p:nvSpPr>
          <p:cNvPr id="31" name="Line 4"/>
          <p:cNvSpPr>
            <a:spLocks noChangeShapeType="1"/>
          </p:cNvSpPr>
          <p:nvPr/>
        </p:nvSpPr>
        <p:spPr bwMode="auto">
          <a:xfrm>
            <a:off x="323850" y="3727149"/>
            <a:ext cx="0" cy="647700"/>
          </a:xfrm>
          <a:prstGeom prst="line">
            <a:avLst/>
          </a:prstGeom>
          <a:noFill/>
          <a:ln w="9525">
            <a:solidFill>
              <a:schemeClr val="tx1"/>
            </a:solidFill>
            <a:round/>
            <a:headEnd/>
            <a:tailEnd/>
          </a:ln>
          <a:effectLst/>
        </p:spPr>
        <p:txBody>
          <a:bodyPr/>
          <a:lstStyle/>
          <a:p>
            <a:endParaRPr lang="pt-BR"/>
          </a:p>
        </p:txBody>
      </p:sp>
      <p:sp>
        <p:nvSpPr>
          <p:cNvPr id="32" name="Line 5"/>
          <p:cNvSpPr>
            <a:spLocks noChangeShapeType="1"/>
          </p:cNvSpPr>
          <p:nvPr/>
        </p:nvSpPr>
        <p:spPr bwMode="auto">
          <a:xfrm>
            <a:off x="8715403" y="3801758"/>
            <a:ext cx="45719" cy="1984695"/>
          </a:xfrm>
          <a:prstGeom prst="line">
            <a:avLst/>
          </a:prstGeom>
          <a:noFill/>
          <a:ln w="9525">
            <a:solidFill>
              <a:schemeClr val="tx1"/>
            </a:solidFill>
            <a:round/>
            <a:headEnd/>
            <a:tailEnd/>
          </a:ln>
          <a:effectLst/>
        </p:spPr>
        <p:txBody>
          <a:bodyPr/>
          <a:lstStyle/>
          <a:p>
            <a:endParaRPr lang="pt-BR"/>
          </a:p>
        </p:txBody>
      </p:sp>
      <p:sp>
        <p:nvSpPr>
          <p:cNvPr id="33" name="Rectangle 7"/>
          <p:cNvSpPr>
            <a:spLocks noChangeArrowheads="1"/>
          </p:cNvSpPr>
          <p:nvPr/>
        </p:nvSpPr>
        <p:spPr bwMode="auto">
          <a:xfrm>
            <a:off x="-32" y="3306764"/>
            <a:ext cx="1008062" cy="336550"/>
          </a:xfrm>
          <a:prstGeom prst="rect">
            <a:avLst/>
          </a:prstGeom>
          <a:noFill/>
          <a:ln w="9525">
            <a:noFill/>
            <a:miter lim="800000"/>
            <a:headEnd/>
            <a:tailEnd/>
          </a:ln>
          <a:effectLst/>
        </p:spPr>
        <p:txBody>
          <a:bodyPr anchor="ctr">
            <a:spAutoFit/>
          </a:bodyPr>
          <a:lstStyle/>
          <a:p>
            <a:r>
              <a:rPr lang="en-US" sz="1600" b="1" dirty="0"/>
              <a:t>457 </a:t>
            </a:r>
            <a:r>
              <a:rPr lang="en-US" sz="1600" b="1" dirty="0" err="1"/>
              <a:t>aC</a:t>
            </a:r>
            <a:endParaRPr lang="en-US" sz="1600" b="1" dirty="0"/>
          </a:p>
        </p:txBody>
      </p:sp>
      <p:cxnSp>
        <p:nvCxnSpPr>
          <p:cNvPr id="37" name="Conector reto 36"/>
          <p:cNvCxnSpPr/>
          <p:nvPr/>
        </p:nvCxnSpPr>
        <p:spPr>
          <a:xfrm>
            <a:off x="357158" y="4087511"/>
            <a:ext cx="8358246" cy="1588"/>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8" name="Group 72"/>
          <p:cNvGraphicFramePr>
            <a:graphicFrameLocks noGrp="1"/>
          </p:cNvGraphicFramePr>
          <p:nvPr/>
        </p:nvGraphicFramePr>
        <p:xfrm>
          <a:off x="395288" y="4231974"/>
          <a:ext cx="3097212" cy="1554480"/>
        </p:xfrm>
        <a:graphic>
          <a:graphicData uri="http://schemas.openxmlformats.org/drawingml/2006/table">
            <a:tbl>
              <a:tblPr/>
              <a:tblGrid>
                <a:gridCol w="720725"/>
                <a:gridCol w="1655762"/>
                <a:gridCol w="720725"/>
              </a:tblGrid>
              <a:tr h="5032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400" b="0" i="0" u="none" strike="noStrike" cap="none" normalizeH="0" baseline="0" dirty="0" smtClean="0">
                          <a:ln>
                            <a:noFill/>
                          </a:ln>
                          <a:solidFill>
                            <a:schemeClr val="tx1"/>
                          </a:solidFill>
                          <a:effectLst>
                            <a:outerShdw blurRad="38100" dist="38100" dir="2700000" algn="tl">
                              <a:srgbClr val="000000"/>
                            </a:outerShdw>
                          </a:effectLst>
                          <a:latin typeface="Arial" charset="0"/>
                        </a:rPr>
                        <a:t>7 s</a:t>
                      </a:r>
                      <a:endParaRPr kumimoji="0" lang="en-US" sz="24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62s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1s</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49</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434</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2800" b="0" i="0" u="none" strike="noStrike" cap="none" normalizeH="0" baseline="0" smtClean="0">
                          <a:ln>
                            <a:noFill/>
                          </a:ln>
                          <a:solidFill>
                            <a:schemeClr val="tx1"/>
                          </a:solidFill>
                          <a:effectLst>
                            <a:outerShdw blurRad="38100" dist="38100" dir="2700000" algn="tl">
                              <a:srgbClr val="000000"/>
                            </a:outerShdw>
                          </a:effectLst>
                          <a:latin typeface="Arial" charset="0"/>
                        </a:rPr>
                        <a:t>  7</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1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pt-BR" sz="1800" b="1" i="0" u="none" strike="noStrike" cap="none" normalizeH="0" baseline="0" smtClean="0">
                          <a:ln>
                            <a:noFill/>
                          </a:ln>
                          <a:solidFill>
                            <a:schemeClr val="tx1"/>
                          </a:solidFill>
                          <a:effectLst>
                            <a:outerShdw blurRad="38100" dist="38100" dir="2700000" algn="tl">
                              <a:srgbClr val="000000"/>
                            </a:outerShdw>
                          </a:effectLst>
                          <a:latin typeface="Arial" charset="0"/>
                        </a:rPr>
                        <a:t>70 SEMANAS</a:t>
                      </a:r>
                      <a:endParaRPr kumimoji="0" lang="en-US" sz="1800" b="1"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pt-BR" sz="2800" b="0" i="0" u="none" strike="noStrike" cap="none" normalizeH="0" baseline="0" dirty="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Rectangle 13"/>
          <p:cNvSpPr>
            <a:spLocks noChangeArrowheads="1"/>
          </p:cNvSpPr>
          <p:nvPr/>
        </p:nvSpPr>
        <p:spPr bwMode="auto">
          <a:xfrm>
            <a:off x="2484438" y="3738261"/>
            <a:ext cx="504825" cy="338554"/>
          </a:xfrm>
          <a:prstGeom prst="rect">
            <a:avLst/>
          </a:prstGeom>
          <a:noFill/>
          <a:ln w="9525">
            <a:noFill/>
            <a:miter lim="800000"/>
            <a:headEnd/>
            <a:tailEnd/>
          </a:ln>
          <a:effectLst/>
        </p:spPr>
        <p:txBody>
          <a:bodyPr anchor="ctr">
            <a:spAutoFit/>
          </a:bodyPr>
          <a:lstStyle/>
          <a:p>
            <a:r>
              <a:rPr lang="en-US" sz="1600" b="1" dirty="0" smtClean="0"/>
              <a:t>27</a:t>
            </a:r>
            <a:endParaRPr lang="en-US" sz="1600" b="1" dirty="0"/>
          </a:p>
        </p:txBody>
      </p:sp>
      <p:sp>
        <p:nvSpPr>
          <p:cNvPr id="10" name="Rectangle 14"/>
          <p:cNvSpPr>
            <a:spLocks noChangeArrowheads="1"/>
          </p:cNvSpPr>
          <p:nvPr/>
        </p:nvSpPr>
        <p:spPr bwMode="auto">
          <a:xfrm>
            <a:off x="3276600" y="3727149"/>
            <a:ext cx="438150" cy="336550"/>
          </a:xfrm>
          <a:prstGeom prst="rect">
            <a:avLst/>
          </a:prstGeom>
          <a:noFill/>
          <a:ln w="9525">
            <a:noFill/>
            <a:miter lim="800000"/>
            <a:headEnd/>
            <a:tailEnd/>
          </a:ln>
          <a:effectLst/>
        </p:spPr>
        <p:txBody>
          <a:bodyPr anchor="ctr">
            <a:spAutoFit/>
          </a:bodyPr>
          <a:lstStyle/>
          <a:p>
            <a:r>
              <a:rPr lang="en-US" sz="1600" b="1"/>
              <a:t>34</a:t>
            </a:r>
          </a:p>
        </p:txBody>
      </p:sp>
      <p:sp>
        <p:nvSpPr>
          <p:cNvPr id="11" name="Rectangle 13"/>
          <p:cNvSpPr>
            <a:spLocks noChangeArrowheads="1"/>
          </p:cNvSpPr>
          <p:nvPr/>
        </p:nvSpPr>
        <p:spPr bwMode="auto">
          <a:xfrm>
            <a:off x="714348" y="3730321"/>
            <a:ext cx="928694" cy="338554"/>
          </a:xfrm>
          <a:prstGeom prst="rect">
            <a:avLst/>
          </a:prstGeom>
          <a:noFill/>
          <a:ln w="9525">
            <a:noFill/>
            <a:miter lim="800000"/>
            <a:headEnd/>
            <a:tailEnd/>
          </a:ln>
          <a:effectLst/>
        </p:spPr>
        <p:txBody>
          <a:bodyPr wrap="square" anchor="ctr">
            <a:spAutoFit/>
          </a:bodyPr>
          <a:lstStyle/>
          <a:p>
            <a:r>
              <a:rPr lang="en-US" sz="1600" b="1" dirty="0" smtClean="0"/>
              <a:t>408 </a:t>
            </a:r>
            <a:r>
              <a:rPr lang="en-US" sz="1600" b="1" dirty="0" err="1" smtClean="0"/>
              <a:t>aC</a:t>
            </a:r>
            <a:endParaRPr lang="en-US" sz="1600" b="1" dirty="0"/>
          </a:p>
        </p:txBody>
      </p:sp>
      <p:sp>
        <p:nvSpPr>
          <p:cNvPr id="12" name="Rectangle 13"/>
          <p:cNvSpPr>
            <a:spLocks noChangeArrowheads="1"/>
          </p:cNvSpPr>
          <p:nvPr/>
        </p:nvSpPr>
        <p:spPr bwMode="auto">
          <a:xfrm>
            <a:off x="1924035" y="3735309"/>
            <a:ext cx="504825" cy="338554"/>
          </a:xfrm>
          <a:prstGeom prst="rect">
            <a:avLst/>
          </a:prstGeom>
          <a:noFill/>
          <a:ln w="9525">
            <a:noFill/>
            <a:miter lim="800000"/>
            <a:headEnd/>
            <a:tailEnd/>
          </a:ln>
          <a:effectLst/>
        </p:spPr>
        <p:txBody>
          <a:bodyPr anchor="ctr">
            <a:spAutoFit/>
          </a:bodyPr>
          <a:lstStyle/>
          <a:p>
            <a:r>
              <a:rPr lang="en-US" sz="1600" b="1" dirty="0" smtClean="0"/>
              <a:t>(0)</a:t>
            </a:r>
            <a:endParaRPr lang="en-US" sz="1600" b="1" dirty="0"/>
          </a:p>
        </p:txBody>
      </p:sp>
      <p:sp>
        <p:nvSpPr>
          <p:cNvPr id="13" name="Line 10"/>
          <p:cNvSpPr>
            <a:spLocks noChangeShapeType="1"/>
          </p:cNvSpPr>
          <p:nvPr/>
        </p:nvSpPr>
        <p:spPr bwMode="auto">
          <a:xfrm flipH="1">
            <a:off x="3132138" y="3223911"/>
            <a:ext cx="0" cy="935038"/>
          </a:xfrm>
          <a:prstGeom prst="line">
            <a:avLst/>
          </a:prstGeom>
          <a:noFill/>
          <a:ln w="9525">
            <a:solidFill>
              <a:schemeClr val="tx1"/>
            </a:solidFill>
            <a:round/>
            <a:headEnd/>
            <a:tailEnd/>
          </a:ln>
          <a:effectLst/>
        </p:spPr>
        <p:txBody>
          <a:bodyPr/>
          <a:lstStyle/>
          <a:p>
            <a:endParaRPr lang="pt-BR"/>
          </a:p>
        </p:txBody>
      </p:sp>
      <p:sp>
        <p:nvSpPr>
          <p:cNvPr id="14" name="Line 11"/>
          <p:cNvSpPr>
            <a:spLocks noChangeShapeType="1"/>
          </p:cNvSpPr>
          <p:nvPr/>
        </p:nvSpPr>
        <p:spPr bwMode="auto">
          <a:xfrm>
            <a:off x="2771775" y="3439811"/>
            <a:ext cx="720725" cy="0"/>
          </a:xfrm>
          <a:prstGeom prst="line">
            <a:avLst/>
          </a:prstGeom>
          <a:noFill/>
          <a:ln w="9525">
            <a:solidFill>
              <a:schemeClr val="tx1"/>
            </a:solidFill>
            <a:round/>
            <a:headEnd/>
            <a:tailEnd/>
          </a:ln>
          <a:effectLst/>
        </p:spPr>
        <p:txBody>
          <a:bodyPr/>
          <a:lstStyle/>
          <a:p>
            <a:endParaRPr lang="pt-BR"/>
          </a:p>
        </p:txBody>
      </p:sp>
      <p:sp>
        <p:nvSpPr>
          <p:cNvPr id="15" name="Rectangle 15"/>
          <p:cNvSpPr>
            <a:spLocks noChangeArrowheads="1"/>
          </p:cNvSpPr>
          <p:nvPr/>
        </p:nvSpPr>
        <p:spPr bwMode="auto">
          <a:xfrm>
            <a:off x="2916238" y="2863549"/>
            <a:ext cx="506412" cy="366712"/>
          </a:xfrm>
          <a:prstGeom prst="rect">
            <a:avLst/>
          </a:prstGeom>
          <a:noFill/>
          <a:ln w="9525">
            <a:noFill/>
            <a:miter lim="800000"/>
            <a:headEnd/>
            <a:tailEnd/>
          </a:ln>
          <a:effectLst/>
        </p:spPr>
        <p:txBody>
          <a:bodyPr anchor="ctr">
            <a:spAutoFit/>
          </a:bodyPr>
          <a:lstStyle/>
          <a:p>
            <a:r>
              <a:rPr lang="en-US"/>
              <a:t>31</a:t>
            </a:r>
          </a:p>
        </p:txBody>
      </p:sp>
      <p:sp>
        <p:nvSpPr>
          <p:cNvPr id="16" name="Freeform 28"/>
          <p:cNvSpPr>
            <a:spLocks/>
          </p:cNvSpPr>
          <p:nvPr/>
        </p:nvSpPr>
        <p:spPr bwMode="auto">
          <a:xfrm>
            <a:off x="331780" y="2928934"/>
            <a:ext cx="3168650" cy="1149353"/>
          </a:xfrm>
          <a:custGeom>
            <a:avLst/>
            <a:gdLst/>
            <a:ahLst/>
            <a:cxnLst>
              <a:cxn ang="0">
                <a:pos x="0" y="453"/>
              </a:cxn>
              <a:cxn ang="0">
                <a:pos x="1088" y="0"/>
              </a:cxn>
              <a:cxn ang="0">
                <a:pos x="2222" y="453"/>
              </a:cxn>
            </a:cxnLst>
            <a:rect l="0" t="0" r="r" b="b"/>
            <a:pathLst>
              <a:path w="2222" h="453">
                <a:moveTo>
                  <a:pt x="0" y="453"/>
                </a:moveTo>
                <a:cubicBezTo>
                  <a:pt x="359" y="226"/>
                  <a:pt x="718" y="0"/>
                  <a:pt x="1088" y="0"/>
                </a:cubicBezTo>
                <a:cubicBezTo>
                  <a:pt x="1458" y="0"/>
                  <a:pt x="2033" y="377"/>
                  <a:pt x="2222" y="453"/>
                </a:cubicBezTo>
              </a:path>
            </a:pathLst>
          </a:custGeom>
          <a:noFill/>
          <a:ln w="9525">
            <a:solidFill>
              <a:schemeClr val="tx1"/>
            </a:solidFill>
            <a:round/>
            <a:headEnd/>
            <a:tailEnd/>
          </a:ln>
          <a:effectLst/>
        </p:spPr>
        <p:txBody>
          <a:bodyPr/>
          <a:lstStyle/>
          <a:p>
            <a:endParaRPr lang="pt-BR"/>
          </a:p>
        </p:txBody>
      </p:sp>
      <p:sp>
        <p:nvSpPr>
          <p:cNvPr id="17" name="Rectangle 29"/>
          <p:cNvSpPr>
            <a:spLocks noChangeArrowheads="1"/>
          </p:cNvSpPr>
          <p:nvPr/>
        </p:nvSpPr>
        <p:spPr bwMode="auto">
          <a:xfrm>
            <a:off x="1416034" y="3052762"/>
            <a:ext cx="941388" cy="304800"/>
          </a:xfrm>
          <a:prstGeom prst="rect">
            <a:avLst/>
          </a:prstGeom>
          <a:noFill/>
          <a:ln w="9525">
            <a:noFill/>
            <a:miter lim="800000"/>
            <a:headEnd/>
            <a:tailEnd/>
          </a:ln>
          <a:effectLst/>
        </p:spPr>
        <p:txBody>
          <a:bodyPr wrap="none" anchor="ctr">
            <a:spAutoFit/>
          </a:bodyPr>
          <a:lstStyle/>
          <a:p>
            <a:r>
              <a:rPr lang="pt-BR" sz="1400" b="1" dirty="0"/>
              <a:t>490 anos</a:t>
            </a:r>
            <a:endParaRPr lang="en-US" sz="1400" b="1" dirty="0"/>
          </a:p>
        </p:txBody>
      </p:sp>
      <p:sp>
        <p:nvSpPr>
          <p:cNvPr id="19" name="Freeform 20"/>
          <p:cNvSpPr>
            <a:spLocks/>
          </p:cNvSpPr>
          <p:nvPr/>
        </p:nvSpPr>
        <p:spPr bwMode="auto">
          <a:xfrm>
            <a:off x="3500430" y="3000372"/>
            <a:ext cx="5175258" cy="1071571"/>
          </a:xfrm>
          <a:custGeom>
            <a:avLst/>
            <a:gdLst/>
            <a:ahLst/>
            <a:cxnLst>
              <a:cxn ang="0">
                <a:pos x="0" y="363"/>
              </a:cxn>
              <a:cxn ang="0">
                <a:pos x="1497" y="0"/>
              </a:cxn>
              <a:cxn ang="0">
                <a:pos x="3039" y="363"/>
              </a:cxn>
            </a:cxnLst>
            <a:rect l="0" t="0" r="r" b="b"/>
            <a:pathLst>
              <a:path w="3039" h="363">
                <a:moveTo>
                  <a:pt x="0" y="363"/>
                </a:moveTo>
                <a:cubicBezTo>
                  <a:pt x="495" y="181"/>
                  <a:pt x="991" y="0"/>
                  <a:pt x="1497" y="0"/>
                </a:cubicBezTo>
                <a:cubicBezTo>
                  <a:pt x="2003" y="0"/>
                  <a:pt x="2782" y="303"/>
                  <a:pt x="3039" y="363"/>
                </a:cubicBezTo>
              </a:path>
            </a:pathLst>
          </a:custGeom>
          <a:noFill/>
          <a:ln w="9525">
            <a:solidFill>
              <a:schemeClr val="tx1"/>
            </a:solidFill>
            <a:round/>
            <a:headEnd/>
            <a:tailEnd/>
          </a:ln>
          <a:effectLst/>
        </p:spPr>
        <p:txBody>
          <a:bodyPr/>
          <a:lstStyle/>
          <a:p>
            <a:endParaRPr lang="pt-BR"/>
          </a:p>
        </p:txBody>
      </p:sp>
      <p:sp>
        <p:nvSpPr>
          <p:cNvPr id="20" name="Rectangle 21"/>
          <p:cNvSpPr>
            <a:spLocks noChangeArrowheads="1"/>
          </p:cNvSpPr>
          <p:nvPr/>
        </p:nvSpPr>
        <p:spPr bwMode="auto">
          <a:xfrm>
            <a:off x="5485805" y="3094043"/>
            <a:ext cx="1015021" cy="307777"/>
          </a:xfrm>
          <a:prstGeom prst="rect">
            <a:avLst/>
          </a:prstGeom>
          <a:noFill/>
          <a:ln w="9525">
            <a:noFill/>
            <a:miter lim="800000"/>
            <a:headEnd/>
            <a:tailEnd/>
          </a:ln>
          <a:effectLst/>
        </p:spPr>
        <p:txBody>
          <a:bodyPr wrap="none" anchor="ctr">
            <a:spAutoFit/>
          </a:bodyPr>
          <a:lstStyle/>
          <a:p>
            <a:r>
              <a:rPr lang="en-US" sz="1400" b="1" dirty="0"/>
              <a:t>1810 </a:t>
            </a:r>
            <a:r>
              <a:rPr lang="en-US" sz="1400" b="1" dirty="0" err="1" smtClean="0"/>
              <a:t>anos</a:t>
            </a:r>
            <a:endParaRPr lang="en-US" sz="1400" b="1" dirty="0"/>
          </a:p>
        </p:txBody>
      </p:sp>
      <p:sp>
        <p:nvSpPr>
          <p:cNvPr id="21" name="Rectangle 7"/>
          <p:cNvSpPr>
            <a:spLocks noChangeArrowheads="1"/>
          </p:cNvSpPr>
          <p:nvPr/>
        </p:nvSpPr>
        <p:spPr bwMode="auto">
          <a:xfrm>
            <a:off x="8350284" y="3306764"/>
            <a:ext cx="650872" cy="336550"/>
          </a:xfrm>
          <a:prstGeom prst="rect">
            <a:avLst/>
          </a:prstGeom>
          <a:noFill/>
          <a:ln w="9525">
            <a:noFill/>
            <a:miter lim="800000"/>
            <a:headEnd/>
            <a:tailEnd/>
          </a:ln>
          <a:effectLst/>
        </p:spPr>
        <p:txBody>
          <a:bodyPr wrap="square" anchor="ctr">
            <a:spAutoFit/>
          </a:bodyPr>
          <a:lstStyle/>
          <a:p>
            <a:r>
              <a:rPr lang="en-US" sz="1600" b="1" dirty="0" smtClean="0"/>
              <a:t>1844</a:t>
            </a:r>
            <a:endParaRPr lang="en-US" sz="1600" b="1" dirty="0"/>
          </a:p>
        </p:txBody>
      </p:sp>
      <p:sp>
        <p:nvSpPr>
          <p:cNvPr id="22" name="Rectangle 21"/>
          <p:cNvSpPr>
            <a:spLocks noChangeArrowheads="1"/>
          </p:cNvSpPr>
          <p:nvPr/>
        </p:nvSpPr>
        <p:spPr bwMode="auto">
          <a:xfrm>
            <a:off x="4643438" y="4143380"/>
            <a:ext cx="2618153" cy="369332"/>
          </a:xfrm>
          <a:prstGeom prst="rect">
            <a:avLst/>
          </a:prstGeom>
          <a:noFill/>
          <a:ln w="9525">
            <a:noFill/>
            <a:miter lim="800000"/>
            <a:headEnd/>
            <a:tailEnd/>
          </a:ln>
          <a:effectLst/>
        </p:spPr>
        <p:txBody>
          <a:bodyPr wrap="none" anchor="ctr">
            <a:spAutoFit/>
          </a:bodyPr>
          <a:lstStyle/>
          <a:p>
            <a:r>
              <a:rPr lang="en-US" b="1" dirty="0" smtClean="0"/>
              <a:t>Tempo para os </a:t>
            </a:r>
            <a:r>
              <a:rPr lang="en-US" b="1" dirty="0" err="1" smtClean="0"/>
              <a:t>gentios</a:t>
            </a:r>
            <a:endParaRPr lang="en-US" b="1" dirty="0"/>
          </a:p>
        </p:txBody>
      </p:sp>
      <p:sp>
        <p:nvSpPr>
          <p:cNvPr id="23" name="Rectangle 21"/>
          <p:cNvSpPr>
            <a:spLocks noChangeArrowheads="1"/>
          </p:cNvSpPr>
          <p:nvPr/>
        </p:nvSpPr>
        <p:spPr bwMode="auto">
          <a:xfrm>
            <a:off x="4286248" y="5050049"/>
            <a:ext cx="2433680" cy="400110"/>
          </a:xfrm>
          <a:prstGeom prst="rect">
            <a:avLst/>
          </a:prstGeom>
          <a:noFill/>
          <a:ln w="9525">
            <a:noFill/>
            <a:miter lim="800000"/>
            <a:headEnd/>
            <a:tailEnd/>
          </a:ln>
          <a:effectLst/>
        </p:spPr>
        <p:txBody>
          <a:bodyPr wrap="none" anchor="ctr">
            <a:spAutoFit/>
          </a:bodyPr>
          <a:lstStyle/>
          <a:p>
            <a:r>
              <a:rPr lang="en-US" sz="2000" b="1" dirty="0" smtClean="0"/>
              <a:t>2.300 – 490 = 1.810</a:t>
            </a:r>
            <a:endParaRPr lang="en-US" sz="2000" b="1" dirty="0"/>
          </a:p>
        </p:txBody>
      </p:sp>
      <p:sp>
        <p:nvSpPr>
          <p:cNvPr id="24" name="Rectangle 21"/>
          <p:cNvSpPr>
            <a:spLocks noChangeArrowheads="1"/>
          </p:cNvSpPr>
          <p:nvPr/>
        </p:nvSpPr>
        <p:spPr bwMode="auto">
          <a:xfrm>
            <a:off x="4347094" y="5743534"/>
            <a:ext cx="2313454" cy="400110"/>
          </a:xfrm>
          <a:prstGeom prst="rect">
            <a:avLst/>
          </a:prstGeom>
          <a:noFill/>
          <a:ln w="9525">
            <a:noFill/>
            <a:miter lim="800000"/>
            <a:headEnd/>
            <a:tailEnd/>
          </a:ln>
          <a:effectLst/>
        </p:spPr>
        <p:txBody>
          <a:bodyPr wrap="none" anchor="ctr">
            <a:spAutoFit/>
          </a:bodyPr>
          <a:lstStyle/>
          <a:p>
            <a:r>
              <a:rPr lang="en-US" sz="2000" b="1" dirty="0" smtClean="0"/>
              <a:t>34 + 1.810 = 1.844</a:t>
            </a:r>
            <a:endParaRPr lang="en-US" sz="2000" b="1" dirty="0"/>
          </a:p>
        </p:txBody>
      </p:sp>
      <p:sp>
        <p:nvSpPr>
          <p:cNvPr id="27" name="Rectangle 21"/>
          <p:cNvSpPr>
            <a:spLocks noChangeArrowheads="1"/>
          </p:cNvSpPr>
          <p:nvPr/>
        </p:nvSpPr>
        <p:spPr bwMode="auto">
          <a:xfrm>
            <a:off x="7143768" y="5929330"/>
            <a:ext cx="1856598" cy="369332"/>
          </a:xfrm>
          <a:prstGeom prst="rect">
            <a:avLst/>
          </a:prstGeom>
          <a:noFill/>
          <a:ln w="9525">
            <a:noFill/>
            <a:miter lim="800000"/>
            <a:headEnd/>
            <a:tailEnd/>
          </a:ln>
          <a:effectLst/>
        </p:spPr>
        <p:txBody>
          <a:bodyPr wrap="none" anchor="ctr">
            <a:spAutoFit/>
          </a:bodyPr>
          <a:lstStyle/>
          <a:p>
            <a:r>
              <a:rPr lang="en-US" b="1" dirty="0" err="1" smtClean="0"/>
              <a:t>Fim</a:t>
            </a:r>
            <a:r>
              <a:rPr lang="en-US" b="1" dirty="0" smtClean="0"/>
              <a:t> </a:t>
            </a:r>
            <a:r>
              <a:rPr lang="en-US" b="1" dirty="0" err="1" smtClean="0"/>
              <a:t>da</a:t>
            </a:r>
            <a:r>
              <a:rPr lang="en-US" b="1" dirty="0" smtClean="0"/>
              <a:t> </a:t>
            </a:r>
            <a:r>
              <a:rPr lang="en-US" b="1" dirty="0" err="1" smtClean="0"/>
              <a:t>profecia</a:t>
            </a:r>
            <a:endParaRPr lang="en-US" b="1" dirty="0"/>
          </a:p>
        </p:txBody>
      </p:sp>
      <p:sp>
        <p:nvSpPr>
          <p:cNvPr id="35" name="Rectangle 21"/>
          <p:cNvSpPr>
            <a:spLocks noChangeArrowheads="1"/>
          </p:cNvSpPr>
          <p:nvPr/>
        </p:nvSpPr>
        <p:spPr bwMode="auto">
          <a:xfrm>
            <a:off x="4143372" y="1857364"/>
            <a:ext cx="3168431" cy="369332"/>
          </a:xfrm>
          <a:prstGeom prst="rect">
            <a:avLst/>
          </a:prstGeom>
          <a:noFill/>
          <a:ln w="9525">
            <a:noFill/>
            <a:miter lim="800000"/>
            <a:headEnd/>
            <a:tailEnd/>
          </a:ln>
          <a:effectLst/>
        </p:spPr>
        <p:txBody>
          <a:bodyPr wrap="square" anchor="ctr">
            <a:spAutoFit/>
          </a:bodyPr>
          <a:lstStyle/>
          <a:p>
            <a:r>
              <a:rPr lang="en-US" b="1" dirty="0" smtClean="0"/>
              <a:t>70 </a:t>
            </a:r>
            <a:r>
              <a:rPr lang="en-US" b="1" dirty="0" err="1" smtClean="0"/>
              <a:t>semanas</a:t>
            </a:r>
            <a:r>
              <a:rPr lang="en-US" b="1" dirty="0" smtClean="0"/>
              <a:t> </a:t>
            </a:r>
            <a:r>
              <a:rPr lang="en-US" b="1" dirty="0" err="1" smtClean="0"/>
              <a:t>para</a:t>
            </a:r>
            <a:r>
              <a:rPr lang="en-US" b="1" dirty="0" smtClean="0"/>
              <a:t> o </a:t>
            </a:r>
            <a:r>
              <a:rPr lang="en-US" b="1" dirty="0" err="1" smtClean="0"/>
              <a:t>teu</a:t>
            </a:r>
            <a:r>
              <a:rPr lang="en-US" b="1" dirty="0" smtClean="0"/>
              <a:t> </a:t>
            </a:r>
            <a:r>
              <a:rPr lang="en-US" b="1" dirty="0" err="1" smtClean="0"/>
              <a:t>povo</a:t>
            </a:r>
            <a:endParaRPr lang="en-US" b="1"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500034" y="2643182"/>
            <a:ext cx="8153400" cy="1295399"/>
          </a:xfrm>
        </p:spPr>
        <p:txBody>
          <a:bodyPr>
            <a:noAutofit/>
          </a:bodyPr>
          <a:lstStyle/>
          <a:p>
            <a:pPr algn="r"/>
            <a:r>
              <a:rPr lang="pt-BR" sz="4800" b="1" dirty="0" smtClean="0"/>
              <a:t>3 MENSAGENS</a:t>
            </a:r>
          </a:p>
          <a:p>
            <a:pPr algn="r">
              <a:buNone/>
            </a:pPr>
            <a:r>
              <a:rPr lang="pt-BR" sz="4800" b="1" dirty="0" smtClean="0"/>
              <a:t>ANGÉLICAS</a:t>
            </a:r>
          </a:p>
          <a:p>
            <a:pPr algn="r">
              <a:buNone/>
            </a:pPr>
            <a:endParaRPr lang="pt-BR" sz="4800" b="1" dirty="0" smtClean="0"/>
          </a:p>
        </p:txBody>
      </p:sp>
      <p:sp>
        <p:nvSpPr>
          <p:cNvPr id="6"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15</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857356" y="1643050"/>
            <a:ext cx="7143800" cy="4801314"/>
          </a:xfrm>
          <a:prstGeom prst="rect">
            <a:avLst/>
          </a:prstGeom>
        </p:spPr>
        <p:txBody>
          <a:bodyPr wrap="square">
            <a:spAutoFit/>
          </a:bodyPr>
          <a:lstStyle/>
          <a:p>
            <a:pPr algn="just"/>
            <a:r>
              <a:rPr lang="pt-BR" dirty="0" smtClean="0"/>
              <a:t>6 E vi outro </a:t>
            </a:r>
            <a:r>
              <a:rPr lang="pt-BR" b="1" u="sng" dirty="0" smtClean="0">
                <a:solidFill>
                  <a:srgbClr val="FF0000"/>
                </a:solidFill>
              </a:rPr>
              <a:t>anjo</a:t>
            </a:r>
            <a:r>
              <a:rPr lang="pt-BR" dirty="0" smtClean="0"/>
              <a:t> voar pelo meio do céu, e tinha o evangelho eterno, para o proclamar aos que habitam sobre a terra, e a toda nação, e tribo, e língua, e povo,</a:t>
            </a:r>
          </a:p>
          <a:p>
            <a:pPr algn="just"/>
            <a:r>
              <a:rPr lang="pt-BR" dirty="0" smtClean="0"/>
              <a:t>7  dizendo com grande voz: Temei a Deus e dai-lhe glória, porque vinda é a hora do seu juízo. E adorai aquele que fez o céu, e a terra, e o mar, e as fontes das águas.</a:t>
            </a:r>
          </a:p>
          <a:p>
            <a:pPr algn="just"/>
            <a:r>
              <a:rPr lang="pt-BR" dirty="0" smtClean="0"/>
              <a:t>8  E </a:t>
            </a:r>
            <a:r>
              <a:rPr lang="pt-BR" b="1" u="sng" dirty="0" smtClean="0">
                <a:solidFill>
                  <a:srgbClr val="0070C0"/>
                </a:solidFill>
              </a:rPr>
              <a:t>outro anjo</a:t>
            </a:r>
            <a:r>
              <a:rPr lang="pt-BR" dirty="0" smtClean="0"/>
              <a:t> seguiu, dizendo: Caiu! Caiu Babilônia, aquela grande cidade que a todas as nações deu a beber do vinho da ira da sua prostituição!</a:t>
            </a:r>
          </a:p>
          <a:p>
            <a:pPr algn="just"/>
            <a:r>
              <a:rPr lang="pt-BR" dirty="0" smtClean="0"/>
              <a:t>9  E os seguiu o </a:t>
            </a:r>
            <a:r>
              <a:rPr lang="pt-BR" b="1" u="sng" dirty="0" smtClean="0">
                <a:solidFill>
                  <a:srgbClr val="FFC000"/>
                </a:solidFill>
              </a:rPr>
              <a:t>terceiro anjo</a:t>
            </a:r>
            <a:r>
              <a:rPr lang="pt-BR" dirty="0" smtClean="0"/>
              <a:t>,  dizendo com grande voz: Se alguém adorar a besta e a sua imagem e receber o sinal na testa ou na mão,</a:t>
            </a:r>
          </a:p>
          <a:p>
            <a:pPr algn="just"/>
            <a:r>
              <a:rPr lang="pt-BR" dirty="0" smtClean="0"/>
              <a:t>10  também o tal beberá do vinho da ira de Deus, que se deitou, não misturado, no cálice da sua ira, e será atormentado com fogo e enxofre diante dos santos anjos e diante do Cordeiro.</a:t>
            </a:r>
          </a:p>
          <a:p>
            <a:pPr algn="just"/>
            <a:r>
              <a:rPr lang="pt-BR" dirty="0" smtClean="0"/>
              <a:t>11  E a fumaça do seu tormento sobe para todo o sempre; e não têm repouso, nem de dia nem de noite, os que adoram a besta e a sua imagem e aquele que receber o sinal do seu nome.</a:t>
            </a:r>
          </a:p>
          <a:p>
            <a:pPr algn="just"/>
            <a:r>
              <a:rPr lang="pt-BR" dirty="0" smtClean="0"/>
              <a:t>.</a:t>
            </a:r>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14:6-11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Chave esquerda 6"/>
          <p:cNvSpPr/>
          <p:nvPr/>
        </p:nvSpPr>
        <p:spPr>
          <a:xfrm>
            <a:off x="1571604" y="1700840"/>
            <a:ext cx="500066" cy="1643074"/>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8" name="Chave esquerda 7"/>
          <p:cNvSpPr/>
          <p:nvPr/>
        </p:nvSpPr>
        <p:spPr>
          <a:xfrm>
            <a:off x="1571604" y="3357562"/>
            <a:ext cx="500066" cy="500066"/>
          </a:xfrm>
          <a:prstGeom prst="leftBrace">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9" name="Chave esquerda 8"/>
          <p:cNvSpPr/>
          <p:nvPr/>
        </p:nvSpPr>
        <p:spPr>
          <a:xfrm>
            <a:off x="1571604" y="3857628"/>
            <a:ext cx="500066" cy="2214578"/>
          </a:xfrm>
          <a:prstGeom prst="leftBrace">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0" name="CaixaDeTexto 9"/>
          <p:cNvSpPr txBox="1"/>
          <p:nvPr/>
        </p:nvSpPr>
        <p:spPr>
          <a:xfrm>
            <a:off x="1071538" y="2221048"/>
            <a:ext cx="526106" cy="707886"/>
          </a:xfrm>
          <a:prstGeom prst="rect">
            <a:avLst/>
          </a:prstGeom>
          <a:noFill/>
        </p:spPr>
        <p:txBody>
          <a:bodyPr wrap="none" rtlCol="0">
            <a:spAutoFit/>
          </a:bodyPr>
          <a:lstStyle/>
          <a:p>
            <a:r>
              <a:rPr lang="pt-BR" sz="4000" dirty="0" smtClean="0">
                <a:latin typeface="Arial Black" pitchFamily="34" charset="0"/>
              </a:rPr>
              <a:t>1</a:t>
            </a:r>
            <a:endParaRPr lang="pt-BR" sz="4000" dirty="0">
              <a:latin typeface="Arial Black" pitchFamily="34" charset="0"/>
            </a:endParaRPr>
          </a:p>
        </p:txBody>
      </p:sp>
      <p:sp>
        <p:nvSpPr>
          <p:cNvPr id="12" name="CaixaDeTexto 11"/>
          <p:cNvSpPr txBox="1"/>
          <p:nvPr/>
        </p:nvSpPr>
        <p:spPr>
          <a:xfrm>
            <a:off x="1071538" y="3292618"/>
            <a:ext cx="526106" cy="707886"/>
          </a:xfrm>
          <a:prstGeom prst="rect">
            <a:avLst/>
          </a:prstGeom>
          <a:noFill/>
        </p:spPr>
        <p:txBody>
          <a:bodyPr wrap="none" rtlCol="0">
            <a:spAutoFit/>
          </a:bodyPr>
          <a:lstStyle/>
          <a:p>
            <a:r>
              <a:rPr lang="pt-BR" sz="4000" dirty="0" smtClean="0">
                <a:solidFill>
                  <a:srgbClr val="0070C0"/>
                </a:solidFill>
                <a:latin typeface="Arial Black" pitchFamily="34" charset="0"/>
              </a:rPr>
              <a:t>2</a:t>
            </a:r>
            <a:endParaRPr lang="pt-BR" sz="4000" dirty="0">
              <a:solidFill>
                <a:srgbClr val="0070C0"/>
              </a:solidFill>
              <a:latin typeface="Arial Black" pitchFamily="34" charset="0"/>
            </a:endParaRPr>
          </a:p>
        </p:txBody>
      </p:sp>
      <p:sp>
        <p:nvSpPr>
          <p:cNvPr id="13" name="CaixaDeTexto 12"/>
          <p:cNvSpPr txBox="1"/>
          <p:nvPr/>
        </p:nvSpPr>
        <p:spPr>
          <a:xfrm>
            <a:off x="1071538" y="4649940"/>
            <a:ext cx="526106" cy="707886"/>
          </a:xfrm>
          <a:prstGeom prst="rect">
            <a:avLst/>
          </a:prstGeom>
          <a:noFill/>
        </p:spPr>
        <p:txBody>
          <a:bodyPr wrap="none" rtlCol="0">
            <a:spAutoFit/>
          </a:bodyPr>
          <a:lstStyle/>
          <a:p>
            <a:r>
              <a:rPr lang="pt-BR" sz="4000" dirty="0" smtClean="0">
                <a:solidFill>
                  <a:srgbClr val="FFC000"/>
                </a:solidFill>
                <a:latin typeface="Arial Black" pitchFamily="34" charset="0"/>
              </a:rPr>
              <a:t>3</a:t>
            </a:r>
            <a:endParaRPr lang="pt-BR" sz="4000" dirty="0">
              <a:solidFill>
                <a:srgbClr val="FFC000"/>
              </a:solidFill>
              <a:latin typeface="Arial Black" pitchFamily="34" charset="0"/>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4154984"/>
          </a:xfrm>
          <a:prstGeom prst="rect">
            <a:avLst/>
          </a:prstGeom>
        </p:spPr>
        <p:txBody>
          <a:bodyPr wrap="square">
            <a:spAutoFit/>
          </a:bodyPr>
          <a:lstStyle/>
          <a:p>
            <a:pPr algn="just"/>
            <a:r>
              <a:rPr lang="pt-BR" sz="2200" dirty="0" smtClean="0"/>
              <a:t>	Cremos que a mensagem de Apocalipse 14:6-12 constitui a </a:t>
            </a:r>
            <a:r>
              <a:rPr lang="pt-BR" sz="2200" b="1" u="sng" dirty="0" smtClean="0">
                <a:solidFill>
                  <a:srgbClr val="0070C0"/>
                </a:solidFill>
              </a:rPr>
              <a:t>última ‘verdade presente</a:t>
            </a:r>
            <a:r>
              <a:rPr lang="pt-BR" sz="2200" dirty="0" smtClean="0"/>
              <a:t>’ do plano da salvação. Iniciada no tempo determinado – em 1844 – exorta hoje todos os homens a guardar os mandamentos de Deus, especialmente o Sábado, e os adverte contra a adoração de sistemas religiosos terrestres (besta), que exigem obediência por meio do Estado.</a:t>
            </a:r>
          </a:p>
          <a:p>
            <a:pPr algn="just"/>
            <a:r>
              <a:rPr lang="pt-BR" sz="2200" dirty="0" smtClean="0"/>
              <a:t>	O fim desta última mensagem de graça é </a:t>
            </a:r>
            <a:r>
              <a:rPr lang="pt-BR" sz="2200" b="1" u="sng" dirty="0" smtClean="0">
                <a:solidFill>
                  <a:srgbClr val="0070C0"/>
                </a:solidFill>
              </a:rPr>
              <a:t>preparar</a:t>
            </a:r>
            <a:r>
              <a:rPr lang="pt-BR" sz="2200" dirty="0" smtClean="0"/>
              <a:t> de todos os povos, </a:t>
            </a:r>
            <a:r>
              <a:rPr lang="pt-BR" sz="2200" b="1" u="sng" dirty="0" smtClean="0">
                <a:solidFill>
                  <a:srgbClr val="0070C0"/>
                </a:solidFill>
              </a:rPr>
              <a:t>um povo que se encontre com Jesus na Sua segunda  vinda e que seja guardado das pragas que cairão</a:t>
            </a:r>
            <a:r>
              <a:rPr lang="pt-BR" sz="2200" dirty="0" smtClean="0"/>
              <a:t>, como ira pura de Deus, sobre a cristandade apostatada, ao terminar o tempo de graça.</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923330"/>
          </a:xfrm>
          <a:prstGeom prst="rect">
            <a:avLst/>
          </a:prstGeom>
        </p:spPr>
        <p:txBody>
          <a:bodyPr wrap="square">
            <a:spAutoFit/>
          </a:bodyPr>
          <a:lstStyle/>
          <a:p>
            <a:pPr algn="just"/>
            <a:r>
              <a:rPr lang="pt-BR" dirty="0" smtClean="0"/>
              <a:t>Porque os lábios do </a:t>
            </a:r>
            <a:r>
              <a:rPr lang="pt-BR" b="1" u="sng" dirty="0" smtClean="0"/>
              <a:t>sacerdote</a:t>
            </a:r>
            <a:r>
              <a:rPr lang="pt-BR" dirty="0" smtClean="0"/>
              <a:t> guardarão a ciência, e da sua boca buscarão a lei, porque </a:t>
            </a:r>
            <a:r>
              <a:rPr lang="pt-BR" b="1" u="sng" dirty="0" smtClean="0"/>
              <a:t>ele é o anjo do SENHOR </a:t>
            </a:r>
            <a:r>
              <a:rPr lang="pt-BR" dirty="0" smtClean="0"/>
              <a:t>dos Exércitos.</a:t>
            </a:r>
          </a:p>
          <a:p>
            <a:pPr algn="just"/>
            <a:endParaRPr lang="pt-BR"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Malaquias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tângulo 10"/>
          <p:cNvSpPr/>
          <p:nvPr/>
        </p:nvSpPr>
        <p:spPr>
          <a:xfrm>
            <a:off x="1643042" y="2928934"/>
            <a:ext cx="7143800" cy="923330"/>
          </a:xfrm>
          <a:prstGeom prst="rect">
            <a:avLst/>
          </a:prstGeom>
        </p:spPr>
        <p:txBody>
          <a:bodyPr wrap="square">
            <a:spAutoFit/>
          </a:bodyPr>
          <a:lstStyle/>
          <a:p>
            <a:pPr algn="just"/>
            <a:r>
              <a:rPr lang="pt-BR" dirty="0" smtClean="0"/>
              <a:t>Porque é este de quem está escrito: Eis que diante da tua face envio o </a:t>
            </a:r>
            <a:r>
              <a:rPr lang="pt-BR" b="1" u="sng" dirty="0" smtClean="0"/>
              <a:t>meu anjo</a:t>
            </a:r>
            <a:r>
              <a:rPr lang="pt-BR" dirty="0" smtClean="0"/>
              <a:t>, que preparará diante de ti o teu caminho. (</a:t>
            </a:r>
            <a:r>
              <a:rPr lang="pt-BR" b="1" u="sng" dirty="0" smtClean="0"/>
              <a:t>João Batista</a:t>
            </a:r>
            <a:r>
              <a:rPr lang="pt-BR" dirty="0" smtClean="0"/>
              <a:t>)</a:t>
            </a:r>
          </a:p>
          <a:p>
            <a:pPr algn="just"/>
            <a:endParaRPr lang="pt-BR" dirty="0" smtClean="0"/>
          </a:p>
        </p:txBody>
      </p:sp>
      <p:sp>
        <p:nvSpPr>
          <p:cNvPr id="14" name="Retângulo 13"/>
          <p:cNvSpPr/>
          <p:nvPr/>
        </p:nvSpPr>
        <p:spPr>
          <a:xfrm>
            <a:off x="1142976" y="242886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11:10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Retângulo 14"/>
          <p:cNvSpPr/>
          <p:nvPr/>
        </p:nvSpPr>
        <p:spPr>
          <a:xfrm>
            <a:off x="1643042" y="4148744"/>
            <a:ext cx="7143800" cy="2246769"/>
          </a:xfrm>
          <a:prstGeom prst="rect">
            <a:avLst/>
          </a:prstGeom>
        </p:spPr>
        <p:txBody>
          <a:bodyPr wrap="square">
            <a:spAutoFit/>
          </a:bodyPr>
          <a:lstStyle/>
          <a:p>
            <a:pPr algn="just"/>
            <a:r>
              <a:rPr lang="pt-BR" sz="2000" dirty="0" smtClean="0"/>
              <a:t>“Os anjos são representados como voando no meio do céu, proclamando ao mundo uma mensagem de advertência e tendo direta aplicação às pessoas que vivem nos últimos dias da história da Terra. Ninguém ouve a voz destes anjos, pois eles são um </a:t>
            </a:r>
            <a:r>
              <a:rPr lang="pt-BR" sz="2000" b="1" u="sng" dirty="0" smtClean="0"/>
              <a:t>símbolo para representar o povo de Deus</a:t>
            </a:r>
            <a:r>
              <a:rPr lang="pt-BR" sz="2000" dirty="0" smtClean="0"/>
              <a:t> que trabalha em harmonia com o Universo celestial.”</a:t>
            </a:r>
          </a:p>
          <a:p>
            <a:pPr algn="just"/>
            <a:endParaRPr lang="pt-BR" sz="2000" dirty="0" smtClean="0"/>
          </a:p>
        </p:txBody>
      </p:sp>
      <p:sp>
        <p:nvSpPr>
          <p:cNvPr id="18" name="Retângulo 17"/>
          <p:cNvSpPr/>
          <p:nvPr/>
        </p:nvSpPr>
        <p:spPr>
          <a:xfrm>
            <a:off x="1142976" y="364867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MM77: 171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1200329"/>
          </a:xfrm>
          <a:prstGeom prst="rect">
            <a:avLst/>
          </a:prstGeom>
        </p:spPr>
        <p:txBody>
          <a:bodyPr wrap="square">
            <a:spAutoFit/>
          </a:bodyPr>
          <a:lstStyle/>
          <a:p>
            <a:pPr algn="just"/>
            <a:r>
              <a:rPr lang="pt-BR" dirty="0" smtClean="0"/>
              <a:t>Dizendo com grande voz: Temei a Deus e dai-lhe glória, porque vinda é a hora do seu juízo. E adorai aquele que fez o céu, e a terra, e o mar, e as fontes das águas.</a:t>
            </a:r>
          </a:p>
          <a:p>
            <a:pPr algn="just"/>
            <a:endParaRPr lang="pt-BR"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Apocalise</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14:7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tângulo 10"/>
          <p:cNvSpPr/>
          <p:nvPr/>
        </p:nvSpPr>
        <p:spPr>
          <a:xfrm>
            <a:off x="1643042" y="3228803"/>
            <a:ext cx="7143800" cy="1200329"/>
          </a:xfrm>
          <a:prstGeom prst="rect">
            <a:avLst/>
          </a:prstGeom>
        </p:spPr>
        <p:txBody>
          <a:bodyPr wrap="square">
            <a:spAutoFit/>
          </a:bodyPr>
          <a:lstStyle/>
          <a:p>
            <a:pPr algn="just"/>
            <a:r>
              <a:rPr lang="pt-BR" sz="2400" dirty="0" smtClean="0"/>
              <a:t>Movimento Adventista – </a:t>
            </a:r>
            <a:r>
              <a:rPr lang="pt-BR" sz="2400" b="1" dirty="0" smtClean="0"/>
              <a:t>Guilherme Miller</a:t>
            </a:r>
            <a:r>
              <a:rPr lang="pt-BR" sz="2400" dirty="0" smtClean="0"/>
              <a:t> e seus companheiros (1833-1844)</a:t>
            </a:r>
          </a:p>
          <a:p>
            <a:pPr algn="just"/>
            <a:endParaRPr lang="pt-BR" sz="2400" dirty="0" smtClean="0"/>
          </a:p>
        </p:txBody>
      </p:sp>
      <p:sp>
        <p:nvSpPr>
          <p:cNvPr id="14" name="Retângulo 13"/>
          <p:cNvSpPr/>
          <p:nvPr/>
        </p:nvSpPr>
        <p:spPr>
          <a:xfrm>
            <a:off x="1142976" y="276290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Anjo</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Retângulo 14"/>
          <p:cNvSpPr/>
          <p:nvPr/>
        </p:nvSpPr>
        <p:spPr>
          <a:xfrm>
            <a:off x="1643042" y="4677329"/>
            <a:ext cx="7143800" cy="1323439"/>
          </a:xfrm>
          <a:prstGeom prst="rect">
            <a:avLst/>
          </a:prstGeom>
        </p:spPr>
        <p:txBody>
          <a:bodyPr wrap="square">
            <a:spAutoFit/>
          </a:bodyPr>
          <a:lstStyle/>
          <a:p>
            <a:pPr algn="just"/>
            <a:r>
              <a:rPr lang="pt-BR" sz="2000" dirty="0" smtClean="0"/>
              <a:t>“Deus mandou Seu anjo mover o coração de um lavrador (Guilherme Miller), que não havia crido na Bíblia, a fim de o levar a examinar as profecias.”</a:t>
            </a:r>
          </a:p>
          <a:p>
            <a:pPr algn="just"/>
            <a:endParaRPr lang="pt-BR" sz="2000" dirty="0" smtClean="0"/>
          </a:p>
        </p:txBody>
      </p:sp>
      <p:sp>
        <p:nvSpPr>
          <p:cNvPr id="18" name="Retângulo 17"/>
          <p:cNvSpPr/>
          <p:nvPr/>
        </p:nvSpPr>
        <p:spPr>
          <a:xfrm>
            <a:off x="1142976" y="419166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229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754865"/>
            <a:ext cx="7143800" cy="2031325"/>
          </a:xfrm>
          <a:prstGeom prst="rect">
            <a:avLst/>
          </a:prstGeom>
        </p:spPr>
        <p:txBody>
          <a:bodyPr wrap="square">
            <a:spAutoFit/>
          </a:bodyPr>
          <a:lstStyle/>
          <a:p>
            <a:pPr algn="just"/>
            <a:r>
              <a:rPr lang="pt-BR" dirty="0" smtClean="0"/>
              <a:t>“Anjos de Deus acompanhavam Guilherme Miller em sua missão. ... Embora a ele se opusessem cristãos professos e o mundo, e rudemente o atacassem Satanás e os seus anjos, não cessou de pregar o Evangelho eterno às multidões, onde quer que era convidado, fazendo repercutir longe e perto o clamor: ‘Temei a Deus e dai-Lhe glória, pois é chegada a hora do Seu juízo.’ </a:t>
            </a:r>
            <a:r>
              <a:rPr lang="pt-BR" dirty="0" err="1" smtClean="0"/>
              <a:t>Ap</a:t>
            </a:r>
            <a:r>
              <a:rPr lang="pt-BR" dirty="0" smtClean="0"/>
              <a:t> 14:7.”</a:t>
            </a:r>
          </a:p>
          <a:p>
            <a:pPr algn="just"/>
            <a:endParaRPr lang="pt-BR"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232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Retângulo 14"/>
          <p:cNvSpPr/>
          <p:nvPr/>
        </p:nvSpPr>
        <p:spPr>
          <a:xfrm>
            <a:off x="1643042" y="4148745"/>
            <a:ext cx="7143800" cy="1015663"/>
          </a:xfrm>
          <a:prstGeom prst="rect">
            <a:avLst/>
          </a:prstGeom>
        </p:spPr>
        <p:txBody>
          <a:bodyPr wrap="square">
            <a:spAutoFit/>
          </a:bodyPr>
          <a:lstStyle/>
          <a:p>
            <a:r>
              <a:rPr lang="pt-BR" sz="2000" dirty="0" smtClean="0"/>
              <a:t>“A Guilherme Miller e seus cooperadores coube a pregação desta</a:t>
            </a:r>
          </a:p>
          <a:p>
            <a:r>
              <a:rPr lang="pt-BR" sz="2000" dirty="0" smtClean="0"/>
              <a:t>advertência na América.”</a:t>
            </a:r>
          </a:p>
          <a:p>
            <a:pPr algn="just"/>
            <a:endParaRPr lang="pt-BR" sz="2000" dirty="0" smtClean="0"/>
          </a:p>
        </p:txBody>
      </p:sp>
      <p:sp>
        <p:nvSpPr>
          <p:cNvPr id="18" name="Retângulo 17"/>
          <p:cNvSpPr/>
          <p:nvPr/>
        </p:nvSpPr>
        <p:spPr>
          <a:xfrm>
            <a:off x="1142976" y="364867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368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643042" y="5286389"/>
            <a:ext cx="7143800" cy="1323439"/>
          </a:xfrm>
          <a:prstGeom prst="rect">
            <a:avLst/>
          </a:prstGeom>
        </p:spPr>
        <p:txBody>
          <a:bodyPr wrap="square">
            <a:spAutoFit/>
          </a:bodyPr>
          <a:lstStyle/>
          <a:p>
            <a:pPr algn="just"/>
            <a:r>
              <a:rPr lang="pt-BR" sz="2000" dirty="0" smtClean="0"/>
              <a:t>“O movimento adventista de 1840 a 1844, foi uma manifestação gloriosa do poder de Deus. A mensagem do primeiro anjo foi levada a todos os postos missionários do mundo.”</a:t>
            </a:r>
          </a:p>
          <a:p>
            <a:pPr algn="just"/>
            <a:endParaRPr lang="pt-BR" sz="2000" dirty="0" smtClean="0"/>
          </a:p>
        </p:txBody>
      </p:sp>
      <p:sp>
        <p:nvSpPr>
          <p:cNvPr id="10" name="Retângulo 9"/>
          <p:cNvSpPr/>
          <p:nvPr/>
        </p:nvSpPr>
        <p:spPr>
          <a:xfrm>
            <a:off x="1142976" y="478632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611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714488"/>
            <a:ext cx="7143800" cy="707886"/>
          </a:xfrm>
          <a:prstGeom prst="rect">
            <a:avLst/>
          </a:prstGeom>
        </p:spPr>
        <p:txBody>
          <a:bodyPr wrap="square">
            <a:spAutoFit/>
          </a:bodyPr>
          <a:lstStyle/>
          <a:p>
            <a:pPr algn="just"/>
            <a:r>
              <a:rPr lang="pt-BR" sz="2000" dirty="0" smtClean="0"/>
              <a:t>Essa mensagem aponta para a obra de </a:t>
            </a:r>
            <a:r>
              <a:rPr lang="pt-BR" sz="2000" b="1" u="sng" dirty="0" smtClean="0"/>
              <a:t>restauração dos princípios e instituições originais</a:t>
            </a:r>
            <a:r>
              <a:rPr lang="pt-BR" sz="2000" dirty="0" smtClean="0"/>
              <a:t> dados por Deus no início.</a:t>
            </a:r>
          </a:p>
        </p:txBody>
      </p:sp>
      <p:sp>
        <p:nvSpPr>
          <p:cNvPr id="15" name="Retângulo 14"/>
          <p:cNvSpPr/>
          <p:nvPr/>
        </p:nvSpPr>
        <p:spPr>
          <a:xfrm>
            <a:off x="1643042" y="3571876"/>
            <a:ext cx="7143800" cy="2862322"/>
          </a:xfrm>
          <a:prstGeom prst="rect">
            <a:avLst/>
          </a:prstGeom>
        </p:spPr>
        <p:txBody>
          <a:bodyPr wrap="square">
            <a:spAutoFit/>
          </a:bodyPr>
          <a:lstStyle/>
          <a:p>
            <a:pPr algn="just"/>
            <a:r>
              <a:rPr lang="pt-BR" sz="2000" dirty="0" smtClean="0"/>
              <a:t>19  Arrependei-vos, pois, e convertei-vos, para que sejam apagados os vossos pecados, e venham, assim, os tempos do refrigério pela presença do Senhor.</a:t>
            </a:r>
          </a:p>
          <a:p>
            <a:pPr algn="just"/>
            <a:r>
              <a:rPr lang="pt-BR" sz="2000" dirty="0" smtClean="0"/>
              <a:t>20  E envie ele a Jesus Cristo, que já dantes vos foi pregado,</a:t>
            </a:r>
          </a:p>
          <a:p>
            <a:pPr algn="just"/>
            <a:r>
              <a:rPr lang="pt-BR" sz="2000" dirty="0" smtClean="0"/>
              <a:t>21  o qual convém que o céu contenha </a:t>
            </a:r>
            <a:r>
              <a:rPr lang="pt-BR" sz="2000" b="1" u="sng" dirty="0" smtClean="0"/>
              <a:t>até aos tempos da restauração de tudo</a:t>
            </a:r>
            <a:r>
              <a:rPr lang="pt-BR" sz="2000" dirty="0" smtClean="0"/>
              <a:t>, dos quais Deus falou pela boca de todos os seus santos profetas, desde o princípio.</a:t>
            </a:r>
          </a:p>
          <a:p>
            <a:pPr algn="just"/>
            <a:endParaRPr lang="pt-BR" sz="2000" dirty="0" smtClean="0"/>
          </a:p>
          <a:p>
            <a:pPr algn="just"/>
            <a:endParaRPr lang="pt-BR" sz="2000" dirty="0" smtClean="0"/>
          </a:p>
        </p:txBody>
      </p:sp>
      <p:sp>
        <p:nvSpPr>
          <p:cNvPr id="18" name="Retângulo 17"/>
          <p:cNvSpPr/>
          <p:nvPr/>
        </p:nvSpPr>
        <p:spPr>
          <a:xfrm>
            <a:off x="1142976" y="285749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3:19-21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90918" y="-99392"/>
            <a:ext cx="7542770" cy="1143000"/>
          </a:xfrm>
        </p:spPr>
        <p:txBody>
          <a:bodyPr>
            <a:normAutofit/>
          </a:bodyPr>
          <a:lstStyle/>
          <a:p>
            <a:pPr algn="r"/>
            <a:r>
              <a:rPr lang="pt-BR" sz="5400" dirty="0" smtClean="0"/>
              <a:t>O Espírito Santo</a:t>
            </a:r>
            <a:endParaRPr lang="pt-BR" sz="5400" dirty="0"/>
          </a:p>
        </p:txBody>
      </p:sp>
      <p:sp>
        <p:nvSpPr>
          <p:cNvPr id="4" name="Retângulo 3"/>
          <p:cNvSpPr/>
          <p:nvPr/>
        </p:nvSpPr>
        <p:spPr>
          <a:xfrm>
            <a:off x="1159099" y="4221088"/>
            <a:ext cx="284139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Jo 5:7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146220" y="764704"/>
            <a:ext cx="7997780" cy="1861290"/>
          </a:xfrm>
          <a:prstGeom prst="rect">
            <a:avLst/>
          </a:prstGeom>
        </p:spPr>
        <p:txBody>
          <a:bodyPr wrap="square">
            <a:spAutoFit/>
          </a:bodyPr>
          <a:lstStyle/>
          <a:p>
            <a:pPr algn="ctr"/>
            <a:r>
              <a:rPr lang="pt-BR" sz="2800" b="1" dirty="0" smtClean="0">
                <a:solidFill>
                  <a:schemeClr val="tx1">
                    <a:lumMod val="95000"/>
                    <a:lumOff val="5000"/>
                  </a:schemeClr>
                </a:solidFill>
              </a:rPr>
              <a:t>O Espírito Santo é um com O Pai e o Filho, de maneira que os crentes são batizados não somente em nome dEles, mas também em nome do Espírito Santo, logo que O conhecem</a:t>
            </a:r>
            <a:endParaRPr lang="pt-BR" sz="2800" b="1" dirty="0">
              <a:solidFill>
                <a:schemeClr val="tx1">
                  <a:lumMod val="95000"/>
                  <a:lumOff val="5000"/>
                </a:schemeClr>
              </a:solidFill>
            </a:endParaRPr>
          </a:p>
        </p:txBody>
      </p:sp>
      <p:sp>
        <p:nvSpPr>
          <p:cNvPr id="6" name="Retângulo 5"/>
          <p:cNvSpPr/>
          <p:nvPr/>
        </p:nvSpPr>
        <p:spPr>
          <a:xfrm>
            <a:off x="1159099" y="2924944"/>
            <a:ext cx="284139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Mt 28:19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120462" y="5661248"/>
            <a:ext cx="2880034"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11 Cor 13:13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32863178"/>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923330"/>
          </a:xfrm>
          <a:prstGeom prst="rect">
            <a:avLst/>
          </a:prstGeom>
        </p:spPr>
        <p:txBody>
          <a:bodyPr wrap="square">
            <a:spAutoFit/>
          </a:bodyPr>
          <a:lstStyle/>
          <a:p>
            <a:pPr algn="just"/>
            <a:r>
              <a:rPr lang="pt-BR" dirty="0" smtClean="0"/>
              <a:t>E outro anjo seguiu, dizendo: Caiu! Caiu Babilônia, aquela grande cidade que a todas as nações deu a beber do vinho da ira da sua prostituição!</a:t>
            </a:r>
          </a:p>
          <a:p>
            <a:pPr algn="just"/>
            <a:endParaRPr lang="pt-BR"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14:8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tângulo 10"/>
          <p:cNvSpPr/>
          <p:nvPr/>
        </p:nvSpPr>
        <p:spPr>
          <a:xfrm>
            <a:off x="1643042" y="2823329"/>
            <a:ext cx="7143800" cy="1200329"/>
          </a:xfrm>
          <a:prstGeom prst="rect">
            <a:avLst/>
          </a:prstGeom>
        </p:spPr>
        <p:txBody>
          <a:bodyPr wrap="square">
            <a:spAutoFit/>
          </a:bodyPr>
          <a:lstStyle/>
          <a:p>
            <a:pPr algn="just"/>
            <a:r>
              <a:rPr lang="pt-BR" sz="2400" dirty="0" smtClean="0"/>
              <a:t>Movimento do 7° mês – </a:t>
            </a:r>
            <a:r>
              <a:rPr lang="pt-BR" sz="2400" b="1" dirty="0" smtClean="0"/>
              <a:t>Carlos Fitch, Samuel </a:t>
            </a:r>
            <a:r>
              <a:rPr lang="pt-BR" sz="2400" b="1" dirty="0" err="1" smtClean="0"/>
              <a:t>Snow</a:t>
            </a:r>
            <a:r>
              <a:rPr lang="pt-BR" sz="2400" b="1" dirty="0" smtClean="0"/>
              <a:t>, Josué </a:t>
            </a:r>
            <a:r>
              <a:rPr lang="pt-BR" sz="2400" b="1" dirty="0" err="1" smtClean="0"/>
              <a:t>Himes</a:t>
            </a:r>
            <a:r>
              <a:rPr lang="pt-BR" sz="2400" b="1" dirty="0" smtClean="0"/>
              <a:t> e outros (1844)</a:t>
            </a:r>
            <a:endParaRPr lang="pt-BR" sz="2400" dirty="0" smtClean="0"/>
          </a:p>
          <a:p>
            <a:pPr algn="just"/>
            <a:endParaRPr lang="pt-BR" sz="2400" dirty="0" smtClean="0"/>
          </a:p>
        </p:txBody>
      </p:sp>
      <p:sp>
        <p:nvSpPr>
          <p:cNvPr id="14" name="Retângulo 13"/>
          <p:cNvSpPr/>
          <p:nvPr/>
        </p:nvSpPr>
        <p:spPr>
          <a:xfrm>
            <a:off x="1142976" y="235743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Anjo</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Retângulo 14"/>
          <p:cNvSpPr/>
          <p:nvPr/>
        </p:nvSpPr>
        <p:spPr>
          <a:xfrm>
            <a:off x="1643042" y="4200417"/>
            <a:ext cx="7143800" cy="1938992"/>
          </a:xfrm>
          <a:prstGeom prst="rect">
            <a:avLst/>
          </a:prstGeom>
        </p:spPr>
        <p:txBody>
          <a:bodyPr wrap="square">
            <a:spAutoFit/>
          </a:bodyPr>
          <a:lstStyle/>
          <a:p>
            <a:pPr algn="just"/>
            <a:r>
              <a:rPr lang="pt-BR" sz="2000" dirty="0" smtClean="0"/>
              <a:t>“A mensagem do segundo anjo de Apocalipse, capítulo 14, foi primeiramente pregada no verão de 1844, e teve naquele tempo uma aplicação mais direta às igrejas dos Estados Unidos, onde a advertência do juízo tinha sido mais amplamente proclamada e em geral rejeitada.”</a:t>
            </a:r>
          </a:p>
          <a:p>
            <a:pPr algn="just"/>
            <a:endParaRPr lang="pt-BR" sz="2000" dirty="0" smtClean="0"/>
          </a:p>
        </p:txBody>
      </p:sp>
      <p:sp>
        <p:nvSpPr>
          <p:cNvPr id="18" name="Retângulo 17"/>
          <p:cNvSpPr/>
          <p:nvPr/>
        </p:nvSpPr>
        <p:spPr>
          <a:xfrm>
            <a:off x="1142976" y="371475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389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500174"/>
            <a:ext cx="7143800" cy="1323439"/>
          </a:xfrm>
          <a:prstGeom prst="rect">
            <a:avLst/>
          </a:prstGeom>
        </p:spPr>
        <p:txBody>
          <a:bodyPr wrap="square">
            <a:spAutoFit/>
          </a:bodyPr>
          <a:lstStyle/>
          <a:p>
            <a:pPr algn="just"/>
            <a:r>
              <a:rPr lang="pt-BR" sz="2000" dirty="0" smtClean="0"/>
              <a:t>“No verão de 1843, Carlos Fitch imprimiu um sermão que pregara pouco antes, aplicando Apocalipse 14:8 e 18:2-4, tanto às igrejas protestantes como ao catolicismo.” GC 391.</a:t>
            </a:r>
          </a:p>
          <a:p>
            <a:pPr algn="just"/>
            <a:endParaRPr lang="pt-BR" sz="2000" dirty="0" smtClean="0"/>
          </a:p>
        </p:txBody>
      </p:sp>
      <p:sp>
        <p:nvSpPr>
          <p:cNvPr id="17" name="Retângulo 16"/>
          <p:cNvSpPr/>
          <p:nvPr/>
        </p:nvSpPr>
        <p:spPr>
          <a:xfrm>
            <a:off x="1142976" y="107154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391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Retângulo 14"/>
          <p:cNvSpPr/>
          <p:nvPr/>
        </p:nvSpPr>
        <p:spPr>
          <a:xfrm>
            <a:off x="1643042" y="2952089"/>
            <a:ext cx="7143800" cy="1631216"/>
          </a:xfrm>
          <a:prstGeom prst="rect">
            <a:avLst/>
          </a:prstGeom>
        </p:spPr>
        <p:txBody>
          <a:bodyPr wrap="square">
            <a:spAutoFit/>
          </a:bodyPr>
          <a:lstStyle/>
          <a:p>
            <a:pPr algn="just"/>
            <a:r>
              <a:rPr lang="pt-BR" sz="2000" dirty="0" smtClean="0"/>
              <a:t>“O que determinou este movimento [do 7º mês] foi descobrir-se que o decreto de </a:t>
            </a:r>
            <a:r>
              <a:rPr lang="pt-BR" sz="2000" dirty="0" err="1" smtClean="0"/>
              <a:t>Artaxerxes</a:t>
            </a:r>
            <a:r>
              <a:rPr lang="pt-BR" sz="2000" dirty="0" smtClean="0"/>
              <a:t>... entrou em vigor no outono do ano 457 antes de Cristo, e não no começo do ano, conforme anteriormente se havia crido.”</a:t>
            </a:r>
          </a:p>
          <a:p>
            <a:pPr algn="just"/>
            <a:endParaRPr lang="pt-BR" sz="2000" dirty="0" smtClean="0"/>
          </a:p>
        </p:txBody>
      </p:sp>
      <p:sp>
        <p:nvSpPr>
          <p:cNvPr id="18" name="Retângulo 17"/>
          <p:cNvSpPr/>
          <p:nvPr/>
        </p:nvSpPr>
        <p:spPr>
          <a:xfrm>
            <a:off x="1142976" y="245202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398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643042" y="4666601"/>
            <a:ext cx="7143800" cy="1323439"/>
          </a:xfrm>
          <a:prstGeom prst="rect">
            <a:avLst/>
          </a:prstGeom>
        </p:spPr>
        <p:txBody>
          <a:bodyPr wrap="square">
            <a:spAutoFit/>
          </a:bodyPr>
          <a:lstStyle/>
          <a:p>
            <a:pPr algn="just"/>
            <a:r>
              <a:rPr lang="pt-BR" sz="2000" dirty="0" smtClean="0"/>
              <a:t>“O décimo dia do sétimo mês, o grande dia da expiação, tempo da purificação do santuário, que no ano de 1844 caía no dia vinte e dois de outubro...”</a:t>
            </a:r>
          </a:p>
          <a:p>
            <a:pPr algn="just"/>
            <a:endParaRPr lang="pt-BR" sz="2000" dirty="0" smtClean="0"/>
          </a:p>
        </p:txBody>
      </p:sp>
      <p:sp>
        <p:nvSpPr>
          <p:cNvPr id="10" name="Retângulo 9"/>
          <p:cNvSpPr/>
          <p:nvPr/>
        </p:nvSpPr>
        <p:spPr>
          <a:xfrm>
            <a:off x="1142976" y="416653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400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tângulo 10"/>
          <p:cNvSpPr/>
          <p:nvPr/>
        </p:nvSpPr>
        <p:spPr>
          <a:xfrm>
            <a:off x="1643042" y="6151267"/>
            <a:ext cx="7143800" cy="1015663"/>
          </a:xfrm>
          <a:prstGeom prst="rect">
            <a:avLst/>
          </a:prstGeom>
        </p:spPr>
        <p:txBody>
          <a:bodyPr wrap="square">
            <a:spAutoFit/>
          </a:bodyPr>
          <a:lstStyle/>
          <a:p>
            <a:pPr algn="just"/>
            <a:r>
              <a:rPr lang="pt-BR" sz="2000" dirty="0" smtClean="0"/>
              <a:t>“O ‘movimento do sétimo mês’ espalhou-se até que cada cidade, vila e choupana ouviu as novas.”</a:t>
            </a:r>
          </a:p>
          <a:p>
            <a:pPr algn="just"/>
            <a:endParaRPr lang="pt-BR" sz="2000" dirty="0" smtClean="0"/>
          </a:p>
        </p:txBody>
      </p:sp>
      <p:sp>
        <p:nvSpPr>
          <p:cNvPr id="12" name="Retângulo 11"/>
          <p:cNvSpPr/>
          <p:nvPr/>
        </p:nvSpPr>
        <p:spPr>
          <a:xfrm>
            <a:off x="1142976" y="565120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HA 32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500174"/>
            <a:ext cx="7143800" cy="1938992"/>
          </a:xfrm>
          <a:prstGeom prst="rect">
            <a:avLst/>
          </a:prstGeom>
        </p:spPr>
        <p:txBody>
          <a:bodyPr wrap="square">
            <a:spAutoFit/>
          </a:bodyPr>
          <a:lstStyle/>
          <a:p>
            <a:pPr algn="just"/>
            <a:r>
              <a:rPr lang="pt-BR" sz="2000" dirty="0" smtClean="0"/>
              <a:t>A mensagem do segundo anjo anuncia a queda de Babilônia por haver rejeitado a mensagem do primeiro anjo e denuncia a corrupção das igrejas protestantes que seguem o exemplo da Igreja Católica Romana. O cristianismo apostatado, unido ao Estado, trará perseguição aos cristãos fiéis, e a crise final</a:t>
            </a:r>
          </a:p>
          <a:p>
            <a:pPr algn="just"/>
            <a:endParaRPr lang="pt-BR" sz="2000" dirty="0" smtClean="0"/>
          </a:p>
        </p:txBody>
      </p:sp>
      <p:sp>
        <p:nvSpPr>
          <p:cNvPr id="11" name="Retângulo 10"/>
          <p:cNvSpPr/>
          <p:nvPr/>
        </p:nvSpPr>
        <p:spPr>
          <a:xfrm>
            <a:off x="1643042" y="3753999"/>
            <a:ext cx="7143800" cy="2554545"/>
          </a:xfrm>
          <a:prstGeom prst="rect">
            <a:avLst/>
          </a:prstGeom>
        </p:spPr>
        <p:txBody>
          <a:bodyPr wrap="square">
            <a:spAutoFit/>
          </a:bodyPr>
          <a:lstStyle/>
          <a:p>
            <a:pPr algn="just"/>
            <a:r>
              <a:rPr lang="pt-BR" sz="2000" dirty="0" smtClean="0"/>
              <a:t>4 E a </a:t>
            </a:r>
            <a:r>
              <a:rPr lang="pt-BR" sz="2000" b="1" u="sng" dirty="0" smtClean="0"/>
              <a:t>mulher</a:t>
            </a:r>
            <a:r>
              <a:rPr lang="pt-BR" sz="2000" dirty="0" smtClean="0"/>
              <a:t> estava vestida de púrpura e de escarlata, adornada com ouro, e pedras preciosas, e pérolas, e tinha na mão um cálice de ouro cheio das abominações e da imundícia da </a:t>
            </a:r>
            <a:r>
              <a:rPr lang="pt-BR" sz="2000" b="1" u="sng" dirty="0" smtClean="0"/>
              <a:t>sua prostituição</a:t>
            </a:r>
            <a:r>
              <a:rPr lang="pt-BR" sz="2000" dirty="0" smtClean="0"/>
              <a:t>.</a:t>
            </a:r>
          </a:p>
          <a:p>
            <a:pPr algn="just"/>
            <a:r>
              <a:rPr lang="pt-BR" sz="2000" dirty="0" smtClean="0"/>
              <a:t>5  E, na sua testa, estava escrito o nome:  MISTÉRIO,  A </a:t>
            </a:r>
            <a:r>
              <a:rPr lang="pt-BR" sz="2000" b="1" u="sng" dirty="0" smtClean="0"/>
              <a:t>GRANDE BABILÔNIA,</a:t>
            </a:r>
            <a:r>
              <a:rPr lang="pt-BR" sz="2000" dirty="0" smtClean="0"/>
              <a:t>  A </a:t>
            </a:r>
            <a:r>
              <a:rPr lang="pt-BR" sz="2000" b="1" u="sng" dirty="0" smtClean="0"/>
              <a:t>MÃE DAS PROSTITUIÇÕES</a:t>
            </a:r>
            <a:r>
              <a:rPr lang="pt-BR" sz="2000" dirty="0" smtClean="0"/>
              <a:t> E ABOMINAÇÕES DA TERRA.</a:t>
            </a:r>
          </a:p>
          <a:p>
            <a:pPr algn="just"/>
            <a:endParaRPr lang="pt-BR" sz="2000" dirty="0" smtClean="0"/>
          </a:p>
        </p:txBody>
      </p:sp>
      <p:sp>
        <p:nvSpPr>
          <p:cNvPr id="13" name="Retângulo 12"/>
          <p:cNvSpPr/>
          <p:nvPr/>
        </p:nvSpPr>
        <p:spPr>
          <a:xfrm>
            <a:off x="1142976" y="326297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17:4-5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2246769"/>
          </a:xfrm>
          <a:prstGeom prst="rect">
            <a:avLst/>
          </a:prstGeom>
        </p:spPr>
        <p:txBody>
          <a:bodyPr wrap="square">
            <a:spAutoFit/>
          </a:bodyPr>
          <a:lstStyle/>
          <a:p>
            <a:pPr algn="just"/>
            <a:r>
              <a:rPr lang="pt-BR" sz="2000" dirty="0" smtClean="0"/>
              <a:t>9 E os seguiu o terceiro anjo, dizendo com grande voz: </a:t>
            </a:r>
            <a:r>
              <a:rPr lang="pt-BR" sz="2000" b="1" u="sng" dirty="0" smtClean="0"/>
              <a:t>Se alguém adorar a besta</a:t>
            </a:r>
            <a:r>
              <a:rPr lang="pt-BR" sz="2000" dirty="0" smtClean="0"/>
              <a:t> e a sua imagem e receber o sinal na testa ou na mão,</a:t>
            </a:r>
          </a:p>
          <a:p>
            <a:pPr algn="just"/>
            <a:r>
              <a:rPr lang="pt-BR" sz="2000" dirty="0" smtClean="0"/>
              <a:t>10  também o tal beberá do vinho da ira de Deus, que se deitou, não misturado, no cálice da sua ira, e será atormentado com fogo e enxofre diante dos santos anjos e diante do Cordeiro.</a:t>
            </a:r>
          </a:p>
          <a:p>
            <a:pPr algn="just"/>
            <a:endParaRPr lang="pt-BR" sz="2000"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14:9-10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tângulo 10"/>
          <p:cNvSpPr/>
          <p:nvPr/>
        </p:nvSpPr>
        <p:spPr>
          <a:xfrm>
            <a:off x="1643042" y="4300373"/>
            <a:ext cx="7143800" cy="1569660"/>
          </a:xfrm>
          <a:prstGeom prst="rect">
            <a:avLst/>
          </a:prstGeom>
        </p:spPr>
        <p:txBody>
          <a:bodyPr wrap="square">
            <a:spAutoFit/>
          </a:bodyPr>
          <a:lstStyle/>
          <a:p>
            <a:pPr algn="just"/>
            <a:r>
              <a:rPr lang="pt-BR" sz="2400" b="1" dirty="0" smtClean="0"/>
              <a:t>IASD</a:t>
            </a:r>
            <a:r>
              <a:rPr lang="pt-BR" sz="2400" dirty="0" smtClean="0"/>
              <a:t> – Menos de uma dúzia (</a:t>
            </a:r>
            <a:r>
              <a:rPr lang="pt-BR" sz="2400" b="1" dirty="0" err="1" smtClean="0"/>
              <a:t>Hiran</a:t>
            </a:r>
            <a:r>
              <a:rPr lang="pt-BR" sz="2400" b="1" dirty="0" smtClean="0"/>
              <a:t> Edson, José Bates, Tiago White, Ellen G. </a:t>
            </a:r>
            <a:r>
              <a:rPr lang="pt-BR" sz="2400" b="1" dirty="0" err="1" smtClean="0"/>
              <a:t>Harmon</a:t>
            </a:r>
            <a:r>
              <a:rPr lang="pt-BR" sz="2400" dirty="0" smtClean="0"/>
              <a:t> e outros (1844-1845)</a:t>
            </a:r>
          </a:p>
          <a:p>
            <a:pPr algn="just"/>
            <a:endParaRPr lang="pt-BR" sz="2400" dirty="0" smtClean="0"/>
          </a:p>
        </p:txBody>
      </p:sp>
      <p:sp>
        <p:nvSpPr>
          <p:cNvPr id="14" name="Retângulo 13"/>
          <p:cNvSpPr/>
          <p:nvPr/>
        </p:nvSpPr>
        <p:spPr>
          <a:xfrm>
            <a:off x="1142976" y="383447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 Anjo</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2554545"/>
          </a:xfrm>
          <a:prstGeom prst="rect">
            <a:avLst/>
          </a:prstGeom>
        </p:spPr>
        <p:txBody>
          <a:bodyPr wrap="square">
            <a:spAutoFit/>
          </a:bodyPr>
          <a:lstStyle/>
          <a:p>
            <a:pPr algn="just"/>
            <a:r>
              <a:rPr lang="pt-BR" sz="2000" dirty="0" smtClean="0"/>
              <a:t>“</a:t>
            </a:r>
            <a:r>
              <a:rPr lang="pt-BR" sz="2000" b="1" u="sng" dirty="0" smtClean="0"/>
              <a:t>Encerrando-se o ministério de Jesus no lugar santo</a:t>
            </a:r>
            <a:r>
              <a:rPr lang="pt-BR" sz="2000" dirty="0" smtClean="0"/>
              <a:t>, e passando Ele para o lugar santíssimo, e ficando em pé diante da arca, a qual contém a Lei de Deus, </a:t>
            </a:r>
            <a:r>
              <a:rPr lang="pt-BR" sz="2000" b="1" u="sng" dirty="0" smtClean="0"/>
              <a:t>enviou um outro anjo poderoso com uma mensagem ao mundo...</a:t>
            </a:r>
            <a:r>
              <a:rPr lang="pt-BR" sz="2000" dirty="0" smtClean="0"/>
              <a:t> ‘Serão trazidos em cerrado combate com a besta e sua imagem. Sua única esperança de vida eterna consiste em permanecer firmes... </a:t>
            </a:r>
            <a:r>
              <a:rPr lang="pt-BR" sz="2000" b="1" u="sng" dirty="0" smtClean="0"/>
              <a:t>deverão reter com firmeza a verdade’.</a:t>
            </a:r>
            <a:r>
              <a:rPr lang="pt-BR" sz="2000" dirty="0" smtClean="0"/>
              <a:t>”</a:t>
            </a:r>
          </a:p>
          <a:p>
            <a:pPr algn="just"/>
            <a:endParaRPr lang="pt-BR" sz="2000"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254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643042" y="4468379"/>
            <a:ext cx="7143800" cy="2246769"/>
          </a:xfrm>
          <a:prstGeom prst="rect">
            <a:avLst/>
          </a:prstGeom>
        </p:spPr>
        <p:txBody>
          <a:bodyPr wrap="square">
            <a:spAutoFit/>
          </a:bodyPr>
          <a:lstStyle/>
          <a:p>
            <a:pPr algn="just"/>
            <a:r>
              <a:rPr lang="pt-BR" sz="2000" dirty="0" smtClean="0"/>
              <a:t>“Foi-me mostrado que o </a:t>
            </a:r>
            <a:r>
              <a:rPr lang="pt-BR" sz="2000" b="1" u="sng" dirty="0" smtClean="0"/>
              <a:t>terceiro anjo</a:t>
            </a:r>
            <a:r>
              <a:rPr lang="pt-BR" sz="2000" dirty="0" smtClean="0"/>
              <a:t>, proclamando os mandamentos de Deus e a fé de Jesus, </a:t>
            </a:r>
            <a:r>
              <a:rPr lang="pt-BR" sz="2000" b="1" u="sng" dirty="0" smtClean="0"/>
              <a:t>representa o povo que recebe esta mensagem</a:t>
            </a:r>
            <a:r>
              <a:rPr lang="pt-BR" sz="2000" dirty="0" smtClean="0"/>
              <a:t> e ergue a voz de advertência para o mundo, para guardar os mandamentos de Deus como a menina dos olhos, e que em resposta a esta advertência muitos haviam de abraçar o Sábado do Senhor.” —</a:t>
            </a:r>
            <a:r>
              <a:rPr lang="pt-BR" sz="2000" i="1" dirty="0" err="1" smtClean="0"/>
              <a:t>Testimonies</a:t>
            </a:r>
            <a:r>
              <a:rPr lang="pt-BR" sz="2000" i="1" dirty="0" smtClean="0"/>
              <a:t>, vol. 1, pág. 77.</a:t>
            </a:r>
          </a:p>
          <a:p>
            <a:pPr algn="just"/>
            <a:endParaRPr lang="pt-BR" sz="2000" dirty="0" smtClean="0"/>
          </a:p>
        </p:txBody>
      </p:sp>
      <p:sp>
        <p:nvSpPr>
          <p:cNvPr id="8" name="Retângulo 7"/>
          <p:cNvSpPr/>
          <p:nvPr/>
        </p:nvSpPr>
        <p:spPr>
          <a:xfrm>
            <a:off x="1142976" y="3968313"/>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CSP 62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2554545"/>
          </a:xfrm>
          <a:prstGeom prst="rect">
            <a:avLst/>
          </a:prstGeom>
        </p:spPr>
        <p:txBody>
          <a:bodyPr wrap="square">
            <a:spAutoFit/>
          </a:bodyPr>
          <a:lstStyle/>
          <a:p>
            <a:pPr algn="just"/>
            <a:r>
              <a:rPr lang="pt-BR" sz="2000" dirty="0" smtClean="0"/>
              <a:t>“</a:t>
            </a:r>
            <a:r>
              <a:rPr lang="pt-BR" sz="2000" b="1" u="sng" dirty="0" smtClean="0"/>
              <a:t>Encerrando-se o ministério de Jesus no lugar santo</a:t>
            </a:r>
            <a:r>
              <a:rPr lang="pt-BR" sz="2000" dirty="0" smtClean="0"/>
              <a:t>, e passando Ele para o lugar santíssimo, e ficando em pé diante da arca, a qual contém a Lei de Deus, </a:t>
            </a:r>
            <a:r>
              <a:rPr lang="pt-BR" sz="2000" b="1" u="sng" dirty="0" smtClean="0"/>
              <a:t>enviou um outro anjo poderoso com uma mensagem ao mundo...</a:t>
            </a:r>
            <a:r>
              <a:rPr lang="pt-BR" sz="2000" dirty="0" smtClean="0"/>
              <a:t> ‘Serão trazidos em cerrado combate com a besta e sua imagem. Sua única esperança de vida eterna consiste em permanecer firmes... </a:t>
            </a:r>
            <a:r>
              <a:rPr lang="pt-BR" sz="2000" b="1" u="sng" dirty="0" smtClean="0"/>
              <a:t>deverão reter com firmeza a verdade’.</a:t>
            </a:r>
            <a:r>
              <a:rPr lang="pt-BR" sz="2000" dirty="0" smtClean="0"/>
              <a:t>”</a:t>
            </a:r>
          </a:p>
          <a:p>
            <a:pPr algn="just"/>
            <a:endParaRPr lang="pt-BR" sz="2000"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254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643042" y="4468379"/>
            <a:ext cx="7143800" cy="2246769"/>
          </a:xfrm>
          <a:prstGeom prst="rect">
            <a:avLst/>
          </a:prstGeom>
        </p:spPr>
        <p:txBody>
          <a:bodyPr wrap="square">
            <a:spAutoFit/>
          </a:bodyPr>
          <a:lstStyle/>
          <a:p>
            <a:pPr algn="just"/>
            <a:r>
              <a:rPr lang="pt-BR" sz="2000" dirty="0" smtClean="0"/>
              <a:t>“Foi-me mostrado que o </a:t>
            </a:r>
            <a:r>
              <a:rPr lang="pt-BR" sz="2000" b="1" u="sng" dirty="0" smtClean="0"/>
              <a:t>terceiro anjo</a:t>
            </a:r>
            <a:r>
              <a:rPr lang="pt-BR" sz="2000" dirty="0" smtClean="0"/>
              <a:t>, proclamando os mandamentos de Deus e a fé de Jesus, </a:t>
            </a:r>
            <a:r>
              <a:rPr lang="pt-BR" sz="2000" b="1" u="sng" dirty="0" smtClean="0"/>
              <a:t>representa o povo que recebe esta mensagem</a:t>
            </a:r>
            <a:r>
              <a:rPr lang="pt-BR" sz="2000" dirty="0" smtClean="0"/>
              <a:t> e ergue a voz de advertência para o mundo, para guardar os mandamentos de Deus como a menina dos olhos, e que em resposta a esta advertência muitos haviam de abraçar o Sábado do Senhor.” —</a:t>
            </a:r>
            <a:r>
              <a:rPr lang="pt-BR" sz="2000" i="1" dirty="0" err="1" smtClean="0"/>
              <a:t>Testimonies</a:t>
            </a:r>
            <a:r>
              <a:rPr lang="pt-BR" sz="2000" i="1" dirty="0" smtClean="0"/>
              <a:t>, vol. 1, pág. 77.</a:t>
            </a:r>
          </a:p>
          <a:p>
            <a:pPr algn="just"/>
            <a:endParaRPr lang="pt-BR" sz="2000" dirty="0" smtClean="0"/>
          </a:p>
        </p:txBody>
      </p:sp>
      <p:sp>
        <p:nvSpPr>
          <p:cNvPr id="8" name="Retângulo 7"/>
          <p:cNvSpPr/>
          <p:nvPr/>
        </p:nvSpPr>
        <p:spPr>
          <a:xfrm>
            <a:off x="1142976" y="3968313"/>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CSP 62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643050"/>
            <a:ext cx="7143800" cy="1200329"/>
          </a:xfrm>
          <a:prstGeom prst="rect">
            <a:avLst/>
          </a:prstGeom>
        </p:spPr>
        <p:txBody>
          <a:bodyPr wrap="square">
            <a:spAutoFit/>
          </a:bodyPr>
          <a:lstStyle/>
          <a:p>
            <a:pPr algn="just"/>
            <a:r>
              <a:rPr lang="pt-BR" sz="2400" dirty="0" smtClean="0"/>
              <a:t>Algumas doutrinas que estão incluídas na Tríplice Mensagem Angélica:</a:t>
            </a:r>
          </a:p>
          <a:p>
            <a:pPr algn="just"/>
            <a:endParaRPr lang="pt-BR" sz="2400" dirty="0" smtClean="0"/>
          </a:p>
        </p:txBody>
      </p:sp>
      <p:sp>
        <p:nvSpPr>
          <p:cNvPr id="7" name="Retângulo 6"/>
          <p:cNvSpPr/>
          <p:nvPr/>
        </p:nvSpPr>
        <p:spPr>
          <a:xfrm>
            <a:off x="1643042" y="2714621"/>
            <a:ext cx="5214974" cy="461665"/>
          </a:xfrm>
          <a:prstGeom prst="rect">
            <a:avLst/>
          </a:prstGeom>
        </p:spPr>
        <p:txBody>
          <a:bodyPr wrap="square">
            <a:spAutoFit/>
          </a:bodyPr>
          <a:lstStyle/>
          <a:p>
            <a:pPr algn="just"/>
            <a:r>
              <a:rPr lang="pt-BR" sz="2400" b="1" dirty="0" smtClean="0"/>
              <a:t>A Lei de Deus</a:t>
            </a:r>
          </a:p>
        </p:txBody>
      </p:sp>
      <p:sp>
        <p:nvSpPr>
          <p:cNvPr id="9" name="Retângulo 8"/>
          <p:cNvSpPr/>
          <p:nvPr/>
        </p:nvSpPr>
        <p:spPr>
          <a:xfrm>
            <a:off x="1643042" y="3181649"/>
            <a:ext cx="5214974" cy="461665"/>
          </a:xfrm>
          <a:prstGeom prst="rect">
            <a:avLst/>
          </a:prstGeom>
        </p:spPr>
        <p:txBody>
          <a:bodyPr wrap="square">
            <a:spAutoFit/>
          </a:bodyPr>
          <a:lstStyle/>
          <a:p>
            <a:pPr algn="just"/>
            <a:r>
              <a:rPr lang="pt-BR" sz="2400" b="1" dirty="0" smtClean="0"/>
              <a:t>A Santificação do Sábado</a:t>
            </a:r>
          </a:p>
        </p:txBody>
      </p:sp>
      <p:sp>
        <p:nvSpPr>
          <p:cNvPr id="10" name="Retângulo 9"/>
          <p:cNvSpPr/>
          <p:nvPr/>
        </p:nvSpPr>
        <p:spPr>
          <a:xfrm>
            <a:off x="1643042" y="3681715"/>
            <a:ext cx="5214974" cy="461665"/>
          </a:xfrm>
          <a:prstGeom prst="rect">
            <a:avLst/>
          </a:prstGeom>
        </p:spPr>
        <p:txBody>
          <a:bodyPr wrap="square">
            <a:spAutoFit/>
          </a:bodyPr>
          <a:lstStyle/>
          <a:p>
            <a:pPr algn="just"/>
            <a:r>
              <a:rPr lang="pt-BR" sz="2400" b="1" dirty="0" smtClean="0"/>
              <a:t>A Reforma do Vestuário</a:t>
            </a:r>
          </a:p>
        </p:txBody>
      </p:sp>
      <p:sp>
        <p:nvSpPr>
          <p:cNvPr id="11" name="Retângulo 10"/>
          <p:cNvSpPr/>
          <p:nvPr/>
        </p:nvSpPr>
        <p:spPr>
          <a:xfrm>
            <a:off x="1643042" y="4181781"/>
            <a:ext cx="5214974" cy="461665"/>
          </a:xfrm>
          <a:prstGeom prst="rect">
            <a:avLst/>
          </a:prstGeom>
        </p:spPr>
        <p:txBody>
          <a:bodyPr wrap="square">
            <a:spAutoFit/>
          </a:bodyPr>
          <a:lstStyle/>
          <a:p>
            <a:pPr algn="just"/>
            <a:r>
              <a:rPr lang="pt-BR" sz="2400" b="1" dirty="0" smtClean="0"/>
              <a:t>A Reforma de Saúde</a:t>
            </a:r>
          </a:p>
        </p:txBody>
      </p:sp>
      <p:sp>
        <p:nvSpPr>
          <p:cNvPr id="12" name="Retângulo 11"/>
          <p:cNvSpPr/>
          <p:nvPr/>
        </p:nvSpPr>
        <p:spPr>
          <a:xfrm>
            <a:off x="1643042" y="4681847"/>
            <a:ext cx="5214974" cy="461665"/>
          </a:xfrm>
          <a:prstGeom prst="rect">
            <a:avLst/>
          </a:prstGeom>
        </p:spPr>
        <p:txBody>
          <a:bodyPr wrap="square">
            <a:spAutoFit/>
          </a:bodyPr>
          <a:lstStyle/>
          <a:p>
            <a:pPr algn="just"/>
            <a:r>
              <a:rPr lang="pt-BR" sz="2400" b="1" dirty="0" smtClean="0"/>
              <a:t>O Casamento</a:t>
            </a:r>
          </a:p>
        </p:txBody>
      </p:sp>
      <p:sp>
        <p:nvSpPr>
          <p:cNvPr id="13" name="Retângulo 12"/>
          <p:cNvSpPr/>
          <p:nvPr/>
        </p:nvSpPr>
        <p:spPr>
          <a:xfrm>
            <a:off x="1643042" y="5181913"/>
            <a:ext cx="5214974" cy="461665"/>
          </a:xfrm>
          <a:prstGeom prst="rect">
            <a:avLst/>
          </a:prstGeom>
        </p:spPr>
        <p:txBody>
          <a:bodyPr wrap="square">
            <a:spAutoFit/>
          </a:bodyPr>
          <a:lstStyle/>
          <a:p>
            <a:pPr algn="just"/>
            <a:r>
              <a:rPr lang="pt-BR" sz="2400" b="1" dirty="0" smtClean="0"/>
              <a:t>Não participação na guerra</a:t>
            </a:r>
          </a:p>
        </p:txBody>
      </p:sp>
      <p:sp>
        <p:nvSpPr>
          <p:cNvPr id="14" name="Retângulo 13"/>
          <p:cNvSpPr/>
          <p:nvPr/>
        </p:nvSpPr>
        <p:spPr>
          <a:xfrm>
            <a:off x="1643042" y="5681979"/>
            <a:ext cx="5214974" cy="461665"/>
          </a:xfrm>
          <a:prstGeom prst="rect">
            <a:avLst/>
          </a:prstGeom>
        </p:spPr>
        <p:txBody>
          <a:bodyPr wrap="square">
            <a:spAutoFit/>
          </a:bodyPr>
          <a:lstStyle/>
          <a:p>
            <a:pPr algn="just"/>
            <a:r>
              <a:rPr lang="pt-BR" sz="2400" b="1" dirty="0" smtClean="0"/>
              <a:t>O assinalamento dos 144.000</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786488"/>
            <a:ext cx="7143800" cy="3785652"/>
          </a:xfrm>
          <a:prstGeom prst="rect">
            <a:avLst/>
          </a:prstGeom>
        </p:spPr>
        <p:txBody>
          <a:bodyPr wrap="square">
            <a:spAutoFit/>
          </a:bodyPr>
          <a:lstStyle/>
          <a:p>
            <a:pPr algn="just"/>
            <a:r>
              <a:rPr lang="pt-BR" sz="2000" dirty="0" smtClean="0"/>
              <a:t>“Os três anjos de Apocalipse 14 são representados como voando pelo meio do Céu, o que simboliza a obra dos que proclamam a primeira, segunda e terceira mensagens angélicas. </a:t>
            </a:r>
            <a:r>
              <a:rPr lang="pt-BR" sz="2000" b="1" u="sng" dirty="0" smtClean="0"/>
              <a:t>Todas estão relacionadas entre si.</a:t>
            </a:r>
            <a:r>
              <a:rPr lang="pt-BR" sz="2000" dirty="0" smtClean="0"/>
              <a:t> As evidências da verdade eterna e inalterável dessas importantes mensagens, tão significativas para a igreja que lhe valeram oposição violenta do mundo religioso, não estão falidas. Satanás procura constantemente projetar sombra sobre essas mensagens para que o povo de Deus não possa discernir claramente sua importância, tempo e lugar. </a:t>
            </a:r>
            <a:r>
              <a:rPr lang="pt-BR" sz="2000" b="1" u="sng" dirty="0" smtClean="0"/>
              <a:t>Não obstante, permanecem e deverão exercer sua influência sobre nossa vida religiosa, enquanto durar o tempo.”</a:t>
            </a:r>
          </a:p>
          <a:p>
            <a:pPr algn="just"/>
            <a:endParaRPr lang="pt-BR" sz="2000" dirty="0" smtClean="0"/>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2T 372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3 MENSAGENS  ANGÉLICAS</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786488"/>
            <a:ext cx="7143800" cy="1015663"/>
          </a:xfrm>
          <a:prstGeom prst="rect">
            <a:avLst/>
          </a:prstGeom>
        </p:spPr>
        <p:txBody>
          <a:bodyPr wrap="square">
            <a:spAutoFit/>
          </a:bodyPr>
          <a:lstStyle/>
          <a:p>
            <a:pPr algn="just"/>
            <a:r>
              <a:rPr lang="pt-BR" sz="2000" dirty="0" smtClean="0"/>
              <a:t>“A verdadeira compreensão dessas mensagens é de importância vital. O destino das pessoas depende da maneira em que são elas recebidas.”</a:t>
            </a:r>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258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714480" y="3500438"/>
            <a:ext cx="7143800" cy="1323439"/>
          </a:xfrm>
          <a:prstGeom prst="rect">
            <a:avLst/>
          </a:prstGeom>
        </p:spPr>
        <p:txBody>
          <a:bodyPr wrap="square">
            <a:spAutoFit/>
          </a:bodyPr>
          <a:lstStyle/>
          <a:p>
            <a:pPr algn="just"/>
            <a:r>
              <a:rPr lang="pt-BR" sz="2000" dirty="0" smtClean="0"/>
              <a:t>“A mensagem do terceiro anjo deve ser fortalecida e confirmada. O </a:t>
            </a:r>
            <a:r>
              <a:rPr lang="pt-BR" sz="2000" b="1" u="sng" dirty="0" smtClean="0"/>
              <a:t>capítulo dezoito do Apocalipse</a:t>
            </a:r>
            <a:r>
              <a:rPr lang="pt-BR" sz="2000" b="1" dirty="0" smtClean="0"/>
              <a:t> </a:t>
            </a:r>
            <a:r>
              <a:rPr lang="pt-BR" sz="2000" dirty="0" smtClean="0"/>
              <a:t>revela a importância de apresentar a verdade, não de maneira acanhada, mas com ousadia e autoridade.”</a:t>
            </a:r>
          </a:p>
        </p:txBody>
      </p:sp>
      <p:sp>
        <p:nvSpPr>
          <p:cNvPr id="6" name="Retângulo 5"/>
          <p:cNvSpPr/>
          <p:nvPr/>
        </p:nvSpPr>
        <p:spPr>
          <a:xfrm>
            <a:off x="1142976" y="3048656"/>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Ev</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230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500034" y="2643182"/>
            <a:ext cx="8153400" cy="1295399"/>
          </a:xfrm>
        </p:spPr>
        <p:txBody>
          <a:bodyPr>
            <a:noAutofit/>
          </a:bodyPr>
          <a:lstStyle/>
          <a:p>
            <a:pPr algn="r"/>
            <a:r>
              <a:rPr lang="pt-BR" sz="4800" b="1" dirty="0" smtClean="0"/>
              <a:t>O QUARTO ANJO</a:t>
            </a:r>
          </a:p>
          <a:p>
            <a:pPr algn="r">
              <a:buNone/>
            </a:pPr>
            <a:endParaRPr lang="pt-BR" sz="4800" b="1" dirty="0" smtClean="0"/>
          </a:p>
        </p:txBody>
      </p:sp>
      <p:sp>
        <p:nvSpPr>
          <p:cNvPr id="6"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16</a:t>
            </a:r>
          </a:p>
        </p:txBody>
      </p:sp>
      <p:sp>
        <p:nvSpPr>
          <p:cNvPr id="5" name="CaixaDeTexto 4"/>
          <p:cNvSpPr txBox="1"/>
          <p:nvPr/>
        </p:nvSpPr>
        <p:spPr>
          <a:xfrm>
            <a:off x="4714876" y="4143380"/>
            <a:ext cx="4087529" cy="584775"/>
          </a:xfrm>
          <a:prstGeom prst="rect">
            <a:avLst/>
          </a:prstGeom>
          <a:noFill/>
        </p:spPr>
        <p:txBody>
          <a:bodyPr wrap="none" rtlCol="0">
            <a:spAutoFit/>
          </a:bodyPr>
          <a:lstStyle/>
          <a:p>
            <a:r>
              <a:rPr lang="pt-BR" sz="3200" b="1" dirty="0" smtClean="0"/>
              <a:t>(O ALTO CLAMOR)</a:t>
            </a:r>
            <a:endParaRPr lang="pt-BR" sz="32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0" y="2133600"/>
            <a:ext cx="9144000" cy="3992563"/>
          </a:xfrm>
        </p:spPr>
        <p:txBody>
          <a:bodyPr>
            <a:normAutofit/>
          </a:bodyPr>
          <a:lstStyle/>
          <a:p>
            <a:pPr marL="82296" indent="0" algn="ctr">
              <a:buNone/>
            </a:pPr>
            <a:r>
              <a:rPr lang="pt-BR" sz="6600" b="1" dirty="0" smtClean="0"/>
              <a:t>A ESCRITURA SAGRADA</a:t>
            </a:r>
            <a:endParaRPr lang="pt-BR" sz="6600" b="1" dirty="0"/>
          </a:p>
        </p:txBody>
      </p:sp>
      <p:sp>
        <p:nvSpPr>
          <p:cNvPr id="5" name="Título 1"/>
          <p:cNvSpPr>
            <a:spLocks noGrp="1"/>
          </p:cNvSpPr>
          <p:nvPr>
            <p:ph type="title"/>
          </p:nvPr>
        </p:nvSpPr>
        <p:spPr/>
        <p:txBody>
          <a:bodyPr>
            <a:normAutofit/>
          </a:bodyPr>
          <a:lstStyle/>
          <a:p>
            <a:r>
              <a:rPr lang="pt-BR" sz="4800" dirty="0" smtClean="0"/>
              <a:t>04</a:t>
            </a:r>
            <a:endParaRPr lang="pt-BR" sz="4800"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786488"/>
            <a:ext cx="7143800" cy="2862322"/>
          </a:xfrm>
          <a:prstGeom prst="rect">
            <a:avLst/>
          </a:prstGeom>
        </p:spPr>
        <p:txBody>
          <a:bodyPr wrap="square">
            <a:spAutoFit/>
          </a:bodyPr>
          <a:lstStyle/>
          <a:p>
            <a:pPr algn="just"/>
            <a:r>
              <a:rPr lang="pt-BR" sz="2000" dirty="0" smtClean="0"/>
              <a:t>E, depois destas coisas, vi descer do céu </a:t>
            </a:r>
            <a:r>
              <a:rPr lang="pt-BR" sz="2000" b="1" dirty="0" smtClean="0"/>
              <a:t>outro anjo</a:t>
            </a:r>
            <a:r>
              <a:rPr lang="pt-BR" sz="2000" dirty="0" smtClean="0"/>
              <a:t>, que tinha grande poder,  e a terra foi iluminada com a sua glória. (2) E clamou fortemente com grande voz, dizendo:  </a:t>
            </a:r>
            <a:r>
              <a:rPr lang="pt-BR" sz="2000" b="1" dirty="0" smtClean="0"/>
              <a:t>Caiu! Caiu a grande Babilônia </a:t>
            </a:r>
            <a:r>
              <a:rPr lang="pt-BR" sz="2000" dirty="0" smtClean="0"/>
              <a:t>e se tornou morada de demônios, e abrigo de todo espírito imundo, e refúgio de toda ave imunda e aborrecível! (3) Porque todas as nações beberam do vinho da ira da sua prostituição. Os reis da terra se prostituíram com ela. E os mercadores da terra se enriqueceram com a abundância de suas delícias.</a:t>
            </a:r>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18:1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214414" y="4929198"/>
            <a:ext cx="7643866" cy="1015663"/>
          </a:xfrm>
          <a:prstGeom prst="rect">
            <a:avLst/>
          </a:prstGeom>
        </p:spPr>
        <p:txBody>
          <a:bodyPr wrap="square">
            <a:spAutoFit/>
          </a:bodyPr>
          <a:lstStyle/>
          <a:p>
            <a:pPr algn="just"/>
            <a:r>
              <a:rPr lang="pt-BR" sz="2000" b="1" dirty="0" smtClean="0"/>
              <a:t>Cremos que o despertamento atual entre o povo do advento apostatado da tríplice mensagem angélica, conduz para o cumprimento das profecias.</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1786488"/>
            <a:ext cx="7143800" cy="1631216"/>
          </a:xfrm>
          <a:prstGeom prst="rect">
            <a:avLst/>
          </a:prstGeom>
        </p:spPr>
        <p:txBody>
          <a:bodyPr wrap="square">
            <a:spAutoFit/>
          </a:bodyPr>
          <a:lstStyle/>
          <a:p>
            <a:pPr algn="just"/>
            <a:r>
              <a:rPr lang="pt-BR" sz="2000" dirty="0" smtClean="0"/>
              <a:t>A mensagem da queda de Babilônia, conforme é dada pelo segundo anjo, é repetida com menção adicional das corrupções que tem estado a entrar nas igrejas de 1844.  </a:t>
            </a:r>
            <a:r>
              <a:rPr lang="pt-BR" sz="2000" b="1" dirty="0" smtClean="0"/>
              <a:t>A obra deste anjo vem no tempo devido unir-se à última grande obra da mensagem do terceiro anjo,</a:t>
            </a:r>
            <a:r>
              <a:rPr lang="pt-BR" sz="2000" dirty="0" smtClean="0"/>
              <a:t> ao tomar esta o volume de um alto clamor.</a:t>
            </a:r>
          </a:p>
        </p:txBody>
      </p:sp>
      <p:sp>
        <p:nvSpPr>
          <p:cNvPr id="17" name="Retângulo 16"/>
          <p:cNvSpPr/>
          <p:nvPr/>
        </p:nvSpPr>
        <p:spPr>
          <a:xfrm>
            <a:off x="1142976" y="114298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2TS 223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285852" y="3786190"/>
            <a:ext cx="7500990" cy="1631216"/>
          </a:xfrm>
          <a:prstGeom prst="rect">
            <a:avLst/>
          </a:prstGeom>
        </p:spPr>
        <p:txBody>
          <a:bodyPr wrap="square">
            <a:spAutoFit/>
          </a:bodyPr>
          <a:lstStyle/>
          <a:p>
            <a:pPr algn="just"/>
            <a:r>
              <a:rPr lang="pt-BR" sz="2000" b="1" dirty="0" smtClean="0"/>
              <a:t>O povo do juízo (</a:t>
            </a:r>
            <a:r>
              <a:rPr lang="pt-BR" sz="2000" b="1" dirty="0" err="1" smtClean="0"/>
              <a:t>Laodicéia</a:t>
            </a:r>
            <a:r>
              <a:rPr lang="pt-BR" sz="2000" b="1" dirty="0" smtClean="0"/>
              <a:t>), descrito pela  Fiel Testemunha, como o Israel dos últimos dias, é chamado para uma reforma por meio de ‘severas provas de fé’, como Israel nos dias de Jesus, a fim de que possa anunciar a advertência final na plenitude do Espírito de Deus, para decisão. </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3858190"/>
            <a:ext cx="7143800" cy="1015663"/>
          </a:xfrm>
          <a:prstGeom prst="rect">
            <a:avLst/>
          </a:prstGeom>
        </p:spPr>
        <p:txBody>
          <a:bodyPr wrap="square">
            <a:spAutoFit/>
          </a:bodyPr>
          <a:lstStyle/>
          <a:p>
            <a:pPr algn="just"/>
            <a:r>
              <a:rPr lang="pt-BR" sz="2000" dirty="0" smtClean="0"/>
              <a:t>A mesma desobediência e o mesmo fracasso observados na igreja judaica têm caracterizado em maior grau o povo que recebeu esta grande luz.</a:t>
            </a:r>
          </a:p>
        </p:txBody>
      </p:sp>
      <p:sp>
        <p:nvSpPr>
          <p:cNvPr id="17" name="Retângulo 16"/>
          <p:cNvSpPr/>
          <p:nvPr/>
        </p:nvSpPr>
        <p:spPr>
          <a:xfrm>
            <a:off x="1142976" y="340584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2TS 157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285852" y="1500174"/>
            <a:ext cx="7500990" cy="1631216"/>
          </a:xfrm>
          <a:prstGeom prst="rect">
            <a:avLst/>
          </a:prstGeom>
        </p:spPr>
        <p:txBody>
          <a:bodyPr wrap="square">
            <a:spAutoFit/>
          </a:bodyPr>
          <a:lstStyle/>
          <a:p>
            <a:pPr algn="just"/>
            <a:r>
              <a:rPr lang="pt-BR" sz="2000" b="1" dirty="0" smtClean="0"/>
              <a:t>Sendo que o </a:t>
            </a:r>
            <a:r>
              <a:rPr lang="pt-BR" sz="2000" b="1" u="sng" dirty="0" smtClean="0"/>
              <a:t>alto clamor é uma repetição  acentuada da tríplice mensagem angélica</a:t>
            </a:r>
            <a:r>
              <a:rPr lang="pt-BR" sz="2000" b="1" dirty="0" smtClean="0"/>
              <a:t>, a força e o poder da terceira mensagem angélica, deve ter-lhe precedido uma rejeição por enfraquecimento e interpretação errônea da última mensagem.</a:t>
            </a:r>
          </a:p>
        </p:txBody>
      </p:sp>
      <p:sp>
        <p:nvSpPr>
          <p:cNvPr id="6" name="Retângulo 5"/>
          <p:cNvSpPr/>
          <p:nvPr/>
        </p:nvSpPr>
        <p:spPr>
          <a:xfrm>
            <a:off x="1643042" y="5485171"/>
            <a:ext cx="7143800" cy="707886"/>
          </a:xfrm>
          <a:prstGeom prst="rect">
            <a:avLst/>
          </a:prstGeom>
        </p:spPr>
        <p:txBody>
          <a:bodyPr wrap="square">
            <a:spAutoFit/>
          </a:bodyPr>
          <a:lstStyle/>
          <a:p>
            <a:pPr algn="just"/>
            <a:r>
              <a:rPr lang="pt-BR" sz="2000" dirty="0" smtClean="0"/>
              <a:t>O Senhor tem sido insultado. A bandeira da verdade, da primeira, segunda e terceira mensagens angélicas, foi deixada arrastar no pó.</a:t>
            </a:r>
          </a:p>
        </p:txBody>
      </p:sp>
      <p:sp>
        <p:nvSpPr>
          <p:cNvPr id="8" name="Retângulo 7"/>
          <p:cNvSpPr/>
          <p:nvPr/>
        </p:nvSpPr>
        <p:spPr>
          <a:xfrm>
            <a:off x="1142976" y="504892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2ME 394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3452716"/>
            <a:ext cx="7143800" cy="1015663"/>
          </a:xfrm>
          <a:prstGeom prst="rect">
            <a:avLst/>
          </a:prstGeom>
        </p:spPr>
        <p:txBody>
          <a:bodyPr wrap="square">
            <a:spAutoFit/>
          </a:bodyPr>
          <a:lstStyle/>
          <a:p>
            <a:pPr algn="just"/>
            <a:r>
              <a:rPr lang="pt-BR" sz="2000" dirty="0" smtClean="0"/>
              <a:t>Ao aproximar-se a tempestade, uma classe numerosa que tem professado fé na mensagem do terceiro anjo... Abandona sua posição.</a:t>
            </a:r>
          </a:p>
        </p:txBody>
      </p:sp>
      <p:sp>
        <p:nvSpPr>
          <p:cNvPr id="17" name="Retângulo 16"/>
          <p:cNvSpPr/>
          <p:nvPr/>
        </p:nvSpPr>
        <p:spPr>
          <a:xfrm>
            <a:off x="1142976" y="300037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608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285852" y="1500174"/>
            <a:ext cx="7500990" cy="1323439"/>
          </a:xfrm>
          <a:prstGeom prst="rect">
            <a:avLst/>
          </a:prstGeom>
        </p:spPr>
        <p:txBody>
          <a:bodyPr wrap="square">
            <a:spAutoFit/>
          </a:bodyPr>
          <a:lstStyle/>
          <a:p>
            <a:pPr algn="just"/>
            <a:r>
              <a:rPr lang="pt-BR" sz="2000" b="1" dirty="0" smtClean="0"/>
              <a:t>Todos os Testemunhos do Espírito de Deus declararam que os verdadeiros guardadores do Sábado se separariam, então, daqueles que lançassem por terra a bandeira da última mensagem.</a:t>
            </a:r>
          </a:p>
        </p:txBody>
      </p:sp>
      <p:sp>
        <p:nvSpPr>
          <p:cNvPr id="6" name="Retângulo 5"/>
          <p:cNvSpPr/>
          <p:nvPr/>
        </p:nvSpPr>
        <p:spPr>
          <a:xfrm>
            <a:off x="1643042" y="5008259"/>
            <a:ext cx="7143800" cy="1323439"/>
          </a:xfrm>
          <a:prstGeom prst="rect">
            <a:avLst/>
          </a:prstGeom>
        </p:spPr>
        <p:txBody>
          <a:bodyPr wrap="square">
            <a:spAutoFit/>
          </a:bodyPr>
          <a:lstStyle/>
          <a:p>
            <a:pPr algn="just"/>
            <a:r>
              <a:rPr lang="pt-BR" sz="2000" dirty="0" smtClean="0"/>
              <a:t>Como se fez prostituta a cidade fiel! A casa de meu Pai é feita casa de venda, um lugar de onde partiram a presença e glória divinas! Por este motivo é que há falta de força.</a:t>
            </a:r>
          </a:p>
          <a:p>
            <a:pPr algn="just"/>
            <a:r>
              <a:rPr lang="pt-BR" sz="2000" dirty="0" smtClean="0"/>
              <a:t>É chegado o tempo para se realizar uma completa reforma.</a:t>
            </a:r>
          </a:p>
        </p:txBody>
      </p:sp>
      <p:sp>
        <p:nvSpPr>
          <p:cNvPr id="8" name="Retângulo 7"/>
          <p:cNvSpPr/>
          <p:nvPr/>
        </p:nvSpPr>
        <p:spPr>
          <a:xfrm>
            <a:off x="1142976" y="457200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3TSM 254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2452584"/>
            <a:ext cx="7143800" cy="1938992"/>
          </a:xfrm>
          <a:prstGeom prst="rect">
            <a:avLst/>
          </a:prstGeom>
        </p:spPr>
        <p:txBody>
          <a:bodyPr wrap="square">
            <a:spAutoFit/>
          </a:bodyPr>
          <a:lstStyle/>
          <a:p>
            <a:pPr algn="just"/>
            <a:r>
              <a:rPr lang="pt-BR" sz="2000" dirty="0" smtClean="0"/>
              <a:t>A mais terrível ameaça jamais endereçada aos mortais está contida na terceira mensagem angélica... A advertência do terceiro anjo, que faz parte da mesma tríplice mensagem, deve ser não menos difundida. É representada na profecia como sendo proclamada com grande voz, </a:t>
            </a:r>
            <a:r>
              <a:rPr lang="pt-BR" sz="2000" b="1" u="sng" dirty="0" smtClean="0"/>
              <a:t>por um anjo voando pelo meio do céu</a:t>
            </a:r>
            <a:r>
              <a:rPr lang="pt-BR" sz="2000" dirty="0" smtClean="0"/>
              <a:t>; e se imporá à atenção do mundo.</a:t>
            </a:r>
          </a:p>
        </p:txBody>
      </p:sp>
      <p:sp>
        <p:nvSpPr>
          <p:cNvPr id="17" name="Retângulo 16"/>
          <p:cNvSpPr/>
          <p:nvPr/>
        </p:nvSpPr>
        <p:spPr>
          <a:xfrm>
            <a:off x="1142976" y="200024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450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714348" y="1500174"/>
            <a:ext cx="7500990" cy="461665"/>
          </a:xfrm>
          <a:prstGeom prst="rect">
            <a:avLst/>
          </a:prstGeom>
        </p:spPr>
        <p:txBody>
          <a:bodyPr wrap="square">
            <a:spAutoFit/>
          </a:bodyPr>
          <a:lstStyle/>
          <a:p>
            <a:pPr lvl="1" algn="just"/>
            <a:r>
              <a:rPr lang="pt-BR" sz="2400" b="1" dirty="0" smtClean="0"/>
              <a:t>A DATA DO QUARTO ANJO</a:t>
            </a:r>
          </a:p>
        </p:txBody>
      </p:sp>
      <p:sp>
        <p:nvSpPr>
          <p:cNvPr id="6" name="Retângulo 5"/>
          <p:cNvSpPr/>
          <p:nvPr/>
        </p:nvSpPr>
        <p:spPr>
          <a:xfrm>
            <a:off x="1643042" y="4793945"/>
            <a:ext cx="7143800" cy="1631216"/>
          </a:xfrm>
          <a:prstGeom prst="rect">
            <a:avLst/>
          </a:prstGeom>
        </p:spPr>
        <p:txBody>
          <a:bodyPr wrap="square">
            <a:spAutoFit/>
          </a:bodyPr>
          <a:lstStyle/>
          <a:p>
            <a:pPr algn="just"/>
            <a:r>
              <a:rPr lang="pt-BR" sz="2000" dirty="0" smtClean="0"/>
              <a:t>Vi então outro poderoso anjo comissionado para descer à Terra, a </a:t>
            </a:r>
            <a:r>
              <a:rPr lang="pt-BR" sz="2000" b="1" u="sng" dirty="0" smtClean="0"/>
              <a:t>fim de unir sua voz com o terceiro anjo, e dar poder e força à sua mensagem. </a:t>
            </a:r>
            <a:r>
              <a:rPr lang="pt-BR" sz="2000" dirty="0" smtClean="0"/>
              <a:t>... A obra deste anjo vem, no tempo devido, unir-se à última grande obra da mensagem do terceiro anjo, ao tomar esta o volume de um alto clamor.</a:t>
            </a:r>
          </a:p>
        </p:txBody>
      </p:sp>
      <p:sp>
        <p:nvSpPr>
          <p:cNvPr id="8" name="Retângulo 7"/>
          <p:cNvSpPr/>
          <p:nvPr/>
        </p:nvSpPr>
        <p:spPr>
          <a:xfrm>
            <a:off x="1142976" y="435769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277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2452584"/>
            <a:ext cx="7143800" cy="1015663"/>
          </a:xfrm>
          <a:prstGeom prst="rect">
            <a:avLst/>
          </a:prstGeom>
        </p:spPr>
        <p:txBody>
          <a:bodyPr wrap="square">
            <a:spAutoFit/>
          </a:bodyPr>
          <a:lstStyle/>
          <a:p>
            <a:r>
              <a:rPr lang="pt-BR" sz="2000" dirty="0" smtClean="0"/>
              <a:t>Clama em alta voz, não te detenhas, levanta a voz como a trombeta e anuncia ao meu povo a sua transgressão e à casa de Jacó, os seus pecados.</a:t>
            </a:r>
          </a:p>
        </p:txBody>
      </p:sp>
      <p:sp>
        <p:nvSpPr>
          <p:cNvPr id="17" name="Retângulo 16"/>
          <p:cNvSpPr/>
          <p:nvPr/>
        </p:nvSpPr>
        <p:spPr>
          <a:xfrm>
            <a:off x="1142976" y="200024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 58:1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714348" y="1500174"/>
            <a:ext cx="7500990" cy="461665"/>
          </a:xfrm>
          <a:prstGeom prst="rect">
            <a:avLst/>
          </a:prstGeom>
        </p:spPr>
        <p:txBody>
          <a:bodyPr wrap="square">
            <a:spAutoFit/>
          </a:bodyPr>
          <a:lstStyle/>
          <a:p>
            <a:pPr lvl="1" algn="just"/>
            <a:r>
              <a:rPr lang="pt-BR" sz="2400" b="1" dirty="0" smtClean="0"/>
              <a:t>A DATA DO QUARTO ANJO</a:t>
            </a:r>
          </a:p>
        </p:txBody>
      </p:sp>
      <p:sp>
        <p:nvSpPr>
          <p:cNvPr id="6" name="Retângulo 5"/>
          <p:cNvSpPr/>
          <p:nvPr/>
        </p:nvSpPr>
        <p:spPr>
          <a:xfrm>
            <a:off x="1643042" y="3865251"/>
            <a:ext cx="7143800" cy="1323439"/>
          </a:xfrm>
          <a:prstGeom prst="rect">
            <a:avLst/>
          </a:prstGeom>
        </p:spPr>
        <p:txBody>
          <a:bodyPr wrap="square">
            <a:spAutoFit/>
          </a:bodyPr>
          <a:lstStyle/>
          <a:p>
            <a:pPr algn="just"/>
            <a:r>
              <a:rPr lang="pt-BR" sz="2000" dirty="0" smtClean="0"/>
              <a:t>O tempo de prova está exatamente diante de nós, pois o alto clamor do terceiro anjo já começou na </a:t>
            </a:r>
            <a:r>
              <a:rPr lang="pt-BR" sz="2000" b="1" u="sng" dirty="0" smtClean="0"/>
              <a:t>revelação da justiça de Cristo</a:t>
            </a:r>
            <a:r>
              <a:rPr lang="pt-BR" sz="2000" dirty="0" smtClean="0"/>
              <a:t>, o Redentor que perdoa os pecados. </a:t>
            </a:r>
            <a:r>
              <a:rPr lang="pt-BR" sz="2000" b="1" u="sng" dirty="0" smtClean="0"/>
              <a:t>Este é o princípio da luz do anjo cuja glória há de encher a Terra.</a:t>
            </a:r>
          </a:p>
        </p:txBody>
      </p:sp>
      <p:sp>
        <p:nvSpPr>
          <p:cNvPr id="8" name="Retângulo 7"/>
          <p:cNvSpPr/>
          <p:nvPr/>
        </p:nvSpPr>
        <p:spPr>
          <a:xfrm>
            <a:off x="1142976" y="342900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1ME 362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643042" y="5606023"/>
            <a:ext cx="7143800" cy="707886"/>
          </a:xfrm>
          <a:prstGeom prst="rect">
            <a:avLst/>
          </a:prstGeom>
        </p:spPr>
        <p:txBody>
          <a:bodyPr wrap="square">
            <a:spAutoFit/>
          </a:bodyPr>
          <a:lstStyle/>
          <a:p>
            <a:r>
              <a:rPr lang="pt-BR" sz="2000" dirty="0" smtClean="0"/>
              <a:t>Em Sua misericórdia, enviou o Senhor preciosa mensagem a Seu</a:t>
            </a:r>
          </a:p>
          <a:p>
            <a:r>
              <a:rPr lang="pt-BR" sz="2000" dirty="0" smtClean="0"/>
              <a:t>povo por intermédio dos pastores </a:t>
            </a:r>
            <a:r>
              <a:rPr lang="pt-BR" sz="2000" dirty="0" err="1" smtClean="0"/>
              <a:t>Waggoner</a:t>
            </a:r>
            <a:r>
              <a:rPr lang="pt-BR" sz="2000" dirty="0" smtClean="0"/>
              <a:t> e Jones.</a:t>
            </a:r>
          </a:p>
        </p:txBody>
      </p:sp>
      <p:sp>
        <p:nvSpPr>
          <p:cNvPr id="10" name="Retângulo 9"/>
          <p:cNvSpPr/>
          <p:nvPr/>
        </p:nvSpPr>
        <p:spPr>
          <a:xfrm>
            <a:off x="1142976" y="516977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TM 91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Retângulo 15"/>
          <p:cNvSpPr/>
          <p:nvPr/>
        </p:nvSpPr>
        <p:spPr>
          <a:xfrm>
            <a:off x="1643042" y="2452584"/>
            <a:ext cx="7143800" cy="707886"/>
          </a:xfrm>
          <a:prstGeom prst="rect">
            <a:avLst/>
          </a:prstGeom>
        </p:spPr>
        <p:txBody>
          <a:bodyPr wrap="square">
            <a:spAutoFit/>
          </a:bodyPr>
          <a:lstStyle/>
          <a:p>
            <a:r>
              <a:rPr lang="pt-BR" sz="2000" dirty="0" smtClean="0"/>
              <a:t>Não entrareis na terra, pela qual levantei a minha mão que vos faria habitar nela, salvo </a:t>
            </a:r>
            <a:r>
              <a:rPr lang="pt-BR" sz="2000" dirty="0" err="1" smtClean="0"/>
              <a:t>Calebe</a:t>
            </a:r>
            <a:r>
              <a:rPr lang="pt-BR" sz="2000" dirty="0" smtClean="0"/>
              <a:t>, filho de </a:t>
            </a:r>
            <a:r>
              <a:rPr lang="pt-BR" sz="2000" dirty="0" err="1" smtClean="0"/>
              <a:t>Jefoné</a:t>
            </a:r>
            <a:r>
              <a:rPr lang="pt-BR" sz="2000" dirty="0" smtClean="0"/>
              <a:t>, e Josué, filho de Num.</a:t>
            </a:r>
          </a:p>
        </p:txBody>
      </p:sp>
      <p:sp>
        <p:nvSpPr>
          <p:cNvPr id="17" name="Retângulo 16"/>
          <p:cNvSpPr/>
          <p:nvPr/>
        </p:nvSpPr>
        <p:spPr>
          <a:xfrm>
            <a:off x="1142976" y="200024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Números 14:30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714348" y="1500174"/>
            <a:ext cx="7500990" cy="461665"/>
          </a:xfrm>
          <a:prstGeom prst="rect">
            <a:avLst/>
          </a:prstGeom>
        </p:spPr>
        <p:txBody>
          <a:bodyPr wrap="square">
            <a:spAutoFit/>
          </a:bodyPr>
          <a:lstStyle/>
          <a:p>
            <a:pPr lvl="1" algn="just"/>
            <a:r>
              <a:rPr lang="pt-BR" sz="2400" b="1" dirty="0" smtClean="0"/>
              <a:t>A DATA DO QUARTO ANJO</a:t>
            </a:r>
          </a:p>
        </p:txBody>
      </p:sp>
      <p:sp>
        <p:nvSpPr>
          <p:cNvPr id="6" name="Retângulo 5"/>
          <p:cNvSpPr/>
          <p:nvPr/>
        </p:nvSpPr>
        <p:spPr>
          <a:xfrm>
            <a:off x="1643042" y="3655172"/>
            <a:ext cx="7143800" cy="1631216"/>
          </a:xfrm>
          <a:prstGeom prst="rect">
            <a:avLst/>
          </a:prstGeom>
        </p:spPr>
        <p:txBody>
          <a:bodyPr wrap="square">
            <a:spAutoFit/>
          </a:bodyPr>
          <a:lstStyle/>
          <a:p>
            <a:pPr algn="just"/>
            <a:r>
              <a:rPr lang="pt-BR" sz="2000" dirty="0" smtClean="0"/>
              <a:t>Vi que Jones e </a:t>
            </a:r>
            <a:r>
              <a:rPr lang="pt-BR" sz="2000" dirty="0" err="1" smtClean="0"/>
              <a:t>Waggoner</a:t>
            </a:r>
            <a:r>
              <a:rPr lang="pt-BR" sz="2000" dirty="0" smtClean="0"/>
              <a:t> correspondiam a Josué e </a:t>
            </a:r>
            <a:r>
              <a:rPr lang="pt-BR" sz="2000" dirty="0" err="1" smtClean="0"/>
              <a:t>Calebe</a:t>
            </a:r>
            <a:r>
              <a:rPr lang="pt-BR" sz="2000" dirty="0" smtClean="0"/>
              <a:t>. Como os filhos de Israel apedrejaram os espias com pedras literais, vós apedrejastes estes irmãos com as pedras do sarcasmo e do escárnio.</a:t>
            </a:r>
          </a:p>
          <a:p>
            <a:pPr algn="just"/>
            <a:endParaRPr lang="pt-BR" sz="2000" b="1" u="sng" dirty="0" smtClean="0"/>
          </a:p>
        </p:txBody>
      </p:sp>
      <p:sp>
        <p:nvSpPr>
          <p:cNvPr id="8" name="Retângulo 7"/>
          <p:cNvSpPr/>
          <p:nvPr/>
        </p:nvSpPr>
        <p:spPr>
          <a:xfrm>
            <a:off x="1142976" y="3218921"/>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GCB 09/05/1892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643042" y="5365449"/>
            <a:ext cx="7143800" cy="1015663"/>
          </a:xfrm>
          <a:prstGeom prst="rect">
            <a:avLst/>
          </a:prstGeom>
        </p:spPr>
        <p:txBody>
          <a:bodyPr wrap="square">
            <a:spAutoFit/>
          </a:bodyPr>
          <a:lstStyle/>
          <a:p>
            <a:pPr algn="just"/>
            <a:r>
              <a:rPr lang="pt-BR" sz="2000" dirty="0" smtClean="0"/>
              <a:t>Sofreu resistência a luz que deve iluminar toda a Terra com a sua glória, e pela ação de nossos próprios irmãos tem sido, em grande medida, conservada afastada do mundo.</a:t>
            </a:r>
          </a:p>
        </p:txBody>
      </p:sp>
      <p:sp>
        <p:nvSpPr>
          <p:cNvPr id="10" name="Retângulo 9"/>
          <p:cNvSpPr/>
          <p:nvPr/>
        </p:nvSpPr>
        <p:spPr>
          <a:xfrm>
            <a:off x="1142976" y="492919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1ME 235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7" name="Retângulo 16"/>
          <p:cNvSpPr/>
          <p:nvPr/>
        </p:nvSpPr>
        <p:spPr>
          <a:xfrm>
            <a:off x="1643042" y="2500306"/>
            <a:ext cx="6572296" cy="1569660"/>
          </a:xfrm>
          <a:prstGeom prst="rect">
            <a:avLst/>
          </a:prstGeom>
        </p:spPr>
        <p:txBody>
          <a:bodyPr wrap="square">
            <a:spAutoFit/>
          </a:bodyPr>
          <a:lstStyle/>
          <a:p>
            <a:pPr algn="ctr"/>
            <a:r>
              <a:rPr lang="pt-B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1888 em</a:t>
            </a:r>
          </a:p>
          <a:p>
            <a:pPr algn="ctr"/>
            <a:r>
              <a:rPr lang="pt-BR" sz="4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Mineápollis</a:t>
            </a:r>
            <a:endParaRPr lang="pt-BR"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714348" y="1500174"/>
            <a:ext cx="7500990" cy="461665"/>
          </a:xfrm>
          <a:prstGeom prst="rect">
            <a:avLst/>
          </a:prstGeom>
        </p:spPr>
        <p:txBody>
          <a:bodyPr wrap="square">
            <a:spAutoFit/>
          </a:bodyPr>
          <a:lstStyle/>
          <a:p>
            <a:pPr lvl="1" algn="just"/>
            <a:r>
              <a:rPr lang="pt-BR" sz="2400" b="1" dirty="0" smtClean="0"/>
              <a:t>A DATA DO QUARTO ANJO</a:t>
            </a:r>
          </a:p>
        </p:txBody>
      </p:sp>
      <p:sp>
        <p:nvSpPr>
          <p:cNvPr id="12" name="Retângulo 11"/>
          <p:cNvSpPr/>
          <p:nvPr/>
        </p:nvSpPr>
        <p:spPr>
          <a:xfrm>
            <a:off x="1428728" y="4538971"/>
            <a:ext cx="7500990" cy="461665"/>
          </a:xfrm>
          <a:prstGeom prst="rect">
            <a:avLst/>
          </a:prstGeom>
        </p:spPr>
        <p:txBody>
          <a:bodyPr wrap="square">
            <a:spAutoFit/>
          </a:bodyPr>
          <a:lstStyle/>
          <a:p>
            <a:pPr lvl="1" algn="just"/>
            <a:r>
              <a:rPr lang="pt-BR" sz="2400" b="1" dirty="0" smtClean="0"/>
              <a:t>Pelos pastores   </a:t>
            </a:r>
            <a:r>
              <a:rPr lang="pt-BR" sz="2400" b="1" dirty="0" err="1" smtClean="0"/>
              <a:t>E.J.Waggoner</a:t>
            </a:r>
            <a:r>
              <a:rPr lang="pt-BR" sz="2400" b="1" dirty="0" smtClean="0"/>
              <a:t>   e   </a:t>
            </a:r>
            <a:r>
              <a:rPr lang="pt-BR" sz="2400" b="1" dirty="0" err="1" smtClean="0"/>
              <a:t>A.T.Jones</a:t>
            </a:r>
            <a:endParaRPr lang="pt-BR" sz="2400" b="1" dirty="0" smtClean="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500174"/>
            <a:ext cx="7500990" cy="461665"/>
          </a:xfrm>
          <a:prstGeom prst="rect">
            <a:avLst/>
          </a:prstGeom>
        </p:spPr>
        <p:txBody>
          <a:bodyPr wrap="square">
            <a:spAutoFit/>
          </a:bodyPr>
          <a:lstStyle/>
          <a:p>
            <a:pPr lvl="1" algn="just"/>
            <a:r>
              <a:rPr lang="pt-BR" sz="2400" b="1" dirty="0" smtClean="0"/>
              <a:t>PRIMEIRA FASE</a:t>
            </a:r>
          </a:p>
        </p:txBody>
      </p:sp>
      <p:sp>
        <p:nvSpPr>
          <p:cNvPr id="6" name="Retângulo 5"/>
          <p:cNvSpPr/>
          <p:nvPr/>
        </p:nvSpPr>
        <p:spPr>
          <a:xfrm>
            <a:off x="1714480" y="2660405"/>
            <a:ext cx="7143800" cy="2554545"/>
          </a:xfrm>
          <a:prstGeom prst="rect">
            <a:avLst/>
          </a:prstGeom>
        </p:spPr>
        <p:txBody>
          <a:bodyPr wrap="square">
            <a:spAutoFit/>
          </a:bodyPr>
          <a:lstStyle/>
          <a:p>
            <a:pPr algn="just"/>
            <a:r>
              <a:rPr lang="pt-BR" sz="2000" dirty="0" smtClean="0"/>
              <a:t>O Congresso terminou deixando uma sensação de confusão e desapontamento... ‘Foi-me mostrado que a terrível experiência do Congresso de </a:t>
            </a:r>
            <a:r>
              <a:rPr lang="pt-BR" sz="2000" dirty="0" err="1" smtClean="0"/>
              <a:t>Mineápolis</a:t>
            </a:r>
            <a:r>
              <a:rPr lang="pt-BR" sz="2000" dirty="0" smtClean="0"/>
              <a:t> é um dos capítulos mais tristes da história dos crentes da verdade presente!’ Chegou, porém, a ser um capítulo proveitoso porque revelou com alarmante clareza a falta de genuíno cristianismo da parte de muitas pessoas que desempenhavam postos elevados, e assinalou o </a:t>
            </a:r>
            <a:r>
              <a:rPr lang="pt-BR" sz="2000" b="1" i="1" dirty="0" smtClean="0"/>
              <a:t>início de uma grande reforma</a:t>
            </a:r>
            <a:endParaRPr lang="pt-BR" sz="2000" b="1" u="sng" dirty="0" smtClean="0"/>
          </a:p>
        </p:txBody>
      </p:sp>
      <p:sp>
        <p:nvSpPr>
          <p:cNvPr id="8" name="Retângulo 7"/>
          <p:cNvSpPr/>
          <p:nvPr/>
        </p:nvSpPr>
        <p:spPr>
          <a:xfrm>
            <a:off x="1142976" y="207167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HNI 250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714348" y="5753417"/>
            <a:ext cx="7500990" cy="461665"/>
          </a:xfrm>
          <a:prstGeom prst="rect">
            <a:avLst/>
          </a:prstGeom>
        </p:spPr>
        <p:txBody>
          <a:bodyPr wrap="square">
            <a:spAutoFit/>
          </a:bodyPr>
          <a:lstStyle/>
          <a:p>
            <a:pPr lvl="1" algn="just"/>
            <a:r>
              <a:rPr lang="pt-BR" sz="2400" b="1" dirty="0" smtClean="0"/>
              <a:t>A) OBRA INTERNA DE REFORMA</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PRIMEIRA FASE</a:t>
            </a:r>
          </a:p>
        </p:txBody>
      </p:sp>
      <p:sp>
        <p:nvSpPr>
          <p:cNvPr id="6" name="Retângulo 5"/>
          <p:cNvSpPr/>
          <p:nvPr/>
        </p:nvSpPr>
        <p:spPr>
          <a:xfrm>
            <a:off x="1714480" y="2214554"/>
            <a:ext cx="7143800" cy="1938992"/>
          </a:xfrm>
          <a:prstGeom prst="rect">
            <a:avLst/>
          </a:prstGeom>
        </p:spPr>
        <p:txBody>
          <a:bodyPr wrap="square">
            <a:spAutoFit/>
          </a:bodyPr>
          <a:lstStyle/>
          <a:p>
            <a:pPr algn="just"/>
            <a:r>
              <a:rPr lang="pt-BR" sz="2000" dirty="0" smtClean="0"/>
              <a:t>Se quisermos receber a luz do glorioso anjo que deverá iluminar a Terra com a sua glória, cumpre-nos certificar-nos de que nossos corações estejam purificados, esvaziados do eu, e dirigidos para o Céu, </a:t>
            </a:r>
            <a:r>
              <a:rPr lang="pt-BR" sz="2000" b="1" u="sng" dirty="0" smtClean="0"/>
              <a:t>a fim de estarem preparados para a chuva serôdia</a:t>
            </a:r>
            <a:r>
              <a:rPr lang="pt-BR" sz="2000" dirty="0" smtClean="0"/>
              <a:t>. Procuremos, pois, habilitar-nos e </a:t>
            </a:r>
            <a:r>
              <a:rPr lang="pt-BR" sz="2000" b="1" u="sng" dirty="0" smtClean="0"/>
              <a:t>unamo-nos na proclamação do anjo que há de iluminar a Terra com a sua glória</a:t>
            </a:r>
            <a:r>
              <a:rPr lang="pt-BR" sz="2000" dirty="0" smtClean="0"/>
              <a:t>.</a:t>
            </a:r>
          </a:p>
        </p:txBody>
      </p:sp>
      <p:sp>
        <p:nvSpPr>
          <p:cNvPr id="8" name="Retângulo 7"/>
          <p:cNvSpPr/>
          <p:nvPr/>
        </p:nvSpPr>
        <p:spPr>
          <a:xfrm>
            <a:off x="1142976" y="183421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ST 01/08/1892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714348" y="6357958"/>
            <a:ext cx="7500990" cy="461665"/>
          </a:xfrm>
          <a:prstGeom prst="rect">
            <a:avLst/>
          </a:prstGeom>
        </p:spPr>
        <p:txBody>
          <a:bodyPr wrap="square">
            <a:spAutoFit/>
          </a:bodyPr>
          <a:lstStyle/>
          <a:p>
            <a:pPr lvl="1" algn="just"/>
            <a:r>
              <a:rPr lang="pt-BR" sz="2400" b="1" dirty="0" smtClean="0"/>
              <a:t>A) OBRA INTERNA DE REFORMA</a:t>
            </a:r>
          </a:p>
        </p:txBody>
      </p:sp>
      <p:sp>
        <p:nvSpPr>
          <p:cNvPr id="10" name="Retângulo 9"/>
          <p:cNvSpPr/>
          <p:nvPr/>
        </p:nvSpPr>
        <p:spPr>
          <a:xfrm>
            <a:off x="1643042" y="4633280"/>
            <a:ext cx="7143800" cy="1631216"/>
          </a:xfrm>
          <a:prstGeom prst="rect">
            <a:avLst/>
          </a:prstGeom>
        </p:spPr>
        <p:txBody>
          <a:bodyPr wrap="square">
            <a:spAutoFit/>
          </a:bodyPr>
          <a:lstStyle/>
          <a:p>
            <a:pPr algn="just"/>
            <a:r>
              <a:rPr lang="pt-BR" sz="2000" dirty="0" smtClean="0"/>
              <a:t>A obra aprofundar-se-á mais e se tornará mais intensa para o fim do tempo. E todos quantos são </a:t>
            </a:r>
            <a:r>
              <a:rPr lang="pt-BR" sz="2000" dirty="0" err="1" smtClean="0"/>
              <a:t>coobreiros</a:t>
            </a:r>
            <a:r>
              <a:rPr lang="pt-BR" sz="2000" dirty="0" smtClean="0"/>
              <a:t> de Deus contenderão mais zelosamente pela fé que uma vez foi dada aos santos. Não serão desviados da mensagem presente, que já está iluminando a Terra com sua glória.</a:t>
            </a:r>
          </a:p>
        </p:txBody>
      </p:sp>
      <p:sp>
        <p:nvSpPr>
          <p:cNvPr id="11" name="Retângulo 10"/>
          <p:cNvSpPr/>
          <p:nvPr/>
        </p:nvSpPr>
        <p:spPr>
          <a:xfrm>
            <a:off x="1071538" y="426310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2ME 114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ESCRITURA SAGRADA</a:t>
            </a:r>
            <a:endParaRPr lang="pt-BR" dirty="0"/>
          </a:p>
        </p:txBody>
      </p:sp>
      <p:sp>
        <p:nvSpPr>
          <p:cNvPr id="3" name="Retângulo 2"/>
          <p:cNvSpPr/>
          <p:nvPr/>
        </p:nvSpPr>
        <p:spPr>
          <a:xfrm>
            <a:off x="1142976" y="4996333"/>
            <a:ext cx="8001024" cy="954107"/>
          </a:xfrm>
          <a:prstGeom prst="rect">
            <a:avLst/>
          </a:prstGeom>
        </p:spPr>
        <p:txBody>
          <a:bodyPr wrap="square">
            <a:spAutoFit/>
          </a:bodyPr>
          <a:lstStyle/>
          <a:p>
            <a:r>
              <a:rPr lang="pt-BR" sz="2800" dirty="0">
                <a:solidFill>
                  <a:schemeClr val="tx1">
                    <a:lumMod val="95000"/>
                    <a:lumOff val="5000"/>
                  </a:schemeClr>
                </a:solidFill>
              </a:rPr>
              <a:t>Examinais as Escrituras, </a:t>
            </a:r>
            <a:r>
              <a:rPr lang="pt-BR" sz="2800" u="sng" dirty="0">
                <a:solidFill>
                  <a:schemeClr val="tx1">
                    <a:lumMod val="95000"/>
                    <a:lumOff val="5000"/>
                  </a:schemeClr>
                </a:solidFill>
              </a:rPr>
              <a:t>porque julgais ter nelas a vida eterna</a:t>
            </a:r>
            <a:r>
              <a:rPr lang="pt-BR" sz="2800" dirty="0">
                <a:solidFill>
                  <a:schemeClr val="tx1">
                    <a:lumMod val="95000"/>
                    <a:lumOff val="5000"/>
                  </a:schemeClr>
                </a:solidFill>
              </a:rPr>
              <a:t>, e são elas mesmas que testificam de mim.</a:t>
            </a:r>
          </a:p>
        </p:txBody>
      </p:sp>
      <p:sp>
        <p:nvSpPr>
          <p:cNvPr id="4" name="Retângulo 3"/>
          <p:cNvSpPr/>
          <p:nvPr/>
        </p:nvSpPr>
        <p:spPr>
          <a:xfrm>
            <a:off x="1142976" y="3697868"/>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5:39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043608" y="1754813"/>
            <a:ext cx="8100392" cy="954107"/>
          </a:xfrm>
          <a:prstGeom prst="rect">
            <a:avLst/>
          </a:prstGeom>
        </p:spPr>
        <p:txBody>
          <a:bodyPr wrap="square">
            <a:spAutoFit/>
          </a:bodyPr>
          <a:lstStyle/>
          <a:p>
            <a:pPr algn="ctr"/>
            <a:r>
              <a:rPr lang="pt-BR" sz="2800" b="1" dirty="0" smtClean="0">
                <a:solidFill>
                  <a:schemeClr val="tx1">
                    <a:lumMod val="95000"/>
                    <a:lumOff val="5000"/>
                  </a:schemeClr>
                </a:solidFill>
              </a:rPr>
              <a:t>Cremos que a Bíblia é a Palavra de Deus e revela Sua vontade.</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PRIMEIRA FASE</a:t>
            </a:r>
          </a:p>
        </p:txBody>
      </p:sp>
      <p:sp>
        <p:nvSpPr>
          <p:cNvPr id="6" name="Retângulo 5"/>
          <p:cNvSpPr/>
          <p:nvPr/>
        </p:nvSpPr>
        <p:spPr>
          <a:xfrm>
            <a:off x="1714480" y="2214554"/>
            <a:ext cx="7143800" cy="1323439"/>
          </a:xfrm>
          <a:prstGeom prst="rect">
            <a:avLst/>
          </a:prstGeom>
        </p:spPr>
        <p:txBody>
          <a:bodyPr wrap="square">
            <a:spAutoFit/>
          </a:bodyPr>
          <a:lstStyle/>
          <a:p>
            <a:r>
              <a:rPr lang="pt-BR" sz="2000" dirty="0" smtClean="0"/>
              <a:t>Aconselho-te que de mim compres ouro provado no fogo, para que te enriqueças, e vestes brancas, para que te vistas, e não apareça a vergonha da tua nudez; e que </a:t>
            </a:r>
            <a:r>
              <a:rPr lang="pt-BR" sz="2000" dirty="0" err="1" smtClean="0"/>
              <a:t>unjas</a:t>
            </a:r>
            <a:r>
              <a:rPr lang="pt-BR" sz="2000" dirty="0" smtClean="0"/>
              <a:t> os olhos com colírio, para que vejas.</a:t>
            </a:r>
          </a:p>
        </p:txBody>
      </p:sp>
      <p:sp>
        <p:nvSpPr>
          <p:cNvPr id="8" name="Retângulo 7"/>
          <p:cNvSpPr/>
          <p:nvPr/>
        </p:nvSpPr>
        <p:spPr>
          <a:xfrm>
            <a:off x="1142976" y="183421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3:18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714348" y="6143644"/>
            <a:ext cx="7500990" cy="461665"/>
          </a:xfrm>
          <a:prstGeom prst="rect">
            <a:avLst/>
          </a:prstGeom>
        </p:spPr>
        <p:txBody>
          <a:bodyPr wrap="square">
            <a:spAutoFit/>
          </a:bodyPr>
          <a:lstStyle/>
          <a:p>
            <a:pPr lvl="1" algn="just"/>
            <a:r>
              <a:rPr lang="pt-BR" sz="2400" b="1" dirty="0" smtClean="0"/>
              <a:t>B) LEVA MENSAGEM A LAODICÉIA</a:t>
            </a:r>
          </a:p>
        </p:txBody>
      </p:sp>
      <p:sp>
        <p:nvSpPr>
          <p:cNvPr id="10" name="Retângulo 9"/>
          <p:cNvSpPr/>
          <p:nvPr/>
        </p:nvSpPr>
        <p:spPr>
          <a:xfrm>
            <a:off x="1643042" y="4298114"/>
            <a:ext cx="7143800" cy="1631216"/>
          </a:xfrm>
          <a:prstGeom prst="rect">
            <a:avLst/>
          </a:prstGeom>
        </p:spPr>
        <p:txBody>
          <a:bodyPr wrap="square">
            <a:spAutoFit/>
          </a:bodyPr>
          <a:lstStyle/>
          <a:p>
            <a:pPr algn="just"/>
            <a:r>
              <a:rPr lang="pt-BR" sz="2000" dirty="0" smtClean="0"/>
              <a:t>O profeta declara: ‘Depois destas coisas vi descer do céu outro anjo que tinha grande poder, e a Terra foi iluminada com a sua glória’ ... Deus tem luz para Seu povo, e todos aqueles que quiserem aceitá-la verão que </a:t>
            </a:r>
            <a:r>
              <a:rPr lang="pt-BR" sz="2000" i="1" dirty="0" smtClean="0"/>
              <a:t>é pecado permanecer na condição de </a:t>
            </a:r>
            <a:r>
              <a:rPr lang="pt-BR" sz="2000" i="1" dirty="0" err="1" smtClean="0"/>
              <a:t>mornidão</a:t>
            </a:r>
            <a:r>
              <a:rPr lang="pt-BR" sz="2000" i="1" dirty="0" smtClean="0"/>
              <a:t>.  Esses atenderão ao conselho da </a:t>
            </a:r>
            <a:r>
              <a:rPr lang="pt-BR" sz="2000" dirty="0" smtClean="0"/>
              <a:t>Testemunha Verdadeira.</a:t>
            </a:r>
          </a:p>
        </p:txBody>
      </p:sp>
      <p:sp>
        <p:nvSpPr>
          <p:cNvPr id="11" name="Retângulo 10"/>
          <p:cNvSpPr/>
          <p:nvPr/>
        </p:nvSpPr>
        <p:spPr>
          <a:xfrm>
            <a:off x="1170677" y="385762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RH 01/04/1890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PRIMEIRA FASE</a:t>
            </a:r>
          </a:p>
        </p:txBody>
      </p:sp>
      <p:sp>
        <p:nvSpPr>
          <p:cNvPr id="6" name="Retângulo 5"/>
          <p:cNvSpPr/>
          <p:nvPr/>
        </p:nvSpPr>
        <p:spPr>
          <a:xfrm>
            <a:off x="1714480" y="1951956"/>
            <a:ext cx="7143800" cy="1754326"/>
          </a:xfrm>
          <a:prstGeom prst="rect">
            <a:avLst/>
          </a:prstGeom>
        </p:spPr>
        <p:txBody>
          <a:bodyPr wrap="square">
            <a:spAutoFit/>
          </a:bodyPr>
          <a:lstStyle/>
          <a:p>
            <a:pPr algn="just"/>
            <a:r>
              <a:rPr lang="pt-BR" dirty="0" smtClean="0"/>
              <a:t>E clamou fortemente com grande voz, dizendo: Caiu! Caiu a grande Babilônia e se tornou morada de demônios, e abrigo de todo espírito imundo, e refúgio de toda ave imunda e aborrecível! (3) Porque todas as nações beberam do vinho da ira da sua prostituição. Os reis da terra se prostituíram com ela. E os mercadores da terra se enriqueceram com a abundância de suas delícias.</a:t>
            </a:r>
          </a:p>
        </p:txBody>
      </p:sp>
      <p:sp>
        <p:nvSpPr>
          <p:cNvPr id="8" name="Retângulo 7"/>
          <p:cNvSpPr/>
          <p:nvPr/>
        </p:nvSpPr>
        <p:spPr>
          <a:xfrm>
            <a:off x="1142976" y="157161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18:2-3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714348" y="6143644"/>
            <a:ext cx="7500990" cy="461665"/>
          </a:xfrm>
          <a:prstGeom prst="rect">
            <a:avLst/>
          </a:prstGeom>
        </p:spPr>
        <p:txBody>
          <a:bodyPr wrap="square">
            <a:spAutoFit/>
          </a:bodyPr>
          <a:lstStyle/>
          <a:p>
            <a:pPr lvl="1" algn="just"/>
            <a:r>
              <a:rPr lang="pt-BR" sz="2400" b="1" dirty="0" smtClean="0"/>
              <a:t>C) CONFIRMA A DOUTRINA ORIGINAL</a:t>
            </a:r>
          </a:p>
        </p:txBody>
      </p:sp>
      <p:sp>
        <p:nvSpPr>
          <p:cNvPr id="10" name="Retângulo 9"/>
          <p:cNvSpPr/>
          <p:nvPr/>
        </p:nvSpPr>
        <p:spPr>
          <a:xfrm>
            <a:off x="1643042" y="4083800"/>
            <a:ext cx="7500958" cy="1938992"/>
          </a:xfrm>
          <a:prstGeom prst="rect">
            <a:avLst/>
          </a:prstGeom>
        </p:spPr>
        <p:txBody>
          <a:bodyPr wrap="square">
            <a:spAutoFit/>
          </a:bodyPr>
          <a:lstStyle/>
          <a:p>
            <a:pPr algn="just"/>
            <a:r>
              <a:rPr lang="pt-BR" sz="2000" dirty="0" smtClean="0"/>
              <a:t>Nenhuma mudança deverá efetuar-se nos traços gerais de nossa obra. Deve permanecer clara e distinta como foi criada pela profecia... </a:t>
            </a:r>
            <a:r>
              <a:rPr lang="pt-BR" sz="2000" b="1" u="sng" dirty="0" smtClean="0"/>
              <a:t>Nenhum traço da verdade que tornou o povo adventista do sétimo dia o que ele é deve ser apagado. </a:t>
            </a:r>
            <a:r>
              <a:rPr lang="pt-BR" sz="2000" dirty="0" smtClean="0"/>
              <a:t>Temos antigos marcos da verdade, da experiência e do dever, e cumpre-nos defender firmemente nossos princípios em face do mundo</a:t>
            </a:r>
          </a:p>
        </p:txBody>
      </p:sp>
      <p:sp>
        <p:nvSpPr>
          <p:cNvPr id="11" name="Retângulo 10"/>
          <p:cNvSpPr/>
          <p:nvPr/>
        </p:nvSpPr>
        <p:spPr>
          <a:xfrm>
            <a:off x="1170677" y="364331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2TS 372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PRIMEIRA FASE</a:t>
            </a:r>
          </a:p>
        </p:txBody>
      </p:sp>
      <p:sp>
        <p:nvSpPr>
          <p:cNvPr id="6" name="Retângulo 5"/>
          <p:cNvSpPr/>
          <p:nvPr/>
        </p:nvSpPr>
        <p:spPr>
          <a:xfrm>
            <a:off x="1714480" y="1785926"/>
            <a:ext cx="7143800" cy="1323439"/>
          </a:xfrm>
          <a:prstGeom prst="rect">
            <a:avLst/>
          </a:prstGeom>
        </p:spPr>
        <p:txBody>
          <a:bodyPr wrap="square">
            <a:spAutoFit/>
          </a:bodyPr>
          <a:lstStyle/>
          <a:p>
            <a:pPr algn="just"/>
            <a:r>
              <a:rPr lang="pt-BR" sz="2000" b="1" dirty="0" smtClean="0"/>
              <a:t>A repetição da mensagem do segundo anjo em Apocalipse 18 mostra que a obra do quarto anjo está identificada com a tríplice mensagem de 1844. Sua missão é restaurar os princípios fundamentais do </a:t>
            </a:r>
            <a:r>
              <a:rPr lang="pt-BR" sz="2000" b="1" dirty="0" err="1" smtClean="0"/>
              <a:t>adventismo</a:t>
            </a:r>
            <a:r>
              <a:rPr lang="pt-BR" sz="2000" b="1" dirty="0" smtClean="0"/>
              <a:t>, tais como:</a:t>
            </a:r>
          </a:p>
        </p:txBody>
      </p:sp>
      <p:sp>
        <p:nvSpPr>
          <p:cNvPr id="9" name="Retângulo 8"/>
          <p:cNvSpPr/>
          <p:nvPr/>
        </p:nvSpPr>
        <p:spPr>
          <a:xfrm>
            <a:off x="714348" y="6143644"/>
            <a:ext cx="7500990" cy="461665"/>
          </a:xfrm>
          <a:prstGeom prst="rect">
            <a:avLst/>
          </a:prstGeom>
        </p:spPr>
        <p:txBody>
          <a:bodyPr wrap="square">
            <a:spAutoFit/>
          </a:bodyPr>
          <a:lstStyle/>
          <a:p>
            <a:pPr lvl="1" algn="just"/>
            <a:r>
              <a:rPr lang="pt-BR" sz="2400" b="1" dirty="0" smtClean="0"/>
              <a:t>C) CONFIRMA A DOUTRINA ORIGINAL</a:t>
            </a:r>
          </a:p>
        </p:txBody>
      </p:sp>
      <p:sp>
        <p:nvSpPr>
          <p:cNvPr id="10" name="Retângulo 9"/>
          <p:cNvSpPr/>
          <p:nvPr/>
        </p:nvSpPr>
        <p:spPr>
          <a:xfrm>
            <a:off x="1071538" y="3429000"/>
            <a:ext cx="7929618" cy="2246769"/>
          </a:xfrm>
          <a:prstGeom prst="rect">
            <a:avLst/>
          </a:prstGeom>
        </p:spPr>
        <p:txBody>
          <a:bodyPr wrap="square">
            <a:spAutoFit/>
          </a:bodyPr>
          <a:lstStyle/>
          <a:p>
            <a:r>
              <a:rPr lang="pt-BR" sz="2000" dirty="0" smtClean="0"/>
              <a:t>1- </a:t>
            </a:r>
            <a:r>
              <a:rPr lang="pt-BR" sz="2000" b="1" dirty="0" smtClean="0"/>
              <a:t>A Lei de Deus</a:t>
            </a:r>
            <a:r>
              <a:rPr lang="pt-BR" sz="2000" dirty="0" smtClean="0"/>
              <a:t>: Is 8:20</a:t>
            </a:r>
          </a:p>
          <a:p>
            <a:r>
              <a:rPr lang="pt-BR" sz="2000" dirty="0" smtClean="0"/>
              <a:t>2- </a:t>
            </a:r>
            <a:r>
              <a:rPr lang="pt-BR" sz="2000" b="1" dirty="0" smtClean="0"/>
              <a:t>A santificação do Sábado</a:t>
            </a:r>
            <a:r>
              <a:rPr lang="pt-BR" sz="2000" dirty="0" smtClean="0"/>
              <a:t>: Is 58:13</a:t>
            </a:r>
          </a:p>
          <a:p>
            <a:r>
              <a:rPr lang="pt-BR" sz="2000" dirty="0" smtClean="0"/>
              <a:t>3- </a:t>
            </a:r>
            <a:r>
              <a:rPr lang="pt-BR" sz="2000" b="1" dirty="0" smtClean="0"/>
              <a:t>A reforma do vestuário</a:t>
            </a:r>
            <a:r>
              <a:rPr lang="pt-BR" sz="2000" dirty="0" smtClean="0"/>
              <a:t>: </a:t>
            </a:r>
            <a:r>
              <a:rPr lang="pt-BR" sz="2000" dirty="0" err="1" smtClean="0"/>
              <a:t>Lm</a:t>
            </a:r>
            <a:r>
              <a:rPr lang="pt-BR" sz="2000" dirty="0" smtClean="0"/>
              <a:t> 1:9; </a:t>
            </a:r>
            <a:r>
              <a:rPr lang="pt-BR" sz="2000" dirty="0" err="1" smtClean="0"/>
              <a:t>Dt</a:t>
            </a:r>
            <a:r>
              <a:rPr lang="pt-BR" sz="2000" dirty="0" smtClean="0"/>
              <a:t> 22:5; 1 </a:t>
            </a:r>
            <a:r>
              <a:rPr lang="pt-BR" sz="2000" dirty="0" err="1" smtClean="0"/>
              <a:t>Tm</a:t>
            </a:r>
            <a:r>
              <a:rPr lang="pt-BR" sz="2000" dirty="0" smtClean="0"/>
              <a:t> 2:9; CSP 203, 204</a:t>
            </a:r>
          </a:p>
          <a:p>
            <a:r>
              <a:rPr lang="pt-BR" sz="2000" dirty="0" smtClean="0"/>
              <a:t>4- </a:t>
            </a:r>
            <a:r>
              <a:rPr lang="pt-BR" sz="2000" b="1" dirty="0" smtClean="0"/>
              <a:t>A reforma de saúde</a:t>
            </a:r>
            <a:r>
              <a:rPr lang="pt-BR" sz="2000" dirty="0" smtClean="0"/>
              <a:t>: </a:t>
            </a:r>
            <a:r>
              <a:rPr lang="pt-BR" sz="2000" dirty="0" err="1" smtClean="0"/>
              <a:t>Sl</a:t>
            </a:r>
            <a:r>
              <a:rPr lang="pt-BR" sz="2000" dirty="0" smtClean="0"/>
              <a:t> 104:14; Is 7:21, 22; 22:13, 14; </a:t>
            </a:r>
            <a:r>
              <a:rPr lang="pt-BR" sz="2000" dirty="0" err="1" smtClean="0"/>
              <a:t>Zc</a:t>
            </a:r>
            <a:r>
              <a:rPr lang="pt-BR" sz="2000" dirty="0" smtClean="0"/>
              <a:t> 14:21</a:t>
            </a:r>
          </a:p>
          <a:p>
            <a:r>
              <a:rPr lang="pt-BR" sz="2000" dirty="0" smtClean="0"/>
              <a:t>5- </a:t>
            </a:r>
            <a:r>
              <a:rPr lang="pt-BR" sz="2000" b="1" dirty="0" smtClean="0"/>
              <a:t>A instituição do matrimônio</a:t>
            </a:r>
            <a:r>
              <a:rPr lang="pt-BR" sz="2000" dirty="0" smtClean="0"/>
              <a:t>: </a:t>
            </a:r>
            <a:r>
              <a:rPr lang="pt-BR" sz="2000" dirty="0" err="1" smtClean="0"/>
              <a:t>Hb</a:t>
            </a:r>
            <a:r>
              <a:rPr lang="pt-BR" sz="2000" dirty="0" smtClean="0"/>
              <a:t> 13:4; Ml 2:16; </a:t>
            </a:r>
            <a:r>
              <a:rPr lang="pt-BR" sz="2000" dirty="0" err="1" smtClean="0"/>
              <a:t>Mt</a:t>
            </a:r>
            <a:r>
              <a:rPr lang="pt-BR" sz="2000" dirty="0" smtClean="0"/>
              <a:t> 19:5, 6</a:t>
            </a:r>
          </a:p>
          <a:p>
            <a:r>
              <a:rPr lang="pt-BR" sz="2000" dirty="0" smtClean="0"/>
              <a:t>6- </a:t>
            </a:r>
            <a:r>
              <a:rPr lang="pt-BR" sz="2000" b="1" dirty="0" smtClean="0"/>
              <a:t>A não-participação na guerra</a:t>
            </a:r>
            <a:r>
              <a:rPr lang="pt-BR" sz="2000" dirty="0" smtClean="0"/>
              <a:t>: </a:t>
            </a:r>
            <a:r>
              <a:rPr lang="pt-BR" sz="2000" dirty="0" err="1" smtClean="0"/>
              <a:t>Tg</a:t>
            </a:r>
            <a:r>
              <a:rPr lang="pt-BR" sz="2000" dirty="0" smtClean="0"/>
              <a:t> 4:1, 2; GC 588</a:t>
            </a:r>
          </a:p>
          <a:p>
            <a:r>
              <a:rPr lang="pt-BR" sz="2000" dirty="0" smtClean="0"/>
              <a:t>7- </a:t>
            </a:r>
            <a:r>
              <a:rPr lang="pt-BR" sz="2000" b="1" dirty="0" smtClean="0"/>
              <a:t>O assinalamento dos 144.000</a:t>
            </a:r>
            <a:r>
              <a:rPr lang="pt-BR" sz="2000" dirty="0" smtClean="0"/>
              <a:t>: </a:t>
            </a:r>
            <a:r>
              <a:rPr lang="pt-BR" sz="2000" dirty="0" err="1" smtClean="0"/>
              <a:t>Ap</a:t>
            </a:r>
            <a:r>
              <a:rPr lang="pt-BR" sz="2000" dirty="0" smtClean="0"/>
              <a:t> 7:4; 14:1-5; </a:t>
            </a:r>
            <a:r>
              <a:rPr lang="pt-BR" sz="2000" dirty="0" err="1" smtClean="0"/>
              <a:t>Sf</a:t>
            </a:r>
            <a:r>
              <a:rPr lang="pt-BR" sz="2000" dirty="0" smtClean="0"/>
              <a:t> 3:12, 13</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PRIMEIRA FASE</a:t>
            </a:r>
          </a:p>
        </p:txBody>
      </p:sp>
      <p:sp>
        <p:nvSpPr>
          <p:cNvPr id="6" name="Retângulo 5"/>
          <p:cNvSpPr/>
          <p:nvPr/>
        </p:nvSpPr>
        <p:spPr>
          <a:xfrm>
            <a:off x="1714480" y="2199023"/>
            <a:ext cx="7143800" cy="1015663"/>
          </a:xfrm>
          <a:prstGeom prst="rect">
            <a:avLst/>
          </a:prstGeom>
        </p:spPr>
        <p:txBody>
          <a:bodyPr wrap="square">
            <a:spAutoFit/>
          </a:bodyPr>
          <a:lstStyle/>
          <a:p>
            <a:pPr algn="just"/>
            <a:r>
              <a:rPr lang="pt-BR" sz="2000" dirty="0" smtClean="0"/>
              <a:t>A mensagem do terceiro anjo deve ser fortalecida e confirmada. O capítulo dezoito do Apocalipse revela a importância de apresentar a verdade, não de maneira acanhada, mas com ousadia e autoridade.</a:t>
            </a:r>
          </a:p>
        </p:txBody>
      </p:sp>
      <p:sp>
        <p:nvSpPr>
          <p:cNvPr id="8" name="Retângulo 7"/>
          <p:cNvSpPr/>
          <p:nvPr/>
        </p:nvSpPr>
        <p:spPr>
          <a:xfrm>
            <a:off x="1142976" y="1818679"/>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Ev</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230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714348" y="6143644"/>
            <a:ext cx="7500990" cy="461665"/>
          </a:xfrm>
          <a:prstGeom prst="rect">
            <a:avLst/>
          </a:prstGeom>
        </p:spPr>
        <p:txBody>
          <a:bodyPr wrap="square">
            <a:spAutoFit/>
          </a:bodyPr>
          <a:lstStyle/>
          <a:p>
            <a:pPr lvl="1" algn="just"/>
            <a:r>
              <a:rPr lang="pt-BR" sz="2400" b="1" dirty="0" smtClean="0"/>
              <a:t>C) CONFIRMA A DOUTRINA ORIGINAL</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PRIMEIRA FASE</a:t>
            </a:r>
          </a:p>
        </p:txBody>
      </p:sp>
      <p:sp>
        <p:nvSpPr>
          <p:cNvPr id="6" name="Retângulo 5"/>
          <p:cNvSpPr/>
          <p:nvPr/>
        </p:nvSpPr>
        <p:spPr>
          <a:xfrm>
            <a:off x="1714480" y="2199023"/>
            <a:ext cx="7143800" cy="1015663"/>
          </a:xfrm>
          <a:prstGeom prst="rect">
            <a:avLst/>
          </a:prstGeom>
        </p:spPr>
        <p:txBody>
          <a:bodyPr wrap="square">
            <a:spAutoFit/>
          </a:bodyPr>
          <a:lstStyle/>
          <a:p>
            <a:pPr algn="just"/>
            <a:r>
              <a:rPr lang="pt-BR" sz="2000" dirty="0" smtClean="0"/>
              <a:t>É em grande parte por meio de nossas casas editoras que se há de efetuar a obra daquele outro anjo que desce do Céu com grande poder e ilumina a Terra com sua glória.</a:t>
            </a:r>
          </a:p>
        </p:txBody>
      </p:sp>
      <p:sp>
        <p:nvSpPr>
          <p:cNvPr id="8" name="Retângulo 7"/>
          <p:cNvSpPr/>
          <p:nvPr/>
        </p:nvSpPr>
        <p:spPr>
          <a:xfrm>
            <a:off x="1142976" y="1818679"/>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 148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714348" y="6143644"/>
            <a:ext cx="8429652" cy="461665"/>
          </a:xfrm>
          <a:prstGeom prst="rect">
            <a:avLst/>
          </a:prstGeom>
        </p:spPr>
        <p:txBody>
          <a:bodyPr wrap="square">
            <a:spAutoFit/>
          </a:bodyPr>
          <a:lstStyle/>
          <a:p>
            <a:pPr lvl="1" algn="just"/>
            <a:r>
              <a:rPr lang="pt-BR" sz="2400" b="1" dirty="0" smtClean="0"/>
              <a:t>D) PUBLICAÇÕES SOBRE A VERDADE PRESENTE</a:t>
            </a:r>
          </a:p>
        </p:txBody>
      </p:sp>
      <p:sp>
        <p:nvSpPr>
          <p:cNvPr id="10" name="Retângulo 9"/>
          <p:cNvSpPr/>
          <p:nvPr/>
        </p:nvSpPr>
        <p:spPr>
          <a:xfrm>
            <a:off x="1714480" y="3952220"/>
            <a:ext cx="7143800" cy="707886"/>
          </a:xfrm>
          <a:prstGeom prst="rect">
            <a:avLst/>
          </a:prstGeom>
        </p:spPr>
        <p:txBody>
          <a:bodyPr wrap="square">
            <a:spAutoFit/>
          </a:bodyPr>
          <a:lstStyle/>
          <a:p>
            <a:r>
              <a:rPr lang="pt-BR" sz="2000" dirty="0" smtClean="0"/>
              <a:t>As publicações distribuídas pelos missionários têm exercido sua</a:t>
            </a:r>
          </a:p>
          <a:p>
            <a:r>
              <a:rPr lang="pt-BR" sz="2000" dirty="0" smtClean="0"/>
              <a:t>influência.</a:t>
            </a:r>
          </a:p>
        </p:txBody>
      </p:sp>
      <p:sp>
        <p:nvSpPr>
          <p:cNvPr id="11" name="Retângulo 10"/>
          <p:cNvSpPr/>
          <p:nvPr/>
        </p:nvSpPr>
        <p:spPr>
          <a:xfrm>
            <a:off x="1142976" y="357187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612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ÚLTIMA FASE – ALTO CLAMOR</a:t>
            </a:r>
          </a:p>
        </p:txBody>
      </p:sp>
      <p:sp>
        <p:nvSpPr>
          <p:cNvPr id="6" name="Retângulo 5"/>
          <p:cNvSpPr/>
          <p:nvPr/>
        </p:nvSpPr>
        <p:spPr>
          <a:xfrm>
            <a:off x="1714480" y="1857364"/>
            <a:ext cx="7143800" cy="1631216"/>
          </a:xfrm>
          <a:prstGeom prst="rect">
            <a:avLst/>
          </a:prstGeom>
        </p:spPr>
        <p:txBody>
          <a:bodyPr wrap="square">
            <a:spAutoFit/>
          </a:bodyPr>
          <a:lstStyle/>
          <a:p>
            <a:pPr algn="just"/>
            <a:r>
              <a:rPr lang="pt-BR" sz="2000" b="1" dirty="0" smtClean="0"/>
              <a:t>O </a:t>
            </a:r>
            <a:r>
              <a:rPr lang="pt-BR" sz="2000" b="1" u="sng" dirty="0" smtClean="0"/>
              <a:t>movimento</a:t>
            </a:r>
            <a:r>
              <a:rPr lang="pt-BR" sz="2000" b="1" dirty="0" smtClean="0"/>
              <a:t> simbolizado pelo quarto anjo, depois de passar por lutas, angústias, até choro, agonia, conflitos, perseguições, orações, sacudidura, resplandece com a glória do Céu. Recebe a chuva serôdia. Prega a verdade com grande poder.</a:t>
            </a:r>
          </a:p>
        </p:txBody>
      </p:sp>
      <p:sp>
        <p:nvSpPr>
          <p:cNvPr id="10" name="Retângulo 9"/>
          <p:cNvSpPr/>
          <p:nvPr/>
        </p:nvSpPr>
        <p:spPr>
          <a:xfrm>
            <a:off x="1714480" y="3874851"/>
            <a:ext cx="7143800" cy="2554545"/>
          </a:xfrm>
          <a:prstGeom prst="rect">
            <a:avLst/>
          </a:prstGeom>
        </p:spPr>
        <p:txBody>
          <a:bodyPr wrap="square">
            <a:spAutoFit/>
          </a:bodyPr>
          <a:lstStyle/>
          <a:p>
            <a:pPr algn="just"/>
            <a:r>
              <a:rPr lang="pt-BR" sz="2000" dirty="0" smtClean="0"/>
              <a:t>Mas Deus ainda tem um povo em Babilônia; e, antes de sobrevirem Seus juízos, esses fiéis devem ser chamados a sair, para que não sejam participantes dos seus pecados e não incorram nas suas pragas. </a:t>
            </a:r>
            <a:r>
              <a:rPr lang="pt-BR" sz="2000" b="1" u="sng" dirty="0" smtClean="0"/>
              <a:t>Esta a razão de ser o movimento simbolizado pelo anjo descendo do céu</a:t>
            </a:r>
            <a:r>
              <a:rPr lang="pt-BR" sz="2000" dirty="0" smtClean="0"/>
              <a:t>, iluminando a Terra com sua glória, e clamando fortemente com grande voz, anunciando os pecados de Babilônia. Em relação com a sua mensagem ouve-se a chamada: ‘Sai dela, povo Meu.’</a:t>
            </a:r>
          </a:p>
        </p:txBody>
      </p:sp>
      <p:sp>
        <p:nvSpPr>
          <p:cNvPr id="11" name="Retângulo 10"/>
          <p:cNvSpPr/>
          <p:nvPr/>
        </p:nvSpPr>
        <p:spPr>
          <a:xfrm>
            <a:off x="1142976" y="3494507"/>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604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ÚLTIMA FASE – ALTO CLAMOR</a:t>
            </a:r>
          </a:p>
        </p:txBody>
      </p:sp>
      <p:sp>
        <p:nvSpPr>
          <p:cNvPr id="6" name="Retângulo 5"/>
          <p:cNvSpPr/>
          <p:nvPr/>
        </p:nvSpPr>
        <p:spPr>
          <a:xfrm>
            <a:off x="1714480" y="2264530"/>
            <a:ext cx="7143800" cy="4093428"/>
          </a:xfrm>
          <a:prstGeom prst="rect">
            <a:avLst/>
          </a:prstGeom>
        </p:spPr>
        <p:txBody>
          <a:bodyPr wrap="square">
            <a:spAutoFit/>
          </a:bodyPr>
          <a:lstStyle/>
          <a:p>
            <a:pPr algn="just"/>
            <a:r>
              <a:rPr lang="pt-BR" sz="2000" dirty="0" smtClean="0"/>
              <a:t>O movimento adventista de 1840 a 1844 foi uma manifestação gloriosa do poder de Deus. A mensagem do primeiro anjo foi levada a todos os postos missionários do mundo, e em alguns países houve o maior interesse religioso que se tem testemunhado em qualquer nação desde a Reforma do século dezesseis; mas isto deve ser superado pelo </a:t>
            </a:r>
            <a:r>
              <a:rPr lang="pt-BR" sz="2000" i="1" u="sng" dirty="0" smtClean="0"/>
              <a:t>poderoso movimento sob a última</a:t>
            </a:r>
            <a:r>
              <a:rPr lang="pt-BR" sz="2000" i="1" dirty="0" smtClean="0"/>
              <a:t> </a:t>
            </a:r>
            <a:r>
              <a:rPr lang="pt-BR" sz="2000" dirty="0" smtClean="0"/>
              <a:t>advertência do terceiro anjo.</a:t>
            </a:r>
          </a:p>
          <a:p>
            <a:pPr algn="just"/>
            <a:r>
              <a:rPr lang="pt-BR" sz="2000" dirty="0" smtClean="0"/>
              <a:t>“Esta obra será semelhante à do dia de Pentecostes. ...</a:t>
            </a:r>
          </a:p>
          <a:p>
            <a:pPr algn="just"/>
            <a:r>
              <a:rPr lang="pt-BR" sz="2000" dirty="0" smtClean="0"/>
              <a:t>“A grande obra do Evangelho não deverá encerrar-se com menor manifestação do poder de Deus do que a que assinalou o seu início.</a:t>
            </a:r>
          </a:p>
          <a:p>
            <a:r>
              <a:rPr lang="pt-BR" sz="2000" dirty="0" smtClean="0"/>
              <a:t>A mensagem há de ser levada não tanto por argumentos como pela convicção profunda do Espírito Santo de Deus.”</a:t>
            </a:r>
          </a:p>
        </p:txBody>
      </p:sp>
      <p:sp>
        <p:nvSpPr>
          <p:cNvPr id="11" name="Retângulo 10"/>
          <p:cNvSpPr/>
          <p:nvPr/>
        </p:nvSpPr>
        <p:spPr>
          <a:xfrm>
            <a:off x="928662" y="183421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611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ÚLTIMA FASE – ALTO CLAMOR</a:t>
            </a:r>
          </a:p>
        </p:txBody>
      </p:sp>
      <p:sp>
        <p:nvSpPr>
          <p:cNvPr id="6" name="Retângulo 5"/>
          <p:cNvSpPr/>
          <p:nvPr/>
        </p:nvSpPr>
        <p:spPr>
          <a:xfrm>
            <a:off x="1884250" y="2264530"/>
            <a:ext cx="7143800" cy="400110"/>
          </a:xfrm>
          <a:prstGeom prst="rect">
            <a:avLst/>
          </a:prstGeom>
        </p:spPr>
        <p:txBody>
          <a:bodyPr wrap="square">
            <a:spAutoFit/>
          </a:bodyPr>
          <a:lstStyle/>
          <a:p>
            <a:pPr algn="just"/>
            <a:r>
              <a:rPr lang="pt-BR" sz="2000" dirty="0" smtClean="0"/>
              <a:t>A luz que acompanhou este anjo penetrou por toda parte da Terra.</a:t>
            </a:r>
          </a:p>
        </p:txBody>
      </p:sp>
      <p:sp>
        <p:nvSpPr>
          <p:cNvPr id="11" name="Retângulo 10"/>
          <p:cNvSpPr/>
          <p:nvPr/>
        </p:nvSpPr>
        <p:spPr>
          <a:xfrm>
            <a:off x="1142976" y="183421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 277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857356" y="3528956"/>
            <a:ext cx="7143800" cy="400110"/>
          </a:xfrm>
          <a:prstGeom prst="rect">
            <a:avLst/>
          </a:prstGeom>
        </p:spPr>
        <p:txBody>
          <a:bodyPr wrap="square">
            <a:spAutoFit/>
          </a:bodyPr>
          <a:lstStyle/>
          <a:p>
            <a:pPr algn="just"/>
            <a:r>
              <a:rPr lang="pt-BR" sz="2000" dirty="0" smtClean="0"/>
              <a:t>Assim será proclamada a mensagem do terceiro anjo.</a:t>
            </a:r>
          </a:p>
        </p:txBody>
      </p:sp>
      <p:sp>
        <p:nvSpPr>
          <p:cNvPr id="9" name="Retângulo 8"/>
          <p:cNvSpPr/>
          <p:nvPr/>
        </p:nvSpPr>
        <p:spPr>
          <a:xfrm>
            <a:off x="1071538" y="309863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GC 606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O MOVIMENTO DO QUARTO ANJO</a:t>
            </a:r>
          </a:p>
        </p:txBody>
      </p:sp>
      <p:sp>
        <p:nvSpPr>
          <p:cNvPr id="6" name="Retângulo 5"/>
          <p:cNvSpPr/>
          <p:nvPr/>
        </p:nvSpPr>
        <p:spPr>
          <a:xfrm>
            <a:off x="1884250" y="2264530"/>
            <a:ext cx="7143800" cy="400110"/>
          </a:xfrm>
          <a:prstGeom prst="rect">
            <a:avLst/>
          </a:prstGeom>
        </p:spPr>
        <p:txBody>
          <a:bodyPr wrap="square">
            <a:spAutoFit/>
          </a:bodyPr>
          <a:lstStyle/>
          <a:p>
            <a:r>
              <a:rPr lang="pt-BR" sz="2000" dirty="0" smtClean="0"/>
              <a:t>Vinde, ó casa de Jacó, e andemos na luz do SENHOR.</a:t>
            </a:r>
          </a:p>
        </p:txBody>
      </p:sp>
      <p:sp>
        <p:nvSpPr>
          <p:cNvPr id="11" name="Retângulo 10"/>
          <p:cNvSpPr/>
          <p:nvPr/>
        </p:nvSpPr>
        <p:spPr>
          <a:xfrm>
            <a:off x="1142976" y="183421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 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857356" y="3512296"/>
            <a:ext cx="7143800" cy="1631216"/>
          </a:xfrm>
          <a:prstGeom prst="rect">
            <a:avLst/>
          </a:prstGeom>
        </p:spPr>
        <p:txBody>
          <a:bodyPr wrap="square">
            <a:spAutoFit/>
          </a:bodyPr>
          <a:lstStyle/>
          <a:p>
            <a:pPr algn="just"/>
            <a:r>
              <a:rPr lang="pt-BR" sz="2000" dirty="0" smtClean="0"/>
              <a:t>A questão de maior importância vital para este tempo é: ‘Quem está ao lado do Senhor?’ </a:t>
            </a:r>
            <a:r>
              <a:rPr lang="pt-BR" sz="2000" b="1" dirty="0" smtClean="0"/>
              <a:t>Quem quer unir-se ao anjo </a:t>
            </a:r>
            <a:r>
              <a:rPr lang="pt-BR" sz="2000" dirty="0" smtClean="0"/>
              <a:t>(de Apocalipse 18) na proclamação da mensagem da verdade ao mundo? Quem receberá a luz que há  de encher toda a Terra com a sua glória?”</a:t>
            </a:r>
          </a:p>
        </p:txBody>
      </p:sp>
      <p:sp>
        <p:nvSpPr>
          <p:cNvPr id="9" name="Retângulo 8"/>
          <p:cNvSpPr/>
          <p:nvPr/>
        </p:nvSpPr>
        <p:spPr>
          <a:xfrm>
            <a:off x="1071538" y="308197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RH 05/11/1889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Retângulo 6"/>
          <p:cNvSpPr/>
          <p:nvPr/>
        </p:nvSpPr>
        <p:spPr>
          <a:xfrm>
            <a:off x="714348" y="1214422"/>
            <a:ext cx="7500990" cy="461665"/>
          </a:xfrm>
          <a:prstGeom prst="rect">
            <a:avLst/>
          </a:prstGeom>
        </p:spPr>
        <p:txBody>
          <a:bodyPr wrap="square">
            <a:spAutoFit/>
          </a:bodyPr>
          <a:lstStyle/>
          <a:p>
            <a:pPr lvl="1" algn="just"/>
            <a:r>
              <a:rPr lang="pt-BR" sz="2400" b="1" dirty="0" smtClean="0"/>
              <a:t>O MOVIMENTO DO QUARTO ANJO</a:t>
            </a:r>
          </a:p>
        </p:txBody>
      </p:sp>
      <p:sp>
        <p:nvSpPr>
          <p:cNvPr id="6" name="Retângulo 5"/>
          <p:cNvSpPr/>
          <p:nvPr/>
        </p:nvSpPr>
        <p:spPr>
          <a:xfrm>
            <a:off x="1884250" y="2264530"/>
            <a:ext cx="7143800" cy="400110"/>
          </a:xfrm>
          <a:prstGeom prst="rect">
            <a:avLst/>
          </a:prstGeom>
        </p:spPr>
        <p:txBody>
          <a:bodyPr wrap="square">
            <a:spAutoFit/>
          </a:bodyPr>
          <a:lstStyle/>
          <a:p>
            <a:r>
              <a:rPr lang="pt-BR" sz="2000" dirty="0" smtClean="0"/>
              <a:t>Vinde, ó casa de Jacó, e andemos na luz do SENHOR.</a:t>
            </a:r>
          </a:p>
        </p:txBody>
      </p:sp>
      <p:sp>
        <p:nvSpPr>
          <p:cNvPr id="11" name="Retângulo 10"/>
          <p:cNvSpPr/>
          <p:nvPr/>
        </p:nvSpPr>
        <p:spPr>
          <a:xfrm>
            <a:off x="1142976" y="183421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 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857356" y="3512296"/>
            <a:ext cx="7143800" cy="1631216"/>
          </a:xfrm>
          <a:prstGeom prst="rect">
            <a:avLst/>
          </a:prstGeom>
        </p:spPr>
        <p:txBody>
          <a:bodyPr wrap="square">
            <a:spAutoFit/>
          </a:bodyPr>
          <a:lstStyle/>
          <a:p>
            <a:pPr algn="just"/>
            <a:r>
              <a:rPr lang="pt-BR" sz="2000" dirty="0" smtClean="0"/>
              <a:t>Pergunto-vos: ‘O que estais fazendo a fim de estardes preparados para esta obra? Estais construindo para a eternidade? Deveis lembrar-vos de que este anjo (de Apocalipse 18) representa o povo que possui esta mensagem para proclamar ao mundo. </a:t>
            </a:r>
            <a:r>
              <a:rPr lang="pt-BR" sz="2000" b="1" dirty="0" smtClean="0"/>
              <a:t>Pertenceis a esse povo?’</a:t>
            </a:r>
          </a:p>
        </p:txBody>
      </p:sp>
      <p:sp>
        <p:nvSpPr>
          <p:cNvPr id="9" name="Retângulo 8"/>
          <p:cNvSpPr/>
          <p:nvPr/>
        </p:nvSpPr>
        <p:spPr>
          <a:xfrm>
            <a:off x="1071538" y="308197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RH 18/08/1885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ESCRITURA SAGRADA</a:t>
            </a:r>
            <a:endParaRPr lang="pt-BR" dirty="0"/>
          </a:p>
        </p:txBody>
      </p:sp>
      <p:sp>
        <p:nvSpPr>
          <p:cNvPr id="3" name="Retângulo 2"/>
          <p:cNvSpPr/>
          <p:nvPr/>
        </p:nvSpPr>
        <p:spPr>
          <a:xfrm>
            <a:off x="1571604" y="1990357"/>
            <a:ext cx="6643734" cy="1384995"/>
          </a:xfrm>
          <a:prstGeom prst="rect">
            <a:avLst/>
          </a:prstGeom>
        </p:spPr>
        <p:txBody>
          <a:bodyPr wrap="square">
            <a:spAutoFit/>
          </a:bodyPr>
          <a:lstStyle/>
          <a:p>
            <a:r>
              <a:rPr lang="pt-BR" sz="2800" dirty="0"/>
              <a:t>Toda a </a:t>
            </a:r>
            <a:r>
              <a:rPr lang="pt-BR" sz="2800" u="sng" dirty="0"/>
              <a:t>Escritura é inspirada por Deus </a:t>
            </a:r>
            <a:r>
              <a:rPr lang="pt-BR" sz="2800" dirty="0"/>
              <a:t>e útil para o ensino, para a repreensão, para a correção, para a educação na justiça,</a:t>
            </a:r>
            <a:endParaRPr lang="pt-BR" sz="2800" dirty="0">
              <a:solidFill>
                <a:schemeClr val="tx1">
                  <a:lumMod val="95000"/>
                  <a:lumOff val="5000"/>
                </a:schemeClr>
              </a:solidFill>
            </a:endParaRPr>
          </a:p>
        </p:txBody>
      </p:sp>
      <p:sp>
        <p:nvSpPr>
          <p:cNvPr id="4" name="Retângulo 3"/>
          <p:cNvSpPr/>
          <p:nvPr/>
        </p:nvSpPr>
        <p:spPr>
          <a:xfrm>
            <a:off x="1142976" y="1477020"/>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Timóteo 3:16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3786190"/>
            <a:ext cx="6643734" cy="954107"/>
          </a:xfrm>
          <a:prstGeom prst="rect">
            <a:avLst/>
          </a:prstGeom>
        </p:spPr>
        <p:txBody>
          <a:bodyPr wrap="square">
            <a:spAutoFit/>
          </a:bodyPr>
          <a:lstStyle/>
          <a:p>
            <a:r>
              <a:rPr lang="pt-BR" sz="2800" b="1" dirty="0" smtClean="0">
                <a:solidFill>
                  <a:schemeClr val="tx1">
                    <a:lumMod val="95000"/>
                    <a:lumOff val="5000"/>
                  </a:schemeClr>
                </a:solidFill>
              </a:rPr>
              <a:t>Escrita por inspiração do Espírito Santo, é nossa regra de vida</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16"/>
            <a:ext cx="7498080" cy="1143000"/>
          </a:xfrm>
          <a:prstGeom prst="rect">
            <a:avLst/>
          </a:prstGeom>
        </p:spPr>
        <p:txBody>
          <a:bodyPr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pt-BR" sz="3600" b="1" noProof="0"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O QUARTO ANJO</a:t>
            </a:r>
            <a:endParaRPr kumimoji="0" lang="pt-BR" sz="3600" b="1"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4429124" y="3071810"/>
            <a:ext cx="928694" cy="1323439"/>
          </a:xfrm>
          <a:prstGeom prst="rect">
            <a:avLst/>
          </a:prstGeom>
        </p:spPr>
        <p:txBody>
          <a:bodyPr wrap="square">
            <a:spAutoFit/>
          </a:bodyPr>
          <a:lstStyle/>
          <a:p>
            <a:r>
              <a:rPr lang="pt-BR" sz="8000" b="1" dirty="0" smtClean="0"/>
              <a:t>=</a:t>
            </a:r>
          </a:p>
        </p:txBody>
      </p:sp>
      <p:sp>
        <p:nvSpPr>
          <p:cNvPr id="11" name="Retângulo 10"/>
          <p:cNvSpPr/>
          <p:nvPr/>
        </p:nvSpPr>
        <p:spPr>
          <a:xfrm>
            <a:off x="2428860" y="2428868"/>
            <a:ext cx="5429288" cy="830997"/>
          </a:xfrm>
          <a:prstGeom prst="rect">
            <a:avLst/>
          </a:prstGeom>
        </p:spPr>
        <p:txBody>
          <a:bodyPr wrap="square">
            <a:spAutoFit/>
          </a:bodyPr>
          <a:lstStyle/>
          <a:p>
            <a:r>
              <a:rPr lang="pt-B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QUARTO ANJO</a:t>
            </a:r>
            <a:endParaRPr lang="pt-BR"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1143008" y="4302633"/>
            <a:ext cx="8143900" cy="769441"/>
          </a:xfrm>
          <a:prstGeom prst="rect">
            <a:avLst/>
          </a:prstGeom>
        </p:spPr>
        <p:txBody>
          <a:bodyPr wrap="square">
            <a:spAutoFit/>
          </a:bodyPr>
          <a:lstStyle/>
          <a:p>
            <a:r>
              <a:rPr lang="pt-BR"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MOVIMENTO DE REFORMA</a:t>
            </a:r>
            <a:endParaRPr lang="pt-BR"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500034" y="2643182"/>
            <a:ext cx="8153400" cy="1295399"/>
          </a:xfrm>
        </p:spPr>
        <p:txBody>
          <a:bodyPr>
            <a:noAutofit/>
          </a:bodyPr>
          <a:lstStyle/>
          <a:p>
            <a:pPr algn="r"/>
            <a:r>
              <a:rPr lang="pt-BR" sz="4800" b="1" dirty="0" smtClean="0"/>
              <a:t>O DOM DE PROFECIA</a:t>
            </a:r>
          </a:p>
          <a:p>
            <a:pPr algn="r">
              <a:buNone/>
            </a:pPr>
            <a:endParaRPr lang="pt-BR" sz="4800" b="1" dirty="0" smtClean="0"/>
          </a:p>
        </p:txBody>
      </p:sp>
      <p:sp>
        <p:nvSpPr>
          <p:cNvPr id="6"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17</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9219" name="CaixaDeTexto 4"/>
          <p:cNvSpPr txBox="1">
            <a:spLocks noChangeArrowheads="1"/>
          </p:cNvSpPr>
          <p:nvPr/>
        </p:nvSpPr>
        <p:spPr bwMode="auto">
          <a:xfrm>
            <a:off x="1428750" y="1214438"/>
            <a:ext cx="7500938" cy="1631950"/>
          </a:xfrm>
          <a:prstGeom prst="rect">
            <a:avLst/>
          </a:prstGeom>
          <a:noFill/>
          <a:ln w="9525">
            <a:noFill/>
            <a:miter lim="800000"/>
            <a:headEnd/>
            <a:tailEnd/>
          </a:ln>
        </p:spPr>
        <p:txBody>
          <a:bodyPr>
            <a:spAutoFit/>
          </a:bodyPr>
          <a:lstStyle/>
          <a:p>
            <a:pPr algn="just"/>
            <a:r>
              <a:rPr lang="pt-BR" sz="2000" b="1">
                <a:latin typeface="Gill Sans MT" pitchFamily="34" charset="0"/>
              </a:rPr>
              <a:t>Cremos que Cristo usou o dom profético para falar com Sua igreja,  tanto no Velho como no Novo Testamento. No princípio Deus se manifestava diretamente aos homens, mas por causa do pecado o ser humano não pode mais estar na presença gloriosa de Deus.</a:t>
            </a:r>
          </a:p>
        </p:txBody>
      </p:sp>
      <p:sp>
        <p:nvSpPr>
          <p:cNvPr id="9220" name="CaixaDeTexto 3"/>
          <p:cNvSpPr txBox="1">
            <a:spLocks noChangeArrowheads="1"/>
          </p:cNvSpPr>
          <p:nvPr/>
        </p:nvSpPr>
        <p:spPr bwMode="auto">
          <a:xfrm>
            <a:off x="1428750" y="3286125"/>
            <a:ext cx="7500938" cy="1016000"/>
          </a:xfrm>
          <a:prstGeom prst="rect">
            <a:avLst/>
          </a:prstGeom>
          <a:noFill/>
          <a:ln w="9525">
            <a:noFill/>
            <a:miter lim="800000"/>
            <a:headEnd/>
            <a:tailEnd/>
          </a:ln>
        </p:spPr>
        <p:txBody>
          <a:bodyPr>
            <a:spAutoFit/>
          </a:bodyPr>
          <a:lstStyle/>
          <a:p>
            <a:r>
              <a:rPr lang="pt-BR" sz="2000">
                <a:latin typeface="Gill Sans MT" pitchFamily="34" charset="0"/>
              </a:rPr>
              <a:t>E, </a:t>
            </a:r>
            <a:r>
              <a:rPr lang="pt-BR" sz="2000" u="sng">
                <a:latin typeface="Gill Sans MT" pitchFamily="34" charset="0"/>
              </a:rPr>
              <a:t>ouvindo a voz do Senhor Deus, que passeava </a:t>
            </a:r>
            <a:r>
              <a:rPr lang="pt-BR" sz="2000">
                <a:latin typeface="Gill Sans MT" pitchFamily="34" charset="0"/>
              </a:rPr>
              <a:t>no jardim à tardinha, esconderam-se o homem e sua mulher da presença do Senhor Deus, entre as árvores do jardim.</a:t>
            </a:r>
          </a:p>
        </p:txBody>
      </p:sp>
      <p:sp>
        <p:nvSpPr>
          <p:cNvPr id="6" name="CaixaDeTexto 5"/>
          <p:cNvSpPr txBox="1"/>
          <p:nvPr/>
        </p:nvSpPr>
        <p:spPr>
          <a:xfrm>
            <a:off x="1071538" y="2928934"/>
            <a:ext cx="207170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Gênesis 3:8</a:t>
            </a:r>
          </a:p>
        </p:txBody>
      </p:sp>
      <p:sp>
        <p:nvSpPr>
          <p:cNvPr id="9222" name="CaixaDeTexto 6"/>
          <p:cNvSpPr txBox="1">
            <a:spLocks noChangeArrowheads="1"/>
          </p:cNvSpPr>
          <p:nvPr/>
        </p:nvSpPr>
        <p:spPr bwMode="auto">
          <a:xfrm>
            <a:off x="1428750" y="4913313"/>
            <a:ext cx="7500938" cy="1016000"/>
          </a:xfrm>
          <a:prstGeom prst="rect">
            <a:avLst/>
          </a:prstGeom>
          <a:noFill/>
          <a:ln w="9525">
            <a:noFill/>
            <a:miter lim="800000"/>
            <a:headEnd/>
            <a:tailEnd/>
          </a:ln>
        </p:spPr>
        <p:txBody>
          <a:bodyPr>
            <a:spAutoFit/>
          </a:bodyPr>
          <a:lstStyle/>
          <a:p>
            <a:r>
              <a:rPr lang="pt-BR" sz="2000">
                <a:latin typeface="Gill Sans MT" pitchFamily="34" charset="0"/>
              </a:rPr>
              <a:t>Mas </a:t>
            </a:r>
            <a:r>
              <a:rPr lang="pt-BR" sz="2000" u="sng">
                <a:latin typeface="Gill Sans MT" pitchFamily="34" charset="0"/>
              </a:rPr>
              <a:t>as vossas iniqüidades fazem separação entre vós e o vosso Deus</a:t>
            </a:r>
            <a:r>
              <a:rPr lang="pt-BR" sz="2000">
                <a:latin typeface="Gill Sans MT" pitchFamily="34" charset="0"/>
              </a:rPr>
              <a:t>; e os vossos pecados esconderam o seu rosto de vós, de modo que não vos ouça</a:t>
            </a:r>
          </a:p>
        </p:txBody>
      </p:sp>
      <p:sp>
        <p:nvSpPr>
          <p:cNvPr id="8" name="CaixaDeTexto 7"/>
          <p:cNvSpPr txBox="1"/>
          <p:nvPr/>
        </p:nvSpPr>
        <p:spPr>
          <a:xfrm>
            <a:off x="1071538" y="4556477"/>
            <a:ext cx="207170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Isaias 59:2</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0243" name="CaixaDeTexto 4"/>
          <p:cNvSpPr txBox="1">
            <a:spLocks noChangeArrowheads="1"/>
          </p:cNvSpPr>
          <p:nvPr/>
        </p:nvSpPr>
        <p:spPr bwMode="auto">
          <a:xfrm>
            <a:off x="1428750" y="1214438"/>
            <a:ext cx="7500938" cy="1938337"/>
          </a:xfrm>
          <a:prstGeom prst="rect">
            <a:avLst/>
          </a:prstGeom>
          <a:noFill/>
          <a:ln w="9525">
            <a:noFill/>
            <a:miter lim="800000"/>
            <a:headEnd/>
            <a:tailEnd/>
          </a:ln>
        </p:spPr>
        <p:txBody>
          <a:bodyPr>
            <a:spAutoFit/>
          </a:bodyPr>
          <a:lstStyle/>
          <a:p>
            <a:pPr algn="just"/>
            <a:r>
              <a:rPr lang="pt-BR" sz="2000" b="1">
                <a:latin typeface="Gill Sans MT" pitchFamily="34" charset="0"/>
              </a:rPr>
              <a:t>Outrora o homem andava com Deus no Édem. De face descoberta contemplava a glória do Senhor e falava com Deus, Cristo e os anjos no Paraíso, sem véu atenuante de permeio. O homem caiu de sua retidão moral e inocência, e foi expulso do jardim da árvore da vida e da visível presença do Senhor e de Seus santos anjos. </a:t>
            </a:r>
          </a:p>
        </p:txBody>
      </p:sp>
      <p:sp>
        <p:nvSpPr>
          <p:cNvPr id="10244" name="CaixaDeTexto 3"/>
          <p:cNvSpPr txBox="1">
            <a:spLocks noChangeArrowheads="1"/>
          </p:cNvSpPr>
          <p:nvPr/>
        </p:nvSpPr>
        <p:spPr bwMode="auto">
          <a:xfrm>
            <a:off x="1428750" y="3721100"/>
            <a:ext cx="7500938" cy="708025"/>
          </a:xfrm>
          <a:prstGeom prst="rect">
            <a:avLst/>
          </a:prstGeom>
          <a:noFill/>
          <a:ln w="9525">
            <a:noFill/>
            <a:miter lim="800000"/>
            <a:headEnd/>
            <a:tailEnd/>
          </a:ln>
        </p:spPr>
        <p:txBody>
          <a:bodyPr>
            <a:spAutoFit/>
          </a:bodyPr>
          <a:lstStyle/>
          <a:p>
            <a:r>
              <a:rPr lang="pt-BR" sz="2000">
                <a:latin typeface="Gill Sans MT" pitchFamily="34" charset="0"/>
              </a:rPr>
              <a:t>Certamente o Senhor Deus não fará coisa alguma, sem ter revelado o seu segredo aos seus servos, os profetas.</a:t>
            </a:r>
          </a:p>
        </p:txBody>
      </p:sp>
      <p:sp>
        <p:nvSpPr>
          <p:cNvPr id="6" name="CaixaDeTexto 5"/>
          <p:cNvSpPr txBox="1"/>
          <p:nvPr/>
        </p:nvSpPr>
        <p:spPr>
          <a:xfrm>
            <a:off x="1071538" y="3364056"/>
            <a:ext cx="207170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Amós 3:7</a:t>
            </a:r>
          </a:p>
        </p:txBody>
      </p:sp>
      <p:sp>
        <p:nvSpPr>
          <p:cNvPr id="10246" name="CaixaDeTexto 6"/>
          <p:cNvSpPr txBox="1">
            <a:spLocks noChangeArrowheads="1"/>
          </p:cNvSpPr>
          <p:nvPr/>
        </p:nvSpPr>
        <p:spPr bwMode="auto">
          <a:xfrm>
            <a:off x="1428750" y="4913313"/>
            <a:ext cx="7500938" cy="1016000"/>
          </a:xfrm>
          <a:prstGeom prst="rect">
            <a:avLst/>
          </a:prstGeom>
          <a:noFill/>
          <a:ln w="9525">
            <a:noFill/>
            <a:miter lim="800000"/>
            <a:headEnd/>
            <a:tailEnd/>
          </a:ln>
        </p:spPr>
        <p:txBody>
          <a:bodyPr>
            <a:spAutoFit/>
          </a:bodyPr>
          <a:lstStyle/>
          <a:p>
            <a:r>
              <a:rPr lang="pt-BR" sz="2000">
                <a:latin typeface="Gill Sans MT" pitchFamily="34" charset="0"/>
              </a:rPr>
              <a:t>Então disse: Ouvi agora as minhas palavras: se entre vós houver profeta, eu, o Senhor, a ele me farei conhecer em visão, em sonhos falarei com ele.</a:t>
            </a:r>
          </a:p>
        </p:txBody>
      </p:sp>
      <p:sp>
        <p:nvSpPr>
          <p:cNvPr id="8" name="CaixaDeTexto 7"/>
          <p:cNvSpPr txBox="1"/>
          <p:nvPr/>
        </p:nvSpPr>
        <p:spPr>
          <a:xfrm>
            <a:off x="1071538" y="4556477"/>
            <a:ext cx="242889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Números 12:6</a:t>
            </a: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1267" name="CaixaDeTexto 3"/>
          <p:cNvSpPr txBox="1">
            <a:spLocks noChangeArrowheads="1"/>
          </p:cNvSpPr>
          <p:nvPr/>
        </p:nvSpPr>
        <p:spPr bwMode="auto">
          <a:xfrm>
            <a:off x="1571625" y="1428750"/>
            <a:ext cx="7500938" cy="708025"/>
          </a:xfrm>
          <a:prstGeom prst="rect">
            <a:avLst/>
          </a:prstGeom>
          <a:noFill/>
          <a:ln w="9525">
            <a:noFill/>
            <a:miter lim="800000"/>
            <a:headEnd/>
            <a:tailEnd/>
          </a:ln>
        </p:spPr>
        <p:txBody>
          <a:bodyPr>
            <a:spAutoFit/>
          </a:bodyPr>
          <a:lstStyle/>
          <a:p>
            <a:r>
              <a:rPr lang="pt-BR" sz="2000">
                <a:latin typeface="Gill Sans MT" pitchFamily="34" charset="0"/>
              </a:rPr>
              <a:t>Onde não há profecia, o povo se corrompe; mas o que guarda a lei esse é bem-aventurado.</a:t>
            </a:r>
          </a:p>
        </p:txBody>
      </p:sp>
      <p:sp>
        <p:nvSpPr>
          <p:cNvPr id="6" name="CaixaDeTexto 5"/>
          <p:cNvSpPr txBox="1"/>
          <p:nvPr/>
        </p:nvSpPr>
        <p:spPr>
          <a:xfrm>
            <a:off x="1214414" y="1071546"/>
            <a:ext cx="271464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Provérbios 29:18</a:t>
            </a:r>
          </a:p>
        </p:txBody>
      </p:sp>
      <p:sp>
        <p:nvSpPr>
          <p:cNvPr id="11269" name="CaixaDeTexto 8"/>
          <p:cNvSpPr txBox="1">
            <a:spLocks noChangeArrowheads="1"/>
          </p:cNvSpPr>
          <p:nvPr/>
        </p:nvSpPr>
        <p:spPr bwMode="auto">
          <a:xfrm>
            <a:off x="1571625" y="4714875"/>
            <a:ext cx="7500938" cy="1016000"/>
          </a:xfrm>
          <a:prstGeom prst="rect">
            <a:avLst/>
          </a:prstGeom>
          <a:noFill/>
          <a:ln w="9525">
            <a:noFill/>
            <a:miter lim="800000"/>
            <a:headEnd/>
            <a:tailEnd/>
          </a:ln>
        </p:spPr>
        <p:txBody>
          <a:bodyPr>
            <a:spAutoFit/>
          </a:bodyPr>
          <a:lstStyle/>
          <a:p>
            <a:r>
              <a:rPr lang="pt-BR" sz="2000">
                <a:latin typeface="Gill Sans MT" pitchFamily="34" charset="0"/>
              </a:rPr>
              <a:t>... a outro a operação de milagres</a:t>
            </a:r>
            <a:r>
              <a:rPr lang="pt-BR" sz="2000" u="sng">
                <a:latin typeface="Gill Sans MT" pitchFamily="34" charset="0"/>
              </a:rPr>
              <a:t>; a outro a profecia</a:t>
            </a:r>
            <a:r>
              <a:rPr lang="pt-BR" sz="2000">
                <a:latin typeface="Gill Sans MT" pitchFamily="34" charset="0"/>
              </a:rPr>
              <a:t>; a outro o dom de discernir espíritos; a outro a variedade de línguas; e a outro a interpretação de línguas.</a:t>
            </a:r>
          </a:p>
        </p:txBody>
      </p:sp>
      <p:sp>
        <p:nvSpPr>
          <p:cNvPr id="10" name="CaixaDeTexto 9"/>
          <p:cNvSpPr txBox="1"/>
          <p:nvPr/>
        </p:nvSpPr>
        <p:spPr>
          <a:xfrm>
            <a:off x="1214414" y="4357694"/>
            <a:ext cx="271464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12:10</a:t>
            </a:r>
          </a:p>
        </p:txBody>
      </p:sp>
      <p:sp>
        <p:nvSpPr>
          <p:cNvPr id="11271" name="CaixaDeTexto 10"/>
          <p:cNvSpPr txBox="1">
            <a:spLocks noChangeArrowheads="1"/>
          </p:cNvSpPr>
          <p:nvPr/>
        </p:nvSpPr>
        <p:spPr bwMode="auto">
          <a:xfrm>
            <a:off x="1571625" y="2786063"/>
            <a:ext cx="7500938" cy="1323975"/>
          </a:xfrm>
          <a:prstGeom prst="rect">
            <a:avLst/>
          </a:prstGeom>
          <a:noFill/>
          <a:ln w="9525">
            <a:noFill/>
            <a:miter lim="800000"/>
            <a:headEnd/>
            <a:tailEnd/>
          </a:ln>
        </p:spPr>
        <p:txBody>
          <a:bodyPr>
            <a:spAutoFit/>
          </a:bodyPr>
          <a:lstStyle/>
          <a:p>
            <a:r>
              <a:rPr lang="pt-BR" sz="2000">
                <a:latin typeface="Gill Sans MT" pitchFamily="34" charset="0"/>
              </a:rPr>
              <a:t>Pela manhã cedo se levantaram saíram ao deserto de Tecoa; ao saírem, Jeosafá pôs-se em pé e disse: Ouvi-me, ó Judá, e vós, moradores de Jerusalém. Crede no Senhor vosso Deus, e estareis seguros; </a:t>
            </a:r>
            <a:r>
              <a:rPr lang="pt-BR" sz="2000" u="sng">
                <a:latin typeface="Gill Sans MT" pitchFamily="34" charset="0"/>
              </a:rPr>
              <a:t>crede nos seus profetas, e sereis bem sucedidos</a:t>
            </a:r>
            <a:r>
              <a:rPr lang="pt-BR" sz="2000">
                <a:latin typeface="Gill Sans MT" pitchFamily="34" charset="0"/>
              </a:rPr>
              <a:t>.</a:t>
            </a:r>
          </a:p>
        </p:txBody>
      </p:sp>
      <p:sp>
        <p:nvSpPr>
          <p:cNvPr id="12" name="CaixaDeTexto 11"/>
          <p:cNvSpPr txBox="1"/>
          <p:nvPr/>
        </p:nvSpPr>
        <p:spPr>
          <a:xfrm>
            <a:off x="1214414" y="2428868"/>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2 Crônicas 20:20</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2291" name="CaixaDeTexto 3"/>
          <p:cNvSpPr txBox="1">
            <a:spLocks noChangeArrowheads="1"/>
          </p:cNvSpPr>
          <p:nvPr/>
        </p:nvSpPr>
        <p:spPr bwMode="auto">
          <a:xfrm>
            <a:off x="1571625" y="1428750"/>
            <a:ext cx="7500938" cy="708025"/>
          </a:xfrm>
          <a:prstGeom prst="rect">
            <a:avLst/>
          </a:prstGeom>
          <a:noFill/>
          <a:ln w="9525">
            <a:noFill/>
            <a:miter lim="800000"/>
            <a:headEnd/>
            <a:tailEnd/>
          </a:ln>
        </p:spPr>
        <p:txBody>
          <a:bodyPr>
            <a:spAutoFit/>
          </a:bodyPr>
          <a:lstStyle/>
          <a:p>
            <a:r>
              <a:rPr lang="pt-BR" sz="2000">
                <a:latin typeface="Gill Sans MT" pitchFamily="34" charset="0"/>
              </a:rPr>
              <a:t>Para estes também profetizou </a:t>
            </a:r>
            <a:r>
              <a:rPr lang="pt-BR" sz="2000" u="sng">
                <a:latin typeface="Gill Sans MT" pitchFamily="34" charset="0"/>
              </a:rPr>
              <a:t>Enoque,</a:t>
            </a:r>
            <a:r>
              <a:rPr lang="pt-BR" sz="2000">
                <a:latin typeface="Gill Sans MT" pitchFamily="34" charset="0"/>
              </a:rPr>
              <a:t> o sétimo depois de Adão, dizendo: Eis que veio o Senhor com os seus milhares de santos,</a:t>
            </a:r>
          </a:p>
        </p:txBody>
      </p:sp>
      <p:sp>
        <p:nvSpPr>
          <p:cNvPr id="6" name="CaixaDeTexto 5"/>
          <p:cNvSpPr txBox="1"/>
          <p:nvPr/>
        </p:nvSpPr>
        <p:spPr>
          <a:xfrm>
            <a:off x="1214414" y="1071546"/>
            <a:ext cx="271464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Judas 14</a:t>
            </a:r>
          </a:p>
        </p:txBody>
      </p:sp>
      <p:sp>
        <p:nvSpPr>
          <p:cNvPr id="12293" name="CaixaDeTexto 8"/>
          <p:cNvSpPr txBox="1">
            <a:spLocks noChangeArrowheads="1"/>
          </p:cNvSpPr>
          <p:nvPr/>
        </p:nvSpPr>
        <p:spPr bwMode="auto">
          <a:xfrm>
            <a:off x="1571625" y="4857750"/>
            <a:ext cx="7500938" cy="708025"/>
          </a:xfrm>
          <a:prstGeom prst="rect">
            <a:avLst/>
          </a:prstGeom>
          <a:noFill/>
          <a:ln w="9525">
            <a:noFill/>
            <a:miter lim="800000"/>
            <a:headEnd/>
            <a:tailEnd/>
          </a:ln>
        </p:spPr>
        <p:txBody>
          <a:bodyPr>
            <a:spAutoFit/>
          </a:bodyPr>
          <a:lstStyle/>
          <a:p>
            <a:r>
              <a:rPr lang="pt-BR" sz="2000">
                <a:latin typeface="Gill Sans MT" pitchFamily="34" charset="0"/>
              </a:rPr>
              <a:t>Depois </a:t>
            </a:r>
            <a:r>
              <a:rPr lang="pt-BR" sz="2000" u="sng">
                <a:latin typeface="Gill Sans MT" pitchFamily="34" charset="0"/>
              </a:rPr>
              <a:t>Judas e Silas</a:t>
            </a:r>
            <a:r>
              <a:rPr lang="pt-BR" sz="2000">
                <a:latin typeface="Gill Sans MT" pitchFamily="34" charset="0"/>
              </a:rPr>
              <a:t>, que também eram profetas, exortaram os irmãos com muitas palavras e os fortaleceram.</a:t>
            </a:r>
          </a:p>
        </p:txBody>
      </p:sp>
      <p:sp>
        <p:nvSpPr>
          <p:cNvPr id="10" name="CaixaDeTexto 9"/>
          <p:cNvSpPr txBox="1"/>
          <p:nvPr/>
        </p:nvSpPr>
        <p:spPr>
          <a:xfrm>
            <a:off x="1214414" y="4500570"/>
            <a:ext cx="271464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Atos 15:32</a:t>
            </a:r>
          </a:p>
        </p:txBody>
      </p:sp>
      <p:sp>
        <p:nvSpPr>
          <p:cNvPr id="12295" name="CaixaDeTexto 10"/>
          <p:cNvSpPr txBox="1">
            <a:spLocks noChangeArrowheads="1"/>
          </p:cNvSpPr>
          <p:nvPr/>
        </p:nvSpPr>
        <p:spPr bwMode="auto">
          <a:xfrm>
            <a:off x="1571625" y="2571750"/>
            <a:ext cx="7500938" cy="1016000"/>
          </a:xfrm>
          <a:prstGeom prst="rect">
            <a:avLst/>
          </a:prstGeom>
          <a:noFill/>
          <a:ln w="9525">
            <a:noFill/>
            <a:miter lim="800000"/>
            <a:headEnd/>
            <a:tailEnd/>
          </a:ln>
        </p:spPr>
        <p:txBody>
          <a:bodyPr>
            <a:spAutoFit/>
          </a:bodyPr>
          <a:lstStyle/>
          <a:p>
            <a:r>
              <a:rPr lang="pt-BR" sz="2000">
                <a:latin typeface="Gill Sans MT" pitchFamily="34" charset="0"/>
              </a:rPr>
              <a:t>Agora, pois, restitui a mulher a seu marido, porque ele é profeta, e intercederá por ti, e viverás; se, porém, não lha restituíres, sabe que certamente morrerás, tu e tudo o que é teu. (</a:t>
            </a:r>
            <a:r>
              <a:rPr lang="pt-BR" sz="2000" u="sng">
                <a:latin typeface="Gill Sans MT" pitchFamily="34" charset="0"/>
              </a:rPr>
              <a:t>Abraão</a:t>
            </a:r>
            <a:r>
              <a:rPr lang="pt-BR" sz="2000">
                <a:latin typeface="Gill Sans MT" pitchFamily="34" charset="0"/>
              </a:rPr>
              <a:t>)</a:t>
            </a:r>
          </a:p>
        </p:txBody>
      </p:sp>
      <p:sp>
        <p:nvSpPr>
          <p:cNvPr id="12" name="CaixaDeTexto 11"/>
          <p:cNvSpPr txBox="1"/>
          <p:nvPr/>
        </p:nvSpPr>
        <p:spPr>
          <a:xfrm>
            <a:off x="1214414" y="2214554"/>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Gênesis 20:7</a:t>
            </a:r>
          </a:p>
        </p:txBody>
      </p:sp>
      <p:sp>
        <p:nvSpPr>
          <p:cNvPr id="12297" name="CaixaDeTexto 12"/>
          <p:cNvSpPr txBox="1">
            <a:spLocks noChangeArrowheads="1"/>
          </p:cNvSpPr>
          <p:nvPr/>
        </p:nvSpPr>
        <p:spPr bwMode="auto">
          <a:xfrm>
            <a:off x="1568450" y="4029075"/>
            <a:ext cx="7500938" cy="400050"/>
          </a:xfrm>
          <a:prstGeom prst="rect">
            <a:avLst/>
          </a:prstGeom>
          <a:noFill/>
          <a:ln w="9525">
            <a:noFill/>
            <a:miter lim="800000"/>
            <a:headEnd/>
            <a:tailEnd/>
          </a:ln>
        </p:spPr>
        <p:txBody>
          <a:bodyPr>
            <a:spAutoFit/>
          </a:bodyPr>
          <a:lstStyle/>
          <a:p>
            <a:r>
              <a:rPr lang="pt-BR" sz="2000">
                <a:latin typeface="Gill Sans MT" pitchFamily="34" charset="0"/>
              </a:rPr>
              <a:t>Disse-lhe a mulher: Senhor, vejo que és profeta! (</a:t>
            </a:r>
            <a:r>
              <a:rPr lang="pt-BR" sz="2000" u="sng">
                <a:latin typeface="Gill Sans MT" pitchFamily="34" charset="0"/>
              </a:rPr>
              <a:t>Jesus</a:t>
            </a:r>
            <a:r>
              <a:rPr lang="pt-BR" sz="2000">
                <a:latin typeface="Gill Sans MT" pitchFamily="34" charset="0"/>
              </a:rPr>
              <a:t>)</a:t>
            </a:r>
          </a:p>
        </p:txBody>
      </p:sp>
      <p:sp>
        <p:nvSpPr>
          <p:cNvPr id="14" name="CaixaDeTexto 13"/>
          <p:cNvSpPr txBox="1"/>
          <p:nvPr/>
        </p:nvSpPr>
        <p:spPr>
          <a:xfrm>
            <a:off x="1211216" y="3671832"/>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João 4:19</a:t>
            </a: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3315" name="CaixaDeTexto 3"/>
          <p:cNvSpPr txBox="1">
            <a:spLocks noChangeArrowheads="1"/>
          </p:cNvSpPr>
          <p:nvPr/>
        </p:nvSpPr>
        <p:spPr bwMode="auto">
          <a:xfrm>
            <a:off x="1214438" y="1071563"/>
            <a:ext cx="7500937" cy="708025"/>
          </a:xfrm>
          <a:prstGeom prst="rect">
            <a:avLst/>
          </a:prstGeom>
          <a:noFill/>
          <a:ln w="9525">
            <a:noFill/>
            <a:miter lim="800000"/>
            <a:headEnd/>
            <a:tailEnd/>
          </a:ln>
        </p:spPr>
        <p:txBody>
          <a:bodyPr>
            <a:spAutoFit/>
          </a:bodyPr>
          <a:lstStyle/>
          <a:p>
            <a:r>
              <a:rPr lang="pt-BR" sz="2000" b="1">
                <a:latin typeface="Gill Sans MT" pitchFamily="34" charset="0"/>
              </a:rPr>
              <a:t>Por causa da apostasia o dom profético foi retirado do meio do povo de Deus</a:t>
            </a:r>
          </a:p>
        </p:txBody>
      </p:sp>
      <p:sp>
        <p:nvSpPr>
          <p:cNvPr id="13316" name="CaixaDeTexto 8"/>
          <p:cNvSpPr txBox="1">
            <a:spLocks noChangeArrowheads="1"/>
          </p:cNvSpPr>
          <p:nvPr/>
        </p:nvSpPr>
        <p:spPr bwMode="auto">
          <a:xfrm>
            <a:off x="1571625" y="5214938"/>
            <a:ext cx="7500938" cy="1016000"/>
          </a:xfrm>
          <a:prstGeom prst="rect">
            <a:avLst/>
          </a:prstGeom>
          <a:noFill/>
          <a:ln w="9525">
            <a:noFill/>
            <a:miter lim="800000"/>
            <a:headEnd/>
            <a:tailEnd/>
          </a:ln>
        </p:spPr>
        <p:txBody>
          <a:bodyPr>
            <a:spAutoFit/>
          </a:bodyPr>
          <a:lstStyle/>
          <a:p>
            <a:r>
              <a:rPr lang="pt-BR" sz="2000">
                <a:latin typeface="Gill Sans MT" pitchFamily="34" charset="0"/>
              </a:rPr>
              <a:t>Portanto </a:t>
            </a:r>
            <a:r>
              <a:rPr lang="pt-BR" sz="2000" u="sng">
                <a:latin typeface="Gill Sans MT" pitchFamily="34" charset="0"/>
              </a:rPr>
              <a:t>se vos fará noite sem visão</a:t>
            </a:r>
            <a:r>
              <a:rPr lang="pt-BR" sz="2000">
                <a:latin typeface="Gill Sans MT" pitchFamily="34" charset="0"/>
              </a:rPr>
              <a:t>; e trevas sem adivinhação haverá para vós. Assim se porá o sol sobre os profetas, e sobre eles, obscurecerá o dia</a:t>
            </a:r>
          </a:p>
        </p:txBody>
      </p:sp>
      <p:sp>
        <p:nvSpPr>
          <p:cNvPr id="10" name="CaixaDeTexto 9"/>
          <p:cNvSpPr txBox="1"/>
          <p:nvPr/>
        </p:nvSpPr>
        <p:spPr>
          <a:xfrm>
            <a:off x="1214414" y="4857760"/>
            <a:ext cx="2714644" cy="461665"/>
          </a:xfrm>
          <a:prstGeom prst="rect">
            <a:avLst/>
          </a:prstGeom>
          <a:noFill/>
        </p:spPr>
        <p:txBody>
          <a:bodyPr>
            <a:spAutoFit/>
          </a:bodyPr>
          <a:lstStyle/>
          <a:p>
            <a:pPr fontAlgn="auto">
              <a:spcBef>
                <a:spcPts val="0"/>
              </a:spcBef>
              <a:spcAft>
                <a:spcPts val="0"/>
              </a:spcAft>
              <a:defRPr/>
            </a:pPr>
            <a:r>
              <a:rPr lang="pt-BR" sz="2400" b="1" dirty="0" err="1" smtClean="0">
                <a:ln>
                  <a:solidFill>
                    <a:schemeClr val="tx1"/>
                  </a:solidFill>
                </a:ln>
                <a:noFill/>
                <a:effectLst>
                  <a:glow rad="139700">
                    <a:schemeClr val="accent5">
                      <a:satMod val="175000"/>
                      <a:alpha val="40000"/>
                    </a:schemeClr>
                  </a:glow>
                </a:effectLst>
                <a:latin typeface="+mn-lt"/>
              </a:rPr>
              <a:t>Miqueias</a:t>
            </a:r>
            <a:r>
              <a:rPr lang="pt-BR" sz="2400" b="1" dirty="0" smtClean="0">
                <a:ln>
                  <a:solidFill>
                    <a:schemeClr val="tx1"/>
                  </a:solidFill>
                </a:ln>
                <a:noFill/>
                <a:effectLst>
                  <a:glow rad="139700">
                    <a:schemeClr val="accent5">
                      <a:satMod val="175000"/>
                      <a:alpha val="40000"/>
                    </a:schemeClr>
                  </a:glow>
                </a:effectLst>
                <a:latin typeface="+mn-lt"/>
              </a:rPr>
              <a:t> 3:6</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3318" name="CaixaDeTexto 10"/>
          <p:cNvSpPr txBox="1">
            <a:spLocks noChangeArrowheads="1"/>
          </p:cNvSpPr>
          <p:nvPr/>
        </p:nvSpPr>
        <p:spPr bwMode="auto">
          <a:xfrm>
            <a:off x="1571625" y="2428875"/>
            <a:ext cx="7500938" cy="708025"/>
          </a:xfrm>
          <a:prstGeom prst="rect">
            <a:avLst/>
          </a:prstGeom>
          <a:noFill/>
          <a:ln w="9525">
            <a:noFill/>
            <a:miter lim="800000"/>
            <a:headEnd/>
            <a:tailEnd/>
          </a:ln>
        </p:spPr>
        <p:txBody>
          <a:bodyPr>
            <a:spAutoFit/>
          </a:bodyPr>
          <a:lstStyle/>
          <a:p>
            <a:r>
              <a:rPr lang="pt-BR" sz="2000">
                <a:latin typeface="Gill Sans MT" pitchFamily="34" charset="0"/>
              </a:rPr>
              <a:t>Não vemos mais as nossas insígnias, </a:t>
            </a:r>
            <a:r>
              <a:rPr lang="pt-BR" sz="2000" u="sng">
                <a:latin typeface="Gill Sans MT" pitchFamily="34" charset="0"/>
              </a:rPr>
              <a:t>não há mais profeta</a:t>
            </a:r>
            <a:r>
              <a:rPr lang="pt-BR" sz="2000">
                <a:latin typeface="Gill Sans MT" pitchFamily="34" charset="0"/>
              </a:rPr>
              <a:t>; nem há entre nós alguém que saiba até quando isto durará.</a:t>
            </a:r>
          </a:p>
        </p:txBody>
      </p:sp>
      <p:sp>
        <p:nvSpPr>
          <p:cNvPr id="12" name="CaixaDeTexto 11"/>
          <p:cNvSpPr txBox="1"/>
          <p:nvPr/>
        </p:nvSpPr>
        <p:spPr>
          <a:xfrm>
            <a:off x="1214414" y="2071678"/>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Salmos 74:9</a:t>
            </a:r>
          </a:p>
        </p:txBody>
      </p:sp>
      <p:sp>
        <p:nvSpPr>
          <p:cNvPr id="13320" name="CaixaDeTexto 12"/>
          <p:cNvSpPr txBox="1">
            <a:spLocks noChangeArrowheads="1"/>
          </p:cNvSpPr>
          <p:nvPr/>
        </p:nvSpPr>
        <p:spPr bwMode="auto">
          <a:xfrm>
            <a:off x="1568450" y="3571875"/>
            <a:ext cx="7500938" cy="1323975"/>
          </a:xfrm>
          <a:prstGeom prst="rect">
            <a:avLst/>
          </a:prstGeom>
          <a:noFill/>
          <a:ln w="9525">
            <a:noFill/>
            <a:miter lim="800000"/>
            <a:headEnd/>
            <a:tailEnd/>
          </a:ln>
        </p:spPr>
        <p:txBody>
          <a:bodyPr>
            <a:spAutoFit/>
          </a:bodyPr>
          <a:lstStyle/>
          <a:p>
            <a:r>
              <a:rPr lang="pt-BR" sz="2000">
                <a:latin typeface="Gill Sans MT" pitchFamily="34" charset="0"/>
              </a:rPr>
              <a:t>Sepultadas na terra estão as suas portas; ele destruiu e despedaçou os ferrolhos dela; o seu rei e os seus príncipes estão entre as nações; não há lei; também </a:t>
            </a:r>
            <a:r>
              <a:rPr lang="pt-BR" sz="2000" u="sng">
                <a:latin typeface="Gill Sans MT" pitchFamily="34" charset="0"/>
              </a:rPr>
              <a:t>os seus profetas não recebem visão </a:t>
            </a:r>
            <a:r>
              <a:rPr lang="pt-BR" sz="2000">
                <a:latin typeface="Gill Sans MT" pitchFamily="34" charset="0"/>
              </a:rPr>
              <a:t>alguma da parte do Senhor.</a:t>
            </a:r>
          </a:p>
        </p:txBody>
      </p:sp>
      <p:sp>
        <p:nvSpPr>
          <p:cNvPr id="14" name="CaixaDeTexto 13"/>
          <p:cNvSpPr txBox="1"/>
          <p:nvPr/>
        </p:nvSpPr>
        <p:spPr>
          <a:xfrm>
            <a:off x="1211216" y="3214686"/>
            <a:ext cx="307183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Lamentações 2:9</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4339" name="CaixaDeTexto 3"/>
          <p:cNvSpPr txBox="1">
            <a:spLocks noChangeArrowheads="1"/>
          </p:cNvSpPr>
          <p:nvPr/>
        </p:nvSpPr>
        <p:spPr bwMode="auto">
          <a:xfrm>
            <a:off x="1214438" y="1071563"/>
            <a:ext cx="7500937" cy="400050"/>
          </a:xfrm>
          <a:prstGeom prst="rect">
            <a:avLst/>
          </a:prstGeom>
          <a:noFill/>
          <a:ln w="9525">
            <a:noFill/>
            <a:miter lim="800000"/>
            <a:headEnd/>
            <a:tailEnd/>
          </a:ln>
        </p:spPr>
        <p:txBody>
          <a:bodyPr>
            <a:spAutoFit/>
          </a:bodyPr>
          <a:lstStyle/>
          <a:p>
            <a:r>
              <a:rPr lang="pt-BR" sz="2000" b="1">
                <a:latin typeface="Gill Sans MT" pitchFamily="34" charset="0"/>
              </a:rPr>
              <a:t>Mas, no tempo do fim este dom seria restaurado</a:t>
            </a:r>
          </a:p>
        </p:txBody>
      </p:sp>
      <p:sp>
        <p:nvSpPr>
          <p:cNvPr id="14340" name="CaixaDeTexto 8"/>
          <p:cNvSpPr txBox="1">
            <a:spLocks noChangeArrowheads="1"/>
          </p:cNvSpPr>
          <p:nvPr/>
        </p:nvSpPr>
        <p:spPr bwMode="auto">
          <a:xfrm>
            <a:off x="1571625" y="4714875"/>
            <a:ext cx="7500938" cy="1323975"/>
          </a:xfrm>
          <a:prstGeom prst="rect">
            <a:avLst/>
          </a:prstGeom>
          <a:noFill/>
          <a:ln w="9525">
            <a:noFill/>
            <a:miter lim="800000"/>
            <a:headEnd/>
            <a:tailEnd/>
          </a:ln>
        </p:spPr>
        <p:txBody>
          <a:bodyPr>
            <a:spAutoFit/>
          </a:bodyPr>
          <a:lstStyle/>
          <a:p>
            <a:r>
              <a:rPr lang="pt-BR" sz="2000">
                <a:latin typeface="Gill Sans MT" pitchFamily="34" charset="0"/>
              </a:rPr>
              <a:t>Então me lancei a seus pés para adorá-lo, mas ele me disse: Olha, não faças tal: sou conservo teu e de teus irmãos, que têm o testemunho de Jesus; adora a Deus; </a:t>
            </a:r>
            <a:r>
              <a:rPr lang="pt-BR" sz="2000" u="sng">
                <a:latin typeface="Gill Sans MT" pitchFamily="34" charset="0"/>
              </a:rPr>
              <a:t>pois o testemunho de Jesus é o espírito da profecia.</a:t>
            </a:r>
          </a:p>
        </p:txBody>
      </p:sp>
      <p:sp>
        <p:nvSpPr>
          <p:cNvPr id="10" name="CaixaDeTexto 9"/>
          <p:cNvSpPr txBox="1"/>
          <p:nvPr/>
        </p:nvSpPr>
        <p:spPr>
          <a:xfrm>
            <a:off x="1214414" y="4357694"/>
            <a:ext cx="271464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Apocalipse 19:10</a:t>
            </a:r>
          </a:p>
        </p:txBody>
      </p:sp>
      <p:sp>
        <p:nvSpPr>
          <p:cNvPr id="14342" name="CaixaDeTexto 10"/>
          <p:cNvSpPr txBox="1">
            <a:spLocks noChangeArrowheads="1"/>
          </p:cNvSpPr>
          <p:nvPr/>
        </p:nvSpPr>
        <p:spPr bwMode="auto">
          <a:xfrm>
            <a:off x="1571625" y="2071688"/>
            <a:ext cx="7500938" cy="708025"/>
          </a:xfrm>
          <a:prstGeom prst="rect">
            <a:avLst/>
          </a:prstGeom>
          <a:noFill/>
          <a:ln w="9525">
            <a:noFill/>
            <a:miter lim="800000"/>
            <a:headEnd/>
            <a:tailEnd/>
          </a:ln>
        </p:spPr>
        <p:txBody>
          <a:bodyPr>
            <a:spAutoFit/>
          </a:bodyPr>
          <a:lstStyle/>
          <a:p>
            <a:r>
              <a:rPr lang="pt-BR" sz="2000">
                <a:latin typeface="Gill Sans MT" pitchFamily="34" charset="0"/>
              </a:rPr>
              <a:t>Então me disseram: </a:t>
            </a:r>
            <a:r>
              <a:rPr lang="pt-BR" sz="2000" u="sng">
                <a:latin typeface="Gill Sans MT" pitchFamily="34" charset="0"/>
              </a:rPr>
              <a:t>Importa que profetizes outra vez </a:t>
            </a:r>
            <a:r>
              <a:rPr lang="pt-BR" sz="2000">
                <a:latin typeface="Gill Sans MT" pitchFamily="34" charset="0"/>
              </a:rPr>
              <a:t>a muitos povos, e nações, e línguas, e reis.</a:t>
            </a:r>
          </a:p>
        </p:txBody>
      </p:sp>
      <p:sp>
        <p:nvSpPr>
          <p:cNvPr id="12" name="CaixaDeTexto 11"/>
          <p:cNvSpPr txBox="1"/>
          <p:nvPr/>
        </p:nvSpPr>
        <p:spPr>
          <a:xfrm>
            <a:off x="1214414" y="1714488"/>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Apocalipse 10:11</a:t>
            </a:r>
          </a:p>
        </p:txBody>
      </p:sp>
      <p:sp>
        <p:nvSpPr>
          <p:cNvPr id="14344" name="CaixaDeTexto 12"/>
          <p:cNvSpPr txBox="1">
            <a:spLocks noChangeArrowheads="1"/>
          </p:cNvSpPr>
          <p:nvPr/>
        </p:nvSpPr>
        <p:spPr bwMode="auto">
          <a:xfrm>
            <a:off x="1568450" y="3214688"/>
            <a:ext cx="7500938" cy="1016000"/>
          </a:xfrm>
          <a:prstGeom prst="rect">
            <a:avLst/>
          </a:prstGeom>
          <a:noFill/>
          <a:ln w="9525">
            <a:noFill/>
            <a:miter lim="800000"/>
            <a:headEnd/>
            <a:tailEnd/>
          </a:ln>
        </p:spPr>
        <p:txBody>
          <a:bodyPr>
            <a:spAutoFit/>
          </a:bodyPr>
          <a:lstStyle/>
          <a:p>
            <a:pPr algn="just"/>
            <a:r>
              <a:rPr lang="pt-BR" sz="2000">
                <a:latin typeface="Gill Sans MT" pitchFamily="34" charset="0"/>
              </a:rPr>
              <a:t>E o dragão irou-se contra a mulher, e foi fazer guerra aos demais filhos dela, os que guardam os mandamentos de Deus, </a:t>
            </a:r>
            <a:r>
              <a:rPr lang="pt-BR" sz="2000" u="sng">
                <a:latin typeface="Gill Sans MT" pitchFamily="34" charset="0"/>
              </a:rPr>
              <a:t>e mantêm o testemunho de Jesus.</a:t>
            </a:r>
          </a:p>
        </p:txBody>
      </p:sp>
      <p:sp>
        <p:nvSpPr>
          <p:cNvPr id="14" name="CaixaDeTexto 13"/>
          <p:cNvSpPr txBox="1"/>
          <p:nvPr/>
        </p:nvSpPr>
        <p:spPr>
          <a:xfrm>
            <a:off x="1211216" y="2857496"/>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Apocalipse 12:17</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5363" name="CaixaDeTexto 10"/>
          <p:cNvSpPr txBox="1">
            <a:spLocks noChangeArrowheads="1"/>
          </p:cNvSpPr>
          <p:nvPr/>
        </p:nvSpPr>
        <p:spPr bwMode="auto">
          <a:xfrm>
            <a:off x="1571625" y="1643063"/>
            <a:ext cx="7500938" cy="1323975"/>
          </a:xfrm>
          <a:prstGeom prst="rect">
            <a:avLst/>
          </a:prstGeom>
          <a:noFill/>
          <a:ln w="9525">
            <a:noFill/>
            <a:miter lim="800000"/>
            <a:headEnd/>
            <a:tailEnd/>
          </a:ln>
        </p:spPr>
        <p:txBody>
          <a:bodyPr>
            <a:spAutoFit/>
          </a:bodyPr>
          <a:lstStyle/>
          <a:p>
            <a:r>
              <a:rPr lang="pt-BR" sz="2000">
                <a:latin typeface="Gill Sans MT" pitchFamily="34" charset="0"/>
              </a:rPr>
              <a:t>Porque em tudo fostes enriquecidos nele, em toda palavra e em todo o conhecimento,  </a:t>
            </a:r>
            <a:r>
              <a:rPr lang="pt-BR" sz="2000" u="sng">
                <a:latin typeface="Gill Sans MT" pitchFamily="34" charset="0"/>
              </a:rPr>
              <a:t>assim como o testemunho de Cristo foi confirmado entre vós;</a:t>
            </a:r>
            <a:r>
              <a:rPr lang="pt-BR" sz="2000">
                <a:latin typeface="Gill Sans MT" pitchFamily="34" charset="0"/>
              </a:rPr>
              <a:t> de maneira que nenhum dom vos falta, enquanto aguardais a </a:t>
            </a:r>
            <a:r>
              <a:rPr lang="pt-BR" sz="2000" u="sng">
                <a:latin typeface="Gill Sans MT" pitchFamily="34" charset="0"/>
              </a:rPr>
              <a:t>manifestação de nosso Senhor Jesus Cristo</a:t>
            </a:r>
            <a:r>
              <a:rPr lang="pt-BR" sz="2000">
                <a:latin typeface="Gill Sans MT" pitchFamily="34" charset="0"/>
              </a:rPr>
              <a:t>,</a:t>
            </a:r>
          </a:p>
        </p:txBody>
      </p:sp>
      <p:sp>
        <p:nvSpPr>
          <p:cNvPr id="12" name="CaixaDeTexto 11"/>
          <p:cNvSpPr txBox="1"/>
          <p:nvPr/>
        </p:nvSpPr>
        <p:spPr>
          <a:xfrm>
            <a:off x="1214414" y="1285860"/>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1:5-7</a:t>
            </a:r>
          </a:p>
        </p:txBody>
      </p:sp>
      <p:sp>
        <p:nvSpPr>
          <p:cNvPr id="15365" name="CaixaDeTexto 12"/>
          <p:cNvSpPr txBox="1">
            <a:spLocks noChangeArrowheads="1"/>
          </p:cNvSpPr>
          <p:nvPr/>
        </p:nvSpPr>
        <p:spPr bwMode="auto">
          <a:xfrm>
            <a:off x="1568450" y="3413125"/>
            <a:ext cx="7500938" cy="2554288"/>
          </a:xfrm>
          <a:prstGeom prst="rect">
            <a:avLst/>
          </a:prstGeom>
          <a:noFill/>
          <a:ln w="9525">
            <a:noFill/>
            <a:miter lim="800000"/>
            <a:headEnd/>
            <a:tailEnd/>
          </a:ln>
        </p:spPr>
        <p:txBody>
          <a:bodyPr>
            <a:spAutoFit/>
          </a:bodyPr>
          <a:lstStyle/>
          <a:p>
            <a:pPr algn="just"/>
            <a:r>
              <a:rPr lang="pt-BR" sz="2000">
                <a:latin typeface="Gill Sans MT" pitchFamily="34" charset="0"/>
              </a:rPr>
              <a:t>Batista de Boston - Em janeiro de 1842, recebeu uma visão em que via os remidos sendo conduzidos para o Céu, mas não contou sua visão a ninguém.  Posteriormente, recebeu uma terceira visão, mostrando-lhe três plataformas, indicando uma terceira fase da mensagem de Deus para aquela época, mas sua firme convicção da volta de Jesus, impediu-o de compreender a visão e divulgá-la. Alguns meses mais tarde, quando Ellen relatou sua primeira visão, Foy se pôs em pé e afirmou que ele havia tido a mesma visão. Pouco tempo depois morreu.</a:t>
            </a:r>
          </a:p>
        </p:txBody>
      </p:sp>
      <p:sp>
        <p:nvSpPr>
          <p:cNvPr id="14" name="CaixaDeTexto 13"/>
          <p:cNvSpPr txBox="1"/>
          <p:nvPr/>
        </p:nvSpPr>
        <p:spPr>
          <a:xfrm>
            <a:off x="1211216" y="3056279"/>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01600">
                    <a:schemeClr val="accent6">
                      <a:satMod val="175000"/>
                      <a:alpha val="40000"/>
                    </a:schemeClr>
                  </a:glow>
                </a:effectLst>
                <a:latin typeface="+mn-lt"/>
              </a:rPr>
              <a:t>Guilherme </a:t>
            </a:r>
            <a:r>
              <a:rPr lang="pt-BR" sz="2400" b="1" dirty="0" err="1">
                <a:ln>
                  <a:solidFill>
                    <a:schemeClr val="tx1"/>
                  </a:solidFill>
                </a:ln>
                <a:noFill/>
                <a:effectLst>
                  <a:glow rad="101600">
                    <a:schemeClr val="accent6">
                      <a:satMod val="175000"/>
                      <a:alpha val="40000"/>
                    </a:schemeClr>
                  </a:glow>
                </a:effectLst>
                <a:latin typeface="+mn-lt"/>
              </a:rPr>
              <a:t>Foy</a:t>
            </a:r>
            <a:endParaRPr lang="pt-BR" sz="2400" b="1" dirty="0">
              <a:ln>
                <a:solidFill>
                  <a:schemeClr val="tx1"/>
                </a:solidFill>
              </a:ln>
              <a:noFill/>
              <a:effectLst>
                <a:glow rad="101600">
                  <a:schemeClr val="accent6">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6387" name="CaixaDeTexto 12"/>
          <p:cNvSpPr txBox="1">
            <a:spLocks noChangeArrowheads="1"/>
          </p:cNvSpPr>
          <p:nvPr/>
        </p:nvSpPr>
        <p:spPr bwMode="auto">
          <a:xfrm>
            <a:off x="1568450" y="1357313"/>
            <a:ext cx="7500938" cy="4708525"/>
          </a:xfrm>
          <a:prstGeom prst="rect">
            <a:avLst/>
          </a:prstGeom>
          <a:noFill/>
          <a:ln w="9525">
            <a:noFill/>
            <a:miter lim="800000"/>
            <a:headEnd/>
            <a:tailEnd/>
          </a:ln>
        </p:spPr>
        <p:txBody>
          <a:bodyPr>
            <a:spAutoFit/>
          </a:bodyPr>
          <a:lstStyle/>
          <a:p>
            <a:pPr algn="just"/>
            <a:r>
              <a:rPr lang="pt-BR" sz="2000">
                <a:latin typeface="Gill Sans MT" pitchFamily="34" charset="0"/>
              </a:rPr>
              <a:t>Vivia em Portland, Maine, quando pouco antes do desapontamento de 1844 recebeu uma visão, mostrando que o povo adventista ainda teria muitas provas pela frente – não terminaria em 1844, com o aparecimento de Jesus.  Viu a terceira plataforma,  indicando haver mais uma mensagem, além das duas que já haviam recebido – mas sua timidez e orgulho o impediu de pregar.  Ainda recebeu a visão mais uma vez, com a advertência de que se não falasse ao povo, esse dom lhe seria tirado e conferido a outra pessoa.  Mas, mesmo assim não atendeu a ordem.  Na terceira visão, quando Deus lhe revelou que já havia transferido o dom a outra pessoa, ele resolveu contar a visão. Quando abriu a boca, porém, não sabia o que falar. O Senhor tirou dele a visão. E saiu do recinto gritando: O Senhor me abandonou.  Viveu mais 50 anos, mas nunca mais assisitiu reuniões adventistas e não mais demonstrou interesse por assuntos religiosos.</a:t>
            </a:r>
          </a:p>
          <a:p>
            <a:pPr algn="just"/>
            <a:endParaRPr lang="pt-BR" sz="2000">
              <a:latin typeface="Gill Sans MT" pitchFamily="34" charset="0"/>
            </a:endParaRPr>
          </a:p>
        </p:txBody>
      </p:sp>
      <p:sp>
        <p:nvSpPr>
          <p:cNvPr id="14" name="CaixaDeTexto 13"/>
          <p:cNvSpPr txBox="1"/>
          <p:nvPr/>
        </p:nvSpPr>
        <p:spPr>
          <a:xfrm>
            <a:off x="1211216" y="1000108"/>
            <a:ext cx="3071834" cy="461665"/>
          </a:xfrm>
          <a:prstGeom prst="rect">
            <a:avLst/>
          </a:prstGeom>
          <a:noFill/>
        </p:spPr>
        <p:txBody>
          <a:bodyPr>
            <a:spAutoFit/>
          </a:bodyPr>
          <a:lstStyle/>
          <a:p>
            <a:pPr fontAlgn="auto">
              <a:spcBef>
                <a:spcPts val="0"/>
              </a:spcBef>
              <a:spcAft>
                <a:spcPts val="0"/>
              </a:spcAft>
              <a:defRPr/>
            </a:pPr>
            <a:r>
              <a:rPr lang="pt-BR" sz="2400" b="1" dirty="0" err="1">
                <a:ln>
                  <a:solidFill>
                    <a:schemeClr val="tx1"/>
                  </a:solidFill>
                </a:ln>
                <a:noFill/>
                <a:effectLst>
                  <a:glow rad="101600">
                    <a:schemeClr val="accent6">
                      <a:satMod val="175000"/>
                      <a:alpha val="40000"/>
                    </a:schemeClr>
                  </a:glow>
                </a:effectLst>
                <a:latin typeface="+mn-lt"/>
              </a:rPr>
              <a:t>Hazen</a:t>
            </a:r>
            <a:r>
              <a:rPr lang="pt-BR" sz="2400" b="1" dirty="0">
                <a:ln>
                  <a:solidFill>
                    <a:schemeClr val="tx1"/>
                  </a:solidFill>
                </a:ln>
                <a:noFill/>
                <a:effectLst>
                  <a:glow rad="101600">
                    <a:schemeClr val="accent6">
                      <a:satMod val="175000"/>
                      <a:alpha val="40000"/>
                    </a:schemeClr>
                  </a:glow>
                </a:effectLst>
                <a:latin typeface="+mn-lt"/>
              </a:rPr>
              <a:t> </a:t>
            </a:r>
            <a:r>
              <a:rPr lang="pt-BR" sz="2400" b="1" dirty="0" err="1">
                <a:ln>
                  <a:solidFill>
                    <a:schemeClr val="tx1"/>
                  </a:solidFill>
                </a:ln>
                <a:noFill/>
                <a:effectLst>
                  <a:glow rad="101600">
                    <a:schemeClr val="accent6">
                      <a:satMod val="175000"/>
                      <a:alpha val="40000"/>
                    </a:schemeClr>
                  </a:glow>
                </a:effectLst>
                <a:latin typeface="+mn-lt"/>
              </a:rPr>
              <a:t>Foss</a:t>
            </a:r>
            <a:endParaRPr lang="pt-BR" sz="2400" b="1" dirty="0">
              <a:ln>
                <a:solidFill>
                  <a:schemeClr val="tx1"/>
                </a:solidFill>
              </a:ln>
              <a:noFill/>
              <a:effectLst>
                <a:glow rad="101600">
                  <a:schemeClr val="accent6">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ESCRITURA SAGRADA</a:t>
            </a:r>
            <a:endParaRPr lang="pt-BR" dirty="0"/>
          </a:p>
        </p:txBody>
      </p:sp>
      <p:sp>
        <p:nvSpPr>
          <p:cNvPr id="3" name="Retângulo 2"/>
          <p:cNvSpPr/>
          <p:nvPr/>
        </p:nvSpPr>
        <p:spPr>
          <a:xfrm>
            <a:off x="1435608" y="1990357"/>
            <a:ext cx="6779730" cy="1815882"/>
          </a:xfrm>
          <a:prstGeom prst="rect">
            <a:avLst/>
          </a:prstGeom>
        </p:spPr>
        <p:txBody>
          <a:bodyPr wrap="square">
            <a:spAutoFit/>
          </a:bodyPr>
          <a:lstStyle/>
          <a:p>
            <a:r>
              <a:rPr lang="pt-BR" sz="2800" dirty="0"/>
              <a:t>Pois não me envergonho do </a:t>
            </a:r>
            <a:r>
              <a:rPr lang="pt-BR" sz="2800" u="sng" dirty="0"/>
              <a:t>evangelho</a:t>
            </a:r>
            <a:r>
              <a:rPr lang="pt-BR" sz="2800" dirty="0"/>
              <a:t>, porque </a:t>
            </a:r>
            <a:r>
              <a:rPr lang="pt-BR" sz="2800" u="sng" dirty="0"/>
              <a:t>é o poder de Deus para a salvação </a:t>
            </a:r>
            <a:r>
              <a:rPr lang="pt-BR" sz="2800" dirty="0"/>
              <a:t>de todo aquele que crê, primeiro do judeu e também do grego;</a:t>
            </a:r>
            <a:endParaRPr lang="pt-BR" sz="2800" dirty="0">
              <a:solidFill>
                <a:schemeClr val="tx1">
                  <a:lumMod val="95000"/>
                  <a:lumOff val="5000"/>
                </a:schemeClr>
              </a:solidFill>
            </a:endParaRPr>
          </a:p>
        </p:txBody>
      </p:sp>
      <p:sp>
        <p:nvSpPr>
          <p:cNvPr id="4" name="Retângulo 3"/>
          <p:cNvSpPr/>
          <p:nvPr/>
        </p:nvSpPr>
        <p:spPr>
          <a:xfrm>
            <a:off x="1071538" y="1393612"/>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1:16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4330021"/>
            <a:ext cx="6643734" cy="1384995"/>
          </a:xfrm>
          <a:prstGeom prst="rect">
            <a:avLst/>
          </a:prstGeom>
        </p:spPr>
        <p:txBody>
          <a:bodyPr wrap="square">
            <a:spAutoFit/>
          </a:bodyPr>
          <a:lstStyle/>
          <a:p>
            <a:r>
              <a:rPr lang="pt-BR" sz="2800" dirty="0" smtClean="0"/>
              <a:t>O </a:t>
            </a:r>
            <a:r>
              <a:rPr lang="pt-BR" sz="2800" dirty="0"/>
              <a:t>qual atestou a palavra de Deus e o testemunho de Jesus Cristo, quanto a tudo o que viu.</a:t>
            </a:r>
            <a:endParaRPr lang="pt-BR" sz="2800" b="1" dirty="0">
              <a:solidFill>
                <a:schemeClr val="tx1">
                  <a:lumMod val="95000"/>
                  <a:lumOff val="5000"/>
                </a:schemeClr>
              </a:solidFill>
            </a:endParaRPr>
          </a:p>
        </p:txBody>
      </p:sp>
      <p:sp>
        <p:nvSpPr>
          <p:cNvPr id="6" name="Retângulo 5"/>
          <p:cNvSpPr/>
          <p:nvPr/>
        </p:nvSpPr>
        <p:spPr>
          <a:xfrm>
            <a:off x="1071538" y="3857628"/>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7411" name="CaixaDeTexto 12"/>
          <p:cNvSpPr txBox="1">
            <a:spLocks noChangeArrowheads="1"/>
          </p:cNvSpPr>
          <p:nvPr/>
        </p:nvSpPr>
        <p:spPr bwMode="auto">
          <a:xfrm>
            <a:off x="1568450" y="1357313"/>
            <a:ext cx="7500938" cy="4094162"/>
          </a:xfrm>
          <a:prstGeom prst="rect">
            <a:avLst/>
          </a:prstGeom>
          <a:noFill/>
          <a:ln w="9525">
            <a:noFill/>
            <a:miter lim="800000"/>
            <a:headEnd/>
            <a:tailEnd/>
          </a:ln>
        </p:spPr>
        <p:txBody>
          <a:bodyPr>
            <a:spAutoFit/>
          </a:bodyPr>
          <a:lstStyle/>
          <a:p>
            <a:pPr algn="just"/>
            <a:r>
              <a:rPr lang="pt-BR" sz="2000">
                <a:latin typeface="Gill Sans MT" pitchFamily="34" charset="0"/>
              </a:rPr>
              <a:t>Esta débil jovem cristã recebeu o dom profético, em lugar daqueles que o rejeitaram. Estava entre os cristãos decepcionados de 1844. Numa manhã,  ajoelhou-se a orar, juntamente com outras irmãs. De tão fraca de débil que estava, sua voz  era apenas sussurrada. De repente, o poder de Deus veio sobre ela, de tal maneira que as outras pessoas puderem senti-Lo. Nesta primeira visão inclusive se entre os 144.000 por ocasião da volta de Jesus. Durante 70 anos, Ellen G. White, recebeu centenas de visões que foram escritas e relatadas à igreja. Enquanto recebia as visões, sua respiração era suspensa, os olhos sempre bem abertos. O coração e o pulso continuavam a bater. Não há aparência de desmaio, e o semblante sempre com expressão agradável. A visão poderia durar de 15 minutos a 3 horas.</a:t>
            </a:r>
          </a:p>
          <a:p>
            <a:pPr algn="just"/>
            <a:endParaRPr lang="pt-BR" sz="2000">
              <a:latin typeface="Gill Sans MT" pitchFamily="34" charset="0"/>
            </a:endParaRPr>
          </a:p>
        </p:txBody>
      </p:sp>
      <p:sp>
        <p:nvSpPr>
          <p:cNvPr id="14" name="CaixaDeTexto 13"/>
          <p:cNvSpPr txBox="1"/>
          <p:nvPr/>
        </p:nvSpPr>
        <p:spPr>
          <a:xfrm>
            <a:off x="1211216" y="1000108"/>
            <a:ext cx="371797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01600">
                    <a:schemeClr val="accent6">
                      <a:satMod val="175000"/>
                      <a:alpha val="40000"/>
                    </a:schemeClr>
                  </a:glow>
                </a:effectLst>
                <a:latin typeface="+mn-lt"/>
              </a:rPr>
              <a:t>Ellen </a:t>
            </a:r>
            <a:r>
              <a:rPr lang="pt-BR" sz="2400" b="1" dirty="0" err="1">
                <a:ln>
                  <a:solidFill>
                    <a:schemeClr val="tx1"/>
                  </a:solidFill>
                </a:ln>
                <a:noFill/>
                <a:effectLst>
                  <a:glow rad="101600">
                    <a:schemeClr val="accent6">
                      <a:satMod val="175000"/>
                      <a:alpha val="40000"/>
                    </a:schemeClr>
                  </a:glow>
                </a:effectLst>
                <a:latin typeface="+mn-lt"/>
              </a:rPr>
              <a:t>Gould</a:t>
            </a:r>
            <a:r>
              <a:rPr lang="pt-BR" sz="2400" b="1" dirty="0">
                <a:ln>
                  <a:solidFill>
                    <a:schemeClr val="tx1"/>
                  </a:solidFill>
                </a:ln>
                <a:noFill/>
                <a:effectLst>
                  <a:glow rad="101600">
                    <a:schemeClr val="accent6">
                      <a:satMod val="175000"/>
                      <a:alpha val="40000"/>
                    </a:schemeClr>
                  </a:glow>
                </a:effectLst>
                <a:latin typeface="+mn-lt"/>
              </a:rPr>
              <a:t> </a:t>
            </a:r>
            <a:r>
              <a:rPr lang="pt-BR" sz="2400" b="1" dirty="0" err="1">
                <a:ln>
                  <a:solidFill>
                    <a:schemeClr val="tx1"/>
                  </a:solidFill>
                </a:ln>
                <a:noFill/>
                <a:effectLst>
                  <a:glow rad="101600">
                    <a:schemeClr val="accent6">
                      <a:satMod val="175000"/>
                      <a:alpha val="40000"/>
                    </a:schemeClr>
                  </a:glow>
                </a:effectLst>
                <a:latin typeface="+mn-lt"/>
              </a:rPr>
              <a:t>Harmon</a:t>
            </a:r>
            <a:endParaRPr lang="pt-BR" sz="2400" b="1" dirty="0">
              <a:ln>
                <a:solidFill>
                  <a:schemeClr val="tx1"/>
                </a:solidFill>
              </a:ln>
              <a:noFill/>
              <a:effectLst>
                <a:glow rad="101600">
                  <a:schemeClr val="accent6">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8435" name="CaixaDeTexto 3"/>
          <p:cNvSpPr txBox="1">
            <a:spLocks noChangeArrowheads="1"/>
          </p:cNvSpPr>
          <p:nvPr/>
        </p:nvSpPr>
        <p:spPr bwMode="auto">
          <a:xfrm>
            <a:off x="1214438" y="1071563"/>
            <a:ext cx="7500937" cy="400050"/>
          </a:xfrm>
          <a:prstGeom prst="rect">
            <a:avLst/>
          </a:prstGeom>
          <a:noFill/>
          <a:ln w="9525">
            <a:noFill/>
            <a:miter lim="800000"/>
            <a:headEnd/>
            <a:tailEnd/>
          </a:ln>
        </p:spPr>
        <p:txBody>
          <a:bodyPr>
            <a:spAutoFit/>
          </a:bodyPr>
          <a:lstStyle/>
          <a:p>
            <a:r>
              <a:rPr lang="pt-BR" sz="2000" b="1">
                <a:latin typeface="Gill Sans MT" pitchFamily="34" charset="0"/>
              </a:rPr>
              <a:t>Como identificar um verdadeiro profeta</a:t>
            </a:r>
          </a:p>
        </p:txBody>
      </p:sp>
      <p:sp>
        <p:nvSpPr>
          <p:cNvPr id="18436" name="CaixaDeTexto 8"/>
          <p:cNvSpPr txBox="1">
            <a:spLocks noChangeArrowheads="1"/>
          </p:cNvSpPr>
          <p:nvPr/>
        </p:nvSpPr>
        <p:spPr bwMode="auto">
          <a:xfrm>
            <a:off x="1571625" y="4643438"/>
            <a:ext cx="7500938" cy="1754187"/>
          </a:xfrm>
          <a:prstGeom prst="rect">
            <a:avLst/>
          </a:prstGeom>
          <a:noFill/>
          <a:ln w="9525">
            <a:noFill/>
            <a:miter lim="800000"/>
            <a:headEnd/>
            <a:tailEnd/>
          </a:ln>
        </p:spPr>
        <p:txBody>
          <a:bodyPr>
            <a:spAutoFit/>
          </a:bodyPr>
          <a:lstStyle/>
          <a:p>
            <a:r>
              <a:rPr lang="pt-BR">
                <a:latin typeface="Gill Sans MT" pitchFamily="34" charset="0"/>
              </a:rPr>
              <a:t>Se se levantar no meio de vós profeta, ou sonhador de sonhos, e vos anunciar um sinal ou prodígio, e suceder o sinal ou prodígio de que vos houver falado, e ele disser: Vamos após outros deuses - deuses que nunca conhecestes - e sirvamo-los! não ouvireis as palavras daquele profeta, ou daquele sonhador; porquanto o Senhor vosso Deus vos está provando, para saber se amais o Senhor vosso Deus de todo o vosso coração e de toda a vossa alma.</a:t>
            </a:r>
            <a:endParaRPr lang="pt-BR" u="sng">
              <a:latin typeface="Gill Sans MT" pitchFamily="34" charset="0"/>
            </a:endParaRPr>
          </a:p>
        </p:txBody>
      </p:sp>
      <p:sp>
        <p:nvSpPr>
          <p:cNvPr id="10" name="CaixaDeTexto 9"/>
          <p:cNvSpPr txBox="1"/>
          <p:nvPr/>
        </p:nvSpPr>
        <p:spPr>
          <a:xfrm>
            <a:off x="1214414" y="4286256"/>
            <a:ext cx="271464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Apocalipse 19:10</a:t>
            </a:r>
          </a:p>
        </p:txBody>
      </p:sp>
      <p:sp>
        <p:nvSpPr>
          <p:cNvPr id="18438" name="CaixaDeTexto 10"/>
          <p:cNvSpPr txBox="1">
            <a:spLocks noChangeArrowheads="1"/>
          </p:cNvSpPr>
          <p:nvPr/>
        </p:nvSpPr>
        <p:spPr bwMode="auto">
          <a:xfrm>
            <a:off x="1571625" y="2071688"/>
            <a:ext cx="7500938" cy="1016000"/>
          </a:xfrm>
          <a:prstGeom prst="rect">
            <a:avLst/>
          </a:prstGeom>
          <a:noFill/>
          <a:ln w="9525">
            <a:noFill/>
            <a:miter lim="800000"/>
            <a:headEnd/>
            <a:tailEnd/>
          </a:ln>
        </p:spPr>
        <p:txBody>
          <a:bodyPr>
            <a:spAutoFit/>
          </a:bodyPr>
          <a:lstStyle/>
          <a:p>
            <a:r>
              <a:rPr lang="pt-BR" sz="2000">
                <a:latin typeface="Gill Sans MT" pitchFamily="34" charset="0"/>
              </a:rPr>
              <a:t>Quando o profeta falar em nome do Senhor e tal palavra não se cumprir, nem suceder assim, esta é a palavra que o Senhor não falou; com presunção a falou o profeta; não o temerás.</a:t>
            </a:r>
          </a:p>
        </p:txBody>
      </p:sp>
      <p:sp>
        <p:nvSpPr>
          <p:cNvPr id="12" name="CaixaDeTexto 11"/>
          <p:cNvSpPr txBox="1"/>
          <p:nvPr/>
        </p:nvSpPr>
        <p:spPr>
          <a:xfrm>
            <a:off x="1214414" y="1714488"/>
            <a:ext cx="3643338" cy="461665"/>
          </a:xfrm>
          <a:prstGeom prst="rect">
            <a:avLst/>
          </a:prstGeom>
          <a:noFill/>
        </p:spPr>
        <p:txBody>
          <a:bodyPr>
            <a:spAutoFit/>
          </a:bodyPr>
          <a:lstStyle/>
          <a:p>
            <a:pPr fontAlgn="auto">
              <a:spcBef>
                <a:spcPts val="0"/>
              </a:spcBef>
              <a:spcAft>
                <a:spcPts val="0"/>
              </a:spcAft>
              <a:defRPr/>
            </a:pPr>
            <a:r>
              <a:rPr lang="pt-BR" sz="2400" b="1" dirty="0" err="1">
                <a:ln>
                  <a:solidFill>
                    <a:schemeClr val="tx1"/>
                  </a:solidFill>
                </a:ln>
                <a:noFill/>
                <a:effectLst>
                  <a:glow rad="139700">
                    <a:schemeClr val="accent5">
                      <a:satMod val="175000"/>
                      <a:alpha val="40000"/>
                    </a:schemeClr>
                  </a:glow>
                </a:effectLst>
                <a:latin typeface="+mn-lt"/>
              </a:rPr>
              <a:t>Deuteronomio</a:t>
            </a:r>
            <a:r>
              <a:rPr lang="pt-BR" sz="2400" b="1" dirty="0">
                <a:ln>
                  <a:solidFill>
                    <a:schemeClr val="tx1"/>
                  </a:solidFill>
                </a:ln>
                <a:noFill/>
                <a:effectLst>
                  <a:glow rad="139700">
                    <a:schemeClr val="accent5">
                      <a:satMod val="175000"/>
                      <a:alpha val="40000"/>
                    </a:schemeClr>
                  </a:glow>
                </a:effectLst>
                <a:latin typeface="+mn-lt"/>
              </a:rPr>
              <a:t> 18:22</a:t>
            </a:r>
          </a:p>
        </p:txBody>
      </p:sp>
      <p:sp>
        <p:nvSpPr>
          <p:cNvPr id="18440" name="CaixaDeTexto 12"/>
          <p:cNvSpPr txBox="1">
            <a:spLocks noChangeArrowheads="1"/>
          </p:cNvSpPr>
          <p:nvPr/>
        </p:nvSpPr>
        <p:spPr bwMode="auto">
          <a:xfrm>
            <a:off x="1568450" y="3578225"/>
            <a:ext cx="7500938" cy="708025"/>
          </a:xfrm>
          <a:prstGeom prst="rect">
            <a:avLst/>
          </a:prstGeom>
          <a:noFill/>
          <a:ln w="9525">
            <a:noFill/>
            <a:miter lim="800000"/>
            <a:headEnd/>
            <a:tailEnd/>
          </a:ln>
        </p:spPr>
        <p:txBody>
          <a:bodyPr>
            <a:spAutoFit/>
          </a:bodyPr>
          <a:lstStyle/>
          <a:p>
            <a:pPr algn="just"/>
            <a:r>
              <a:rPr lang="pt-BR" sz="2000">
                <a:latin typeface="Gill Sans MT" pitchFamily="34" charset="0"/>
              </a:rPr>
              <a:t>Pelos seus frutos os conhecereis. Colhem-se, porventura, uvas dos espinheiros, ou figos dos abrolhos?</a:t>
            </a:r>
            <a:endParaRPr lang="pt-BR" sz="2000" u="sng">
              <a:latin typeface="Gill Sans MT" pitchFamily="34" charset="0"/>
            </a:endParaRPr>
          </a:p>
        </p:txBody>
      </p:sp>
      <p:sp>
        <p:nvSpPr>
          <p:cNvPr id="14" name="CaixaDeTexto 13"/>
          <p:cNvSpPr txBox="1"/>
          <p:nvPr/>
        </p:nvSpPr>
        <p:spPr>
          <a:xfrm>
            <a:off x="1211216" y="3221180"/>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Mateus 7:16</a:t>
            </a:r>
          </a:p>
        </p:txBody>
      </p:sp>
      <p:sp>
        <p:nvSpPr>
          <p:cNvPr id="15" name="CaixaDeTexto 14"/>
          <p:cNvSpPr txBox="1"/>
          <p:nvPr/>
        </p:nvSpPr>
        <p:spPr>
          <a:xfrm>
            <a:off x="4572000" y="1714488"/>
            <a:ext cx="364333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Sua palavra se cumpre</a:t>
            </a:r>
          </a:p>
        </p:txBody>
      </p:sp>
      <p:sp>
        <p:nvSpPr>
          <p:cNvPr id="16" name="CaixaDeTexto 15"/>
          <p:cNvSpPr txBox="1"/>
          <p:nvPr/>
        </p:nvSpPr>
        <p:spPr>
          <a:xfrm>
            <a:off x="4643438" y="3214686"/>
            <a:ext cx="364333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Vive dignamente</a:t>
            </a:r>
          </a:p>
        </p:txBody>
      </p:sp>
      <p:sp>
        <p:nvSpPr>
          <p:cNvPr id="17" name="CaixaDeTexto 16"/>
          <p:cNvSpPr txBox="1"/>
          <p:nvPr/>
        </p:nvSpPr>
        <p:spPr>
          <a:xfrm>
            <a:off x="4643438" y="4324657"/>
            <a:ext cx="364333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Respeita a Lei de Deus</a:t>
            </a: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19459" name="CaixaDeTexto 3"/>
          <p:cNvSpPr txBox="1">
            <a:spLocks noChangeArrowheads="1"/>
          </p:cNvSpPr>
          <p:nvPr/>
        </p:nvSpPr>
        <p:spPr bwMode="auto">
          <a:xfrm>
            <a:off x="1214438" y="1071563"/>
            <a:ext cx="7500937" cy="400050"/>
          </a:xfrm>
          <a:prstGeom prst="rect">
            <a:avLst/>
          </a:prstGeom>
          <a:noFill/>
          <a:ln w="9525">
            <a:noFill/>
            <a:miter lim="800000"/>
            <a:headEnd/>
            <a:tailEnd/>
          </a:ln>
        </p:spPr>
        <p:txBody>
          <a:bodyPr>
            <a:spAutoFit/>
          </a:bodyPr>
          <a:lstStyle/>
          <a:p>
            <a:r>
              <a:rPr lang="pt-BR" sz="2000" b="1">
                <a:latin typeface="Gill Sans MT" pitchFamily="34" charset="0"/>
              </a:rPr>
              <a:t>Como identificar um verdadeiro profeta</a:t>
            </a:r>
          </a:p>
        </p:txBody>
      </p:sp>
      <p:sp>
        <p:nvSpPr>
          <p:cNvPr id="19460" name="CaixaDeTexto 8"/>
          <p:cNvSpPr txBox="1">
            <a:spLocks noChangeArrowheads="1"/>
          </p:cNvSpPr>
          <p:nvPr/>
        </p:nvSpPr>
        <p:spPr bwMode="auto">
          <a:xfrm>
            <a:off x="1571625" y="5237163"/>
            <a:ext cx="7500938" cy="1477962"/>
          </a:xfrm>
          <a:prstGeom prst="rect">
            <a:avLst/>
          </a:prstGeom>
          <a:noFill/>
          <a:ln w="9525">
            <a:noFill/>
            <a:miter lim="800000"/>
            <a:headEnd/>
            <a:tailEnd/>
          </a:ln>
        </p:spPr>
        <p:txBody>
          <a:bodyPr>
            <a:spAutoFit/>
          </a:bodyPr>
          <a:lstStyle/>
          <a:p>
            <a:r>
              <a:rPr lang="pt-BR">
                <a:latin typeface="Gill Sans MT" pitchFamily="34" charset="0"/>
              </a:rPr>
              <a:t>Eu testifico a todo aquele que ouvir as palavras da profecia deste livro: Se alguém lhes acrescentar alguma coisa, Deus lhe acrescentará as pragas que estão escritas neste livro;e se alguém tirar qualquer coisa das palavras do livro desta profecia, Deus lhe tirará a sua parte da árvore da vida, e da cidade santa, que estão descritas neste livro.</a:t>
            </a:r>
            <a:endParaRPr lang="pt-BR" u="sng">
              <a:latin typeface="Gill Sans MT" pitchFamily="34" charset="0"/>
            </a:endParaRPr>
          </a:p>
        </p:txBody>
      </p:sp>
      <p:sp>
        <p:nvSpPr>
          <p:cNvPr id="10" name="CaixaDeTexto 9"/>
          <p:cNvSpPr txBox="1"/>
          <p:nvPr/>
        </p:nvSpPr>
        <p:spPr>
          <a:xfrm>
            <a:off x="1214414" y="4880630"/>
            <a:ext cx="3214710"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Apocalipse 22:18-19</a:t>
            </a:r>
          </a:p>
        </p:txBody>
      </p:sp>
      <p:sp>
        <p:nvSpPr>
          <p:cNvPr id="19462" name="CaixaDeTexto 10"/>
          <p:cNvSpPr txBox="1">
            <a:spLocks noChangeArrowheads="1"/>
          </p:cNvSpPr>
          <p:nvPr/>
        </p:nvSpPr>
        <p:spPr bwMode="auto">
          <a:xfrm>
            <a:off x="1571625" y="1857375"/>
            <a:ext cx="7500938" cy="1323975"/>
          </a:xfrm>
          <a:prstGeom prst="rect">
            <a:avLst/>
          </a:prstGeom>
          <a:noFill/>
          <a:ln w="9525">
            <a:noFill/>
            <a:miter lim="800000"/>
            <a:headEnd/>
            <a:tailEnd/>
          </a:ln>
        </p:spPr>
        <p:txBody>
          <a:bodyPr>
            <a:spAutoFit/>
          </a:bodyPr>
          <a:lstStyle/>
          <a:p>
            <a:r>
              <a:rPr lang="pt-BR" sz="2000" dirty="0">
                <a:latin typeface="Gill Sans MT" pitchFamily="34" charset="0"/>
              </a:rPr>
              <a:t>Os seus sacerdotes violentam a minha lei, e profanam as minhas coisas santas; não fazem diferença entre o santo e o profano, nem ensinam a discernir entre o impuro e o puro; e de meus sábados escondem os seus olhos, e assim sou profanado no meio deles.</a:t>
            </a:r>
          </a:p>
        </p:txBody>
      </p:sp>
      <p:sp>
        <p:nvSpPr>
          <p:cNvPr id="12" name="CaixaDeTexto 11"/>
          <p:cNvSpPr txBox="1"/>
          <p:nvPr/>
        </p:nvSpPr>
        <p:spPr>
          <a:xfrm>
            <a:off x="1214414" y="1500174"/>
            <a:ext cx="364333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Ezequiel 22:26</a:t>
            </a:r>
          </a:p>
        </p:txBody>
      </p:sp>
      <p:sp>
        <p:nvSpPr>
          <p:cNvPr id="19464" name="CaixaDeTexto 12"/>
          <p:cNvSpPr txBox="1">
            <a:spLocks noChangeArrowheads="1"/>
          </p:cNvSpPr>
          <p:nvPr/>
        </p:nvSpPr>
        <p:spPr bwMode="auto">
          <a:xfrm>
            <a:off x="1568450" y="3578225"/>
            <a:ext cx="7500938" cy="1016000"/>
          </a:xfrm>
          <a:prstGeom prst="rect">
            <a:avLst/>
          </a:prstGeom>
          <a:noFill/>
          <a:ln w="9525">
            <a:noFill/>
            <a:miter lim="800000"/>
            <a:headEnd/>
            <a:tailEnd/>
          </a:ln>
        </p:spPr>
        <p:txBody>
          <a:bodyPr>
            <a:spAutoFit/>
          </a:bodyPr>
          <a:lstStyle/>
          <a:p>
            <a:pPr algn="just"/>
            <a:r>
              <a:rPr lang="pt-BR" sz="2000">
                <a:latin typeface="Gill Sans MT" pitchFamily="34" charset="0"/>
              </a:rPr>
              <a:t>Quando vos disserem: Consultai os que têm espíritos familiares e os feiticeiros, que chilreiam e murmuram, respondei: Acaso não consultará um povo a seu Deus? acaso a favor dos vivos consultará os mortos?</a:t>
            </a:r>
            <a:endParaRPr lang="pt-BR" sz="2000" u="sng">
              <a:latin typeface="Gill Sans MT" pitchFamily="34" charset="0"/>
            </a:endParaRPr>
          </a:p>
        </p:txBody>
      </p:sp>
      <p:sp>
        <p:nvSpPr>
          <p:cNvPr id="14" name="CaixaDeTexto 13"/>
          <p:cNvSpPr txBox="1"/>
          <p:nvPr/>
        </p:nvSpPr>
        <p:spPr>
          <a:xfrm>
            <a:off x="1211216" y="3221180"/>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Isaias 8:19</a:t>
            </a:r>
          </a:p>
        </p:txBody>
      </p:sp>
      <p:sp>
        <p:nvSpPr>
          <p:cNvPr id="15" name="CaixaDeTexto 14"/>
          <p:cNvSpPr txBox="1"/>
          <p:nvPr/>
        </p:nvSpPr>
        <p:spPr>
          <a:xfrm>
            <a:off x="4572000" y="1500174"/>
            <a:ext cx="364333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Honra o santo Sábado</a:t>
            </a:r>
          </a:p>
        </p:txBody>
      </p:sp>
      <p:sp>
        <p:nvSpPr>
          <p:cNvPr id="16" name="CaixaDeTexto 15"/>
          <p:cNvSpPr txBox="1"/>
          <p:nvPr/>
        </p:nvSpPr>
        <p:spPr>
          <a:xfrm>
            <a:off x="3643306" y="3214686"/>
            <a:ext cx="528641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Crê na inconsciência dos mortos</a:t>
            </a:r>
          </a:p>
        </p:txBody>
      </p:sp>
      <p:sp>
        <p:nvSpPr>
          <p:cNvPr id="17" name="CaixaDeTexto 16"/>
          <p:cNvSpPr txBox="1"/>
          <p:nvPr/>
        </p:nvSpPr>
        <p:spPr>
          <a:xfrm>
            <a:off x="4643438" y="4898704"/>
            <a:ext cx="3929090"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Exalta a Palavra de Deus</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20483" name="CaixaDeTexto 3"/>
          <p:cNvSpPr txBox="1">
            <a:spLocks noChangeArrowheads="1"/>
          </p:cNvSpPr>
          <p:nvPr/>
        </p:nvSpPr>
        <p:spPr bwMode="auto">
          <a:xfrm>
            <a:off x="1214438" y="1071563"/>
            <a:ext cx="7500937" cy="400050"/>
          </a:xfrm>
          <a:prstGeom prst="rect">
            <a:avLst/>
          </a:prstGeom>
          <a:noFill/>
          <a:ln w="9525">
            <a:noFill/>
            <a:miter lim="800000"/>
            <a:headEnd/>
            <a:tailEnd/>
          </a:ln>
        </p:spPr>
        <p:txBody>
          <a:bodyPr>
            <a:spAutoFit/>
          </a:bodyPr>
          <a:lstStyle/>
          <a:p>
            <a:r>
              <a:rPr lang="pt-BR" sz="2000" b="1">
                <a:latin typeface="Gill Sans MT" pitchFamily="34" charset="0"/>
              </a:rPr>
              <a:t>Como identificar um verdadeiro profeta</a:t>
            </a:r>
          </a:p>
        </p:txBody>
      </p:sp>
      <p:sp>
        <p:nvSpPr>
          <p:cNvPr id="20484" name="CaixaDeTexto 8"/>
          <p:cNvSpPr txBox="1">
            <a:spLocks noChangeArrowheads="1"/>
          </p:cNvSpPr>
          <p:nvPr/>
        </p:nvSpPr>
        <p:spPr bwMode="auto">
          <a:xfrm>
            <a:off x="1571625" y="4357688"/>
            <a:ext cx="7500938" cy="646112"/>
          </a:xfrm>
          <a:prstGeom prst="rect">
            <a:avLst/>
          </a:prstGeom>
          <a:noFill/>
          <a:ln w="9525">
            <a:noFill/>
            <a:miter lim="800000"/>
            <a:headEnd/>
            <a:tailEnd/>
          </a:ln>
        </p:spPr>
        <p:txBody>
          <a:bodyPr>
            <a:spAutoFit/>
          </a:bodyPr>
          <a:lstStyle/>
          <a:p>
            <a:r>
              <a:rPr lang="pt-BR">
                <a:latin typeface="Gill Sans MT" pitchFamily="34" charset="0"/>
              </a:rPr>
              <a:t>fala aquele que ouve as palavras de Deus, o que vê a visão do Todo-Poderoso, que cai, e se lhe abrem os olhos:</a:t>
            </a:r>
            <a:endParaRPr lang="pt-BR" u="sng">
              <a:latin typeface="Gill Sans MT" pitchFamily="34" charset="0"/>
            </a:endParaRPr>
          </a:p>
        </p:txBody>
      </p:sp>
      <p:sp>
        <p:nvSpPr>
          <p:cNvPr id="10" name="CaixaDeTexto 9"/>
          <p:cNvSpPr txBox="1"/>
          <p:nvPr/>
        </p:nvSpPr>
        <p:spPr>
          <a:xfrm>
            <a:off x="1214414" y="4000504"/>
            <a:ext cx="3214710"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Números 24:4</a:t>
            </a:r>
          </a:p>
        </p:txBody>
      </p:sp>
      <p:sp>
        <p:nvSpPr>
          <p:cNvPr id="20486" name="CaixaDeTexto 10"/>
          <p:cNvSpPr txBox="1">
            <a:spLocks noChangeArrowheads="1"/>
          </p:cNvSpPr>
          <p:nvPr/>
        </p:nvSpPr>
        <p:spPr bwMode="auto">
          <a:xfrm>
            <a:off x="1571625" y="1857375"/>
            <a:ext cx="7500938" cy="1938338"/>
          </a:xfrm>
          <a:prstGeom prst="rect">
            <a:avLst/>
          </a:prstGeom>
          <a:noFill/>
          <a:ln w="9525">
            <a:noFill/>
            <a:miter lim="800000"/>
            <a:headEnd/>
            <a:tailEnd/>
          </a:ln>
        </p:spPr>
        <p:txBody>
          <a:bodyPr>
            <a:spAutoFit/>
          </a:bodyPr>
          <a:lstStyle/>
          <a:p>
            <a:r>
              <a:rPr lang="pt-BR" sz="2000">
                <a:latin typeface="Gill Sans MT" pitchFamily="34" charset="0"/>
              </a:rPr>
              <a:t>Amados, não creiais a todo espírito, mas provai se os espíritos vêm de Deus; porque muitos falsos profetas têm saído pelo mundo. Nisto conheceis o Espírito de Deus: todo espírito que confessa que Jesus Cristo veio em carne é de Deus; e todo espírito que não confessa a Jesus não é de Deus; mas é o espírito do anticristo, a respeito do qual tendes ouvido que havia de vir; e agora já está no mundo.</a:t>
            </a:r>
          </a:p>
        </p:txBody>
      </p:sp>
      <p:sp>
        <p:nvSpPr>
          <p:cNvPr id="12" name="CaixaDeTexto 11"/>
          <p:cNvSpPr txBox="1"/>
          <p:nvPr/>
        </p:nvSpPr>
        <p:spPr>
          <a:xfrm>
            <a:off x="1214414" y="1500174"/>
            <a:ext cx="364333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João 4:1-3</a:t>
            </a:r>
          </a:p>
        </p:txBody>
      </p:sp>
      <p:sp>
        <p:nvSpPr>
          <p:cNvPr id="15" name="CaixaDeTexto 14"/>
          <p:cNvSpPr txBox="1"/>
          <p:nvPr/>
        </p:nvSpPr>
        <p:spPr>
          <a:xfrm>
            <a:off x="3929058" y="1500174"/>
            <a:ext cx="5143536"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Confessa a humanidade de Cristo</a:t>
            </a:r>
          </a:p>
        </p:txBody>
      </p:sp>
      <p:sp>
        <p:nvSpPr>
          <p:cNvPr id="17" name="CaixaDeTexto 16"/>
          <p:cNvSpPr txBox="1"/>
          <p:nvPr/>
        </p:nvSpPr>
        <p:spPr>
          <a:xfrm>
            <a:off x="3643306" y="4018578"/>
            <a:ext cx="471490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Cai em êxtase e olhos abertos</a:t>
            </a:r>
          </a:p>
        </p:txBody>
      </p:sp>
      <p:sp>
        <p:nvSpPr>
          <p:cNvPr id="20490" name="CaixaDeTexto 17"/>
          <p:cNvSpPr txBox="1">
            <a:spLocks noChangeArrowheads="1"/>
          </p:cNvSpPr>
          <p:nvPr/>
        </p:nvSpPr>
        <p:spPr bwMode="auto">
          <a:xfrm>
            <a:off x="1571625" y="5357813"/>
            <a:ext cx="7500938" cy="1200150"/>
          </a:xfrm>
          <a:prstGeom prst="rect">
            <a:avLst/>
          </a:prstGeom>
          <a:noFill/>
          <a:ln w="9525">
            <a:noFill/>
            <a:miter lim="800000"/>
            <a:headEnd/>
            <a:tailEnd/>
          </a:ln>
        </p:spPr>
        <p:txBody>
          <a:bodyPr>
            <a:spAutoFit/>
          </a:bodyPr>
          <a:lstStyle/>
          <a:p>
            <a:r>
              <a:rPr lang="pt-BR">
                <a:latin typeface="Gill Sans MT" pitchFamily="34" charset="0"/>
              </a:rPr>
              <a:t>E eis que um que tinha a semelhança dos filhos dos homens me tocou os lábios; então abri a boca e falei, e disse àquele que estava em pé diante de mim: Senhor meu, por causa da visão sobrevieram-me dores, e não retenho força alguma.</a:t>
            </a:r>
            <a:endParaRPr lang="pt-BR" u="sng">
              <a:latin typeface="Gill Sans MT" pitchFamily="34" charset="0"/>
            </a:endParaRPr>
          </a:p>
        </p:txBody>
      </p:sp>
      <p:sp>
        <p:nvSpPr>
          <p:cNvPr id="19" name="CaixaDeTexto 18"/>
          <p:cNvSpPr txBox="1"/>
          <p:nvPr/>
        </p:nvSpPr>
        <p:spPr>
          <a:xfrm>
            <a:off x="1214414" y="5000636"/>
            <a:ext cx="3214710"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Daniel 10:16</a:t>
            </a:r>
          </a:p>
        </p:txBody>
      </p:sp>
      <p:sp>
        <p:nvSpPr>
          <p:cNvPr id="20" name="CaixaDeTexto 19"/>
          <p:cNvSpPr txBox="1"/>
          <p:nvPr/>
        </p:nvSpPr>
        <p:spPr>
          <a:xfrm>
            <a:off x="4143372" y="5018710"/>
            <a:ext cx="471490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2">
                      <a:satMod val="175000"/>
                      <a:alpha val="40000"/>
                    </a:schemeClr>
                  </a:glow>
                </a:effectLst>
                <a:latin typeface="+mn-lt"/>
              </a:rPr>
              <a:t>Desfalece quando em visão</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21507" name="CaixaDeTexto 10"/>
          <p:cNvSpPr txBox="1">
            <a:spLocks noChangeArrowheads="1"/>
          </p:cNvSpPr>
          <p:nvPr/>
        </p:nvSpPr>
        <p:spPr bwMode="auto">
          <a:xfrm>
            <a:off x="1571625" y="1857375"/>
            <a:ext cx="7500938" cy="1938338"/>
          </a:xfrm>
          <a:prstGeom prst="rect">
            <a:avLst/>
          </a:prstGeom>
          <a:noFill/>
          <a:ln w="9525">
            <a:noFill/>
            <a:miter lim="800000"/>
            <a:headEnd/>
            <a:tailEnd/>
          </a:ln>
        </p:spPr>
        <p:txBody>
          <a:bodyPr>
            <a:spAutoFit/>
          </a:bodyPr>
          <a:lstStyle/>
          <a:p>
            <a:r>
              <a:rPr lang="pt-BR" sz="2000">
                <a:latin typeface="Gill Sans MT" pitchFamily="34" charset="0"/>
              </a:rPr>
              <a:t>E ele deu uns como apóstolos, e outros como profetas, e outros como evangelistas, e outros como pastores e mestres, tendo em vista o aperfeiçoamento dos santos, para a obra do ministério, para edificação do corpo de Cristo; até que todos cheguemos à unidade da fé e do pleno conhecimento do Filho de Deus, ao estado de homem feito, à medida da estatura da plenitude de Cristo;</a:t>
            </a:r>
          </a:p>
        </p:txBody>
      </p:sp>
      <p:sp>
        <p:nvSpPr>
          <p:cNvPr id="12" name="CaixaDeTexto 11"/>
          <p:cNvSpPr txBox="1"/>
          <p:nvPr/>
        </p:nvSpPr>
        <p:spPr>
          <a:xfrm>
            <a:off x="1214414" y="1500174"/>
            <a:ext cx="364333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Efésios 4:11-13</a:t>
            </a:r>
          </a:p>
        </p:txBody>
      </p:sp>
      <p:sp>
        <p:nvSpPr>
          <p:cNvPr id="21509" name="CaixaDeTexto 17"/>
          <p:cNvSpPr txBox="1">
            <a:spLocks noChangeArrowheads="1"/>
          </p:cNvSpPr>
          <p:nvPr/>
        </p:nvSpPr>
        <p:spPr bwMode="auto">
          <a:xfrm>
            <a:off x="1571625" y="4484688"/>
            <a:ext cx="7500938" cy="1016000"/>
          </a:xfrm>
          <a:prstGeom prst="rect">
            <a:avLst/>
          </a:prstGeom>
          <a:noFill/>
          <a:ln w="9525">
            <a:noFill/>
            <a:miter lim="800000"/>
            <a:headEnd/>
            <a:tailEnd/>
          </a:ln>
        </p:spPr>
        <p:txBody>
          <a:bodyPr>
            <a:spAutoFit/>
          </a:bodyPr>
          <a:lstStyle/>
          <a:p>
            <a:r>
              <a:rPr lang="pt-BR" sz="2000">
                <a:latin typeface="Gill Sans MT" pitchFamily="34" charset="0"/>
              </a:rPr>
              <a:t>Uma coisa é certa: Os adventistas do sétimo dia que se colocam sob o estandarte de Satanás abandonarão primeiro sua fé nas advertências e repreensões contidas nos Testemunhos do Espírito de Deus. </a:t>
            </a:r>
            <a:endParaRPr lang="pt-BR" sz="2000" u="sng">
              <a:latin typeface="Gill Sans MT" pitchFamily="34" charset="0"/>
            </a:endParaRPr>
          </a:p>
        </p:txBody>
      </p:sp>
      <p:sp>
        <p:nvSpPr>
          <p:cNvPr id="19" name="CaixaDeTexto 18"/>
          <p:cNvSpPr txBox="1"/>
          <p:nvPr/>
        </p:nvSpPr>
        <p:spPr>
          <a:xfrm>
            <a:off x="1214414" y="4127849"/>
            <a:ext cx="400052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3 Mensagem Escolhidas 84</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O DOM DE PROFECIA</a:t>
            </a:r>
            <a:endParaRPr lang="pt-BR" sz="3600" b="1" dirty="0"/>
          </a:p>
        </p:txBody>
      </p:sp>
      <p:sp>
        <p:nvSpPr>
          <p:cNvPr id="22531" name="CaixaDeTexto 10"/>
          <p:cNvSpPr txBox="1">
            <a:spLocks noChangeArrowheads="1"/>
          </p:cNvSpPr>
          <p:nvPr/>
        </p:nvSpPr>
        <p:spPr bwMode="auto">
          <a:xfrm>
            <a:off x="1571625" y="1857375"/>
            <a:ext cx="7500938" cy="2554288"/>
          </a:xfrm>
          <a:prstGeom prst="rect">
            <a:avLst/>
          </a:prstGeom>
          <a:noFill/>
          <a:ln w="9525">
            <a:noFill/>
            <a:miter lim="800000"/>
            <a:headEnd/>
            <a:tailEnd/>
          </a:ln>
        </p:spPr>
        <p:txBody>
          <a:bodyPr>
            <a:spAutoFit/>
          </a:bodyPr>
          <a:lstStyle/>
          <a:p>
            <a:r>
              <a:rPr lang="pt-BR" sz="2000">
                <a:latin typeface="Gill Sans MT" pitchFamily="34" charset="0"/>
              </a:rPr>
              <a:t>O plano de Satanás é enfraquecer a fé do povo de Deus nos Testemunhos. Em seguida vem o ceticismo no tocante aos pontos vitais de nossa fé, as colunas de nossa posição, depois as dúvidas acerca das Escrituras Sagradas, e então a caminhada descendente para a perdição. Quando os Testemunhos, nos quais se acreditava anteriormente, são postos em dúvida e rejeitados, Satanás sabe que as pessoas enganadas não pararão aí; e ele redobra os seus esforços até lançá-las em rebelião aberta, que se torne irremediável e termine em destruição. </a:t>
            </a:r>
          </a:p>
        </p:txBody>
      </p:sp>
      <p:sp>
        <p:nvSpPr>
          <p:cNvPr id="12" name="CaixaDeTexto 11"/>
          <p:cNvSpPr txBox="1"/>
          <p:nvPr/>
        </p:nvSpPr>
        <p:spPr>
          <a:xfrm>
            <a:off x="1214414" y="1500174"/>
            <a:ext cx="492922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4  Testemunho para Igreja 211</a:t>
            </a:r>
          </a:p>
        </p:txBody>
      </p:sp>
      <p:sp>
        <p:nvSpPr>
          <p:cNvPr id="22533" name="CaixaDeTexto 6"/>
          <p:cNvSpPr txBox="1">
            <a:spLocks noChangeArrowheads="1"/>
          </p:cNvSpPr>
          <p:nvPr/>
        </p:nvSpPr>
        <p:spPr bwMode="auto">
          <a:xfrm>
            <a:off x="1571625" y="5033963"/>
            <a:ext cx="7500938" cy="1323975"/>
          </a:xfrm>
          <a:prstGeom prst="rect">
            <a:avLst/>
          </a:prstGeom>
          <a:noFill/>
          <a:ln w="9525">
            <a:noFill/>
            <a:miter lim="800000"/>
            <a:headEnd/>
            <a:tailEnd/>
          </a:ln>
        </p:spPr>
        <p:txBody>
          <a:bodyPr>
            <a:spAutoFit/>
          </a:bodyPr>
          <a:lstStyle/>
          <a:p>
            <a:r>
              <a:rPr lang="pt-BR" sz="2000">
                <a:latin typeface="Gill Sans MT" pitchFamily="34" charset="0"/>
              </a:rPr>
              <a:t>Pela manhã cedo se levantaram saíram ao deserto de Tecoa; ao saírem, Jeosafá pôs-se em pé e disse: Ouvi-me, ó Judá, e vós, moradores de Jerusalém. Crede no Senhor vosso Deus, e estareis seguros; </a:t>
            </a:r>
            <a:r>
              <a:rPr lang="pt-BR" sz="2000" u="sng">
                <a:latin typeface="Gill Sans MT" pitchFamily="34" charset="0"/>
              </a:rPr>
              <a:t>crede nos seus profetas, e sereis bem sucedidos</a:t>
            </a:r>
            <a:r>
              <a:rPr lang="pt-BR" sz="2000">
                <a:latin typeface="Gill Sans MT" pitchFamily="34" charset="0"/>
              </a:rPr>
              <a:t>.</a:t>
            </a:r>
          </a:p>
        </p:txBody>
      </p:sp>
      <p:sp>
        <p:nvSpPr>
          <p:cNvPr id="8" name="CaixaDeTexto 7"/>
          <p:cNvSpPr txBox="1"/>
          <p:nvPr/>
        </p:nvSpPr>
        <p:spPr>
          <a:xfrm>
            <a:off x="1214414" y="4677329"/>
            <a:ext cx="307183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2 Crônicas 20:20</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ítulo 1"/>
          <p:cNvSpPr>
            <a:spLocks noGrp="1"/>
          </p:cNvSpPr>
          <p:nvPr>
            <p:ph type="title"/>
          </p:nvPr>
        </p:nvSpPr>
        <p:spPr bwMode="auto">
          <a:xfrm>
            <a:off x="5500688" y="1066800"/>
            <a:ext cx="3643312" cy="790575"/>
          </a:xfrm>
        </p:spPr>
        <p:txBody>
          <a:bodyPr vert="horz" wrap="square" lIns="91440" tIns="45720" rIns="91440" bIns="45720" numCol="1" anchorCtr="0" compatLnSpc="1">
            <a:prstTxWarp prst="textNoShape">
              <a:avLst/>
            </a:prstTxWarp>
          </a:bodyPr>
          <a:lstStyle/>
          <a:p>
            <a:pPr eaLnBrk="1" hangingPunct="1"/>
            <a:r>
              <a:rPr lang="pt-BR" sz="3600" dirty="0" smtClean="0"/>
              <a:t>MATRIMÔNIO</a:t>
            </a:r>
          </a:p>
        </p:txBody>
      </p:sp>
      <p:sp>
        <p:nvSpPr>
          <p:cNvPr id="23555" name="Espaço Reservado para Texto 3"/>
          <p:cNvSpPr>
            <a:spLocks noGrp="1"/>
          </p:cNvSpPr>
          <p:nvPr>
            <p:ph type="body" sz="half" idx="2"/>
          </p:nvPr>
        </p:nvSpPr>
        <p:spPr/>
        <p:txBody>
          <a:bodyPr>
            <a:normAutofit fontScale="92500" lnSpcReduction="10000"/>
          </a:bodyPr>
          <a:lstStyle/>
          <a:p>
            <a:pPr algn="ctr" eaLnBrk="1" hangingPunct="1">
              <a:lnSpc>
                <a:spcPct val="150000"/>
              </a:lnSpc>
              <a:spcBef>
                <a:spcPct val="0"/>
              </a:spcBef>
            </a:pPr>
            <a:r>
              <a:rPr lang="pt-BR" sz="3200" smtClean="0"/>
              <a:t>O QUE DIZ A BÍBLIA?</a:t>
            </a:r>
          </a:p>
        </p:txBody>
      </p:sp>
      <p:pic>
        <p:nvPicPr>
          <p:cNvPr id="23556" name="Picture 2" descr="C:\Documents and Settings\Aroldo\Meus documentos\Minhas imagens\cASAL.JPG"/>
          <p:cNvPicPr>
            <a:picLocks noGrp="1" noChangeAspect="1" noChangeArrowheads="1"/>
          </p:cNvPicPr>
          <p:nvPr>
            <p:ph type="pic" idx="1"/>
          </p:nvPr>
        </p:nvPicPr>
        <p:blipFill>
          <a:blip r:embed="rId2" cstate="print"/>
          <a:srcRect t="10953" b="10953"/>
          <a:stretch>
            <a:fillRect/>
          </a:stretch>
        </p:blipFill>
        <p:spPr>
          <a:xfrm>
            <a:off x="838200" y="1143000"/>
            <a:ext cx="4419600" cy="3429000"/>
          </a:xfrm>
          <a:prstGeom prst="rect">
            <a:avLst/>
          </a:prstGeom>
          <a:noFill/>
          <a:ln w="9525"/>
        </p:spPr>
      </p:pic>
      <p:sp>
        <p:nvSpPr>
          <p:cNvPr id="5" name="Título 1"/>
          <p:cNvSpPr txBox="1">
            <a:spLocks/>
          </p:cNvSpPr>
          <p:nvPr/>
        </p:nvSpPr>
        <p:spPr bwMode="auto">
          <a:xfrm>
            <a:off x="5286380" y="209533"/>
            <a:ext cx="3643312" cy="790575"/>
          </a:xfrm>
          <a:prstGeom prst="rect">
            <a:avLst/>
          </a:prstGeom>
        </p:spPr>
        <p:txBody>
          <a:bodyPr vert="horz" wrap="square" lIns="91440" tIns="45720" rIns="91440" bIns="45720" numCol="1" anchor="b" anchorCtr="0" compatLnSpc="1">
            <a:prstTxWarp prst="textNoShape">
              <a:avLst/>
            </a:prstTxWarp>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pt-BR" sz="4400" b="1" i="0" u="none" strike="noStrike" kern="1200" cap="none" spc="0" normalizeH="0" baseline="0" noProof="0" dirty="0" smtClean="0">
                <a:ln>
                  <a:noFill/>
                </a:ln>
                <a:solidFill>
                  <a:srgbClr val="572314"/>
                </a:solidFill>
                <a:effectLst/>
                <a:uLnTx/>
                <a:uFillTx/>
                <a:latin typeface="+mj-lt"/>
                <a:ea typeface="+mj-ea"/>
                <a:cs typeface="+mj-cs"/>
              </a:rPr>
              <a:t>18</a:t>
            </a: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24579" name="CaixaDeTexto 4"/>
          <p:cNvSpPr txBox="1">
            <a:spLocks noChangeArrowheads="1"/>
          </p:cNvSpPr>
          <p:nvPr/>
        </p:nvSpPr>
        <p:spPr bwMode="auto">
          <a:xfrm>
            <a:off x="1428750" y="1214438"/>
            <a:ext cx="7500938" cy="1016000"/>
          </a:xfrm>
          <a:prstGeom prst="rect">
            <a:avLst/>
          </a:prstGeom>
          <a:noFill/>
          <a:ln w="9525">
            <a:noFill/>
            <a:miter lim="800000"/>
            <a:headEnd/>
            <a:tailEnd/>
          </a:ln>
        </p:spPr>
        <p:txBody>
          <a:bodyPr>
            <a:spAutoFit/>
          </a:bodyPr>
          <a:lstStyle/>
          <a:p>
            <a:pPr algn="just"/>
            <a:r>
              <a:rPr lang="pt-BR" sz="2000" b="1">
                <a:latin typeface="Gill Sans MT" pitchFamily="34" charset="0"/>
              </a:rPr>
              <a:t>Cremos que o matrimônio foi instituído por Deus, sendo abençoado e santificado desde o paraíso até o fim da história do mundo</a:t>
            </a:r>
          </a:p>
        </p:txBody>
      </p:sp>
      <p:sp>
        <p:nvSpPr>
          <p:cNvPr id="24580" name="CaixaDeTexto 3"/>
          <p:cNvSpPr txBox="1">
            <a:spLocks noChangeArrowheads="1"/>
          </p:cNvSpPr>
          <p:nvPr/>
        </p:nvSpPr>
        <p:spPr bwMode="auto">
          <a:xfrm>
            <a:off x="1428750" y="2714625"/>
            <a:ext cx="7500938" cy="708025"/>
          </a:xfrm>
          <a:prstGeom prst="rect">
            <a:avLst/>
          </a:prstGeom>
          <a:noFill/>
          <a:ln w="9525">
            <a:noFill/>
            <a:miter lim="800000"/>
            <a:headEnd/>
            <a:tailEnd/>
          </a:ln>
        </p:spPr>
        <p:txBody>
          <a:bodyPr>
            <a:spAutoFit/>
          </a:bodyPr>
          <a:lstStyle/>
          <a:p>
            <a:r>
              <a:rPr lang="pt-BR" sz="2000"/>
              <a:t>Por isso, deixa o homem pai e mãe e se une à sua mulher, </a:t>
            </a:r>
            <a:r>
              <a:rPr lang="pt-BR" sz="2000" u="sng"/>
              <a:t>tornando-se os dois uma só carne</a:t>
            </a:r>
            <a:r>
              <a:rPr lang="pt-BR" sz="2000"/>
              <a:t>.</a:t>
            </a:r>
          </a:p>
        </p:txBody>
      </p:sp>
      <p:sp>
        <p:nvSpPr>
          <p:cNvPr id="5" name="CaixaDeTexto 4"/>
          <p:cNvSpPr txBox="1"/>
          <p:nvPr/>
        </p:nvSpPr>
        <p:spPr>
          <a:xfrm>
            <a:off x="1071538" y="2357430"/>
            <a:ext cx="207170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Gênesis 2:24</a:t>
            </a:r>
          </a:p>
        </p:txBody>
      </p:sp>
      <p:sp>
        <p:nvSpPr>
          <p:cNvPr id="24582" name="CaixaDeTexto 6"/>
          <p:cNvSpPr txBox="1">
            <a:spLocks noChangeArrowheads="1"/>
          </p:cNvSpPr>
          <p:nvPr/>
        </p:nvSpPr>
        <p:spPr bwMode="auto">
          <a:xfrm>
            <a:off x="1428750" y="5176838"/>
            <a:ext cx="7500938" cy="1323975"/>
          </a:xfrm>
          <a:prstGeom prst="rect">
            <a:avLst/>
          </a:prstGeom>
          <a:noFill/>
          <a:ln w="9525">
            <a:noFill/>
            <a:miter lim="800000"/>
            <a:headEnd/>
            <a:tailEnd/>
          </a:ln>
        </p:spPr>
        <p:txBody>
          <a:bodyPr>
            <a:spAutoFit/>
          </a:bodyPr>
          <a:lstStyle/>
          <a:p>
            <a:r>
              <a:rPr lang="pt-BR" sz="2000"/>
              <a:t>As </a:t>
            </a:r>
            <a:r>
              <a:rPr lang="pt-BR" sz="2000" u="sng"/>
              <a:t>mulheres</a:t>
            </a:r>
            <a:r>
              <a:rPr lang="pt-BR" sz="2000"/>
              <a:t> sejam submissas </a:t>
            </a:r>
            <a:r>
              <a:rPr lang="pt-BR" sz="2000" u="sng"/>
              <a:t>ao seu próprio marido</a:t>
            </a:r>
            <a:r>
              <a:rPr lang="pt-BR" sz="2000"/>
              <a:t>, como ao Senhor; porque o marido é o cabeça da mulher, como também Cristo é o cabeça da igreja, sendo este mesmo o salvador do corpo.</a:t>
            </a:r>
          </a:p>
        </p:txBody>
      </p:sp>
      <p:sp>
        <p:nvSpPr>
          <p:cNvPr id="7" name="CaixaDeTexto 6"/>
          <p:cNvSpPr txBox="1"/>
          <p:nvPr/>
        </p:nvSpPr>
        <p:spPr>
          <a:xfrm>
            <a:off x="1071538" y="4820559"/>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Efésios 5:22-23</a:t>
            </a:r>
          </a:p>
        </p:txBody>
      </p:sp>
      <p:sp>
        <p:nvSpPr>
          <p:cNvPr id="24584" name="CaixaDeTexto 7"/>
          <p:cNvSpPr txBox="1">
            <a:spLocks noChangeArrowheads="1"/>
          </p:cNvSpPr>
          <p:nvPr/>
        </p:nvSpPr>
        <p:spPr bwMode="auto">
          <a:xfrm>
            <a:off x="1428750" y="3935413"/>
            <a:ext cx="7500938" cy="708025"/>
          </a:xfrm>
          <a:prstGeom prst="rect">
            <a:avLst/>
          </a:prstGeom>
          <a:noFill/>
          <a:ln w="9525">
            <a:noFill/>
            <a:miter lim="800000"/>
            <a:headEnd/>
            <a:tailEnd/>
          </a:ln>
        </p:spPr>
        <p:txBody>
          <a:bodyPr>
            <a:spAutoFit/>
          </a:bodyPr>
          <a:lstStyle/>
          <a:p>
            <a:r>
              <a:rPr lang="pt-BR" sz="2000" u="sng"/>
              <a:t>Digno de honra entre todos seja o matrimônio</a:t>
            </a:r>
            <a:r>
              <a:rPr lang="pt-BR" sz="2000"/>
              <a:t>, bem como o leito sem mácula; porque Deus julgará os impuros e adúlteros.</a:t>
            </a:r>
          </a:p>
        </p:txBody>
      </p:sp>
      <p:sp>
        <p:nvSpPr>
          <p:cNvPr id="9" name="CaixaDeTexto 8"/>
          <p:cNvSpPr txBox="1"/>
          <p:nvPr/>
        </p:nvSpPr>
        <p:spPr>
          <a:xfrm>
            <a:off x="1071538" y="3578369"/>
            <a:ext cx="207170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Hebreus 13:4</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25603" name="CaixaDeTexto 4"/>
          <p:cNvSpPr txBox="1">
            <a:spLocks noChangeArrowheads="1"/>
          </p:cNvSpPr>
          <p:nvPr/>
        </p:nvSpPr>
        <p:spPr bwMode="auto">
          <a:xfrm>
            <a:off x="1428750" y="1214438"/>
            <a:ext cx="7500938" cy="400050"/>
          </a:xfrm>
          <a:prstGeom prst="rect">
            <a:avLst/>
          </a:prstGeom>
          <a:noFill/>
          <a:ln w="9525">
            <a:noFill/>
            <a:miter lim="800000"/>
            <a:headEnd/>
            <a:tailEnd/>
          </a:ln>
        </p:spPr>
        <p:txBody>
          <a:bodyPr>
            <a:spAutoFit/>
          </a:bodyPr>
          <a:lstStyle/>
          <a:p>
            <a:pPr algn="just"/>
            <a:r>
              <a:rPr lang="pt-BR" sz="2000" b="1">
                <a:latin typeface="Gill Sans MT" pitchFamily="34" charset="0"/>
              </a:rPr>
              <a:t>Deus instituiu o matrimônio...</a:t>
            </a:r>
          </a:p>
        </p:txBody>
      </p:sp>
      <p:sp>
        <p:nvSpPr>
          <p:cNvPr id="25604" name="CaixaDeTexto 3"/>
          <p:cNvSpPr txBox="1">
            <a:spLocks noChangeArrowheads="1"/>
          </p:cNvSpPr>
          <p:nvPr/>
        </p:nvSpPr>
        <p:spPr bwMode="auto">
          <a:xfrm>
            <a:off x="1428750" y="3011488"/>
            <a:ext cx="7500938" cy="1631950"/>
          </a:xfrm>
          <a:prstGeom prst="rect">
            <a:avLst/>
          </a:prstGeom>
          <a:noFill/>
          <a:ln w="9525">
            <a:noFill/>
            <a:miter lim="800000"/>
            <a:headEnd/>
            <a:tailEnd/>
          </a:ln>
        </p:spPr>
        <p:txBody>
          <a:bodyPr>
            <a:spAutoFit/>
          </a:bodyPr>
          <a:lstStyle/>
          <a:p>
            <a:r>
              <a:rPr lang="pt-BR" sz="2000"/>
              <a:t>Criou Deus, pois, o homem à sua imagem, à imagem de Deus o criou; homem e mulher os criou.  E Deus os abençoou e lhes disse: Sede fecundos, multiplicai-vos, enchei a terra e sujeitai-a; dominai sobre os peixes do mar, sobre as aves dos céus e sobre todo animal que rasteja pela terra.</a:t>
            </a:r>
          </a:p>
        </p:txBody>
      </p:sp>
      <p:sp>
        <p:nvSpPr>
          <p:cNvPr id="5" name="CaixaDeTexto 4"/>
          <p:cNvSpPr txBox="1"/>
          <p:nvPr/>
        </p:nvSpPr>
        <p:spPr>
          <a:xfrm>
            <a:off x="1071538" y="2655039"/>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Gênesis 1:27-28</a:t>
            </a:r>
          </a:p>
        </p:txBody>
      </p:sp>
      <p:sp>
        <p:nvSpPr>
          <p:cNvPr id="25606" name="CaixaDeTexto 4"/>
          <p:cNvSpPr txBox="1">
            <a:spLocks noChangeArrowheads="1"/>
          </p:cNvSpPr>
          <p:nvPr/>
        </p:nvSpPr>
        <p:spPr bwMode="auto">
          <a:xfrm>
            <a:off x="1428750" y="1814513"/>
            <a:ext cx="7500938" cy="708025"/>
          </a:xfrm>
          <a:prstGeom prst="rect">
            <a:avLst/>
          </a:prstGeom>
          <a:noFill/>
          <a:ln w="9525">
            <a:noFill/>
            <a:miter lim="800000"/>
            <a:headEnd/>
            <a:tailEnd/>
          </a:ln>
        </p:spPr>
        <p:txBody>
          <a:bodyPr>
            <a:spAutoFit/>
          </a:bodyPr>
          <a:lstStyle/>
          <a:p>
            <a:pPr algn="just"/>
            <a:r>
              <a:rPr lang="pt-BR" sz="2000" b="1">
                <a:latin typeface="Gill Sans MT" pitchFamily="34" charset="0"/>
              </a:rPr>
              <a:t>... Para a multiplicação da humanidade e não para a satisfação das paixões</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26627" name="CaixaDeTexto 4"/>
          <p:cNvSpPr txBox="1">
            <a:spLocks noChangeArrowheads="1"/>
          </p:cNvSpPr>
          <p:nvPr/>
        </p:nvSpPr>
        <p:spPr bwMode="auto">
          <a:xfrm>
            <a:off x="1428750" y="1214438"/>
            <a:ext cx="7500938" cy="400050"/>
          </a:xfrm>
          <a:prstGeom prst="rect">
            <a:avLst/>
          </a:prstGeom>
          <a:noFill/>
          <a:ln w="9525">
            <a:noFill/>
            <a:miter lim="800000"/>
            <a:headEnd/>
            <a:tailEnd/>
          </a:ln>
        </p:spPr>
        <p:txBody>
          <a:bodyPr>
            <a:spAutoFit/>
          </a:bodyPr>
          <a:lstStyle/>
          <a:p>
            <a:pPr algn="just"/>
            <a:r>
              <a:rPr lang="pt-BR" sz="2000" b="1">
                <a:latin typeface="Gill Sans MT" pitchFamily="34" charset="0"/>
              </a:rPr>
              <a:t>Deus instituiu o matrimônio...</a:t>
            </a:r>
          </a:p>
        </p:txBody>
      </p:sp>
      <p:sp>
        <p:nvSpPr>
          <p:cNvPr id="26628" name="CaixaDeTexto 3"/>
          <p:cNvSpPr txBox="1">
            <a:spLocks noChangeArrowheads="1"/>
          </p:cNvSpPr>
          <p:nvPr/>
        </p:nvSpPr>
        <p:spPr bwMode="auto">
          <a:xfrm>
            <a:off x="1428750" y="3011488"/>
            <a:ext cx="7500938" cy="2247900"/>
          </a:xfrm>
          <a:prstGeom prst="rect">
            <a:avLst/>
          </a:prstGeom>
          <a:noFill/>
          <a:ln w="9525">
            <a:noFill/>
            <a:miter lim="800000"/>
            <a:headEnd/>
            <a:tailEnd/>
          </a:ln>
        </p:spPr>
        <p:txBody>
          <a:bodyPr>
            <a:spAutoFit/>
          </a:bodyPr>
          <a:lstStyle/>
          <a:p>
            <a:pPr algn="just"/>
            <a:r>
              <a:rPr lang="pt-BR" sz="2000"/>
              <a:t> As mulheres sejam submissas ao seu próprio marido, como ao Senhor;  porque o marido é o cabeça da mulher, como também Cristo é o cabeça da igreja, sendo este mesmo o salvador do corpo. Como, porém, a igreja está sujeita a Cristo, assim também as mulheres sejam em tudo submissas ao seu marido.  Maridos, amai vossa mulher, como também Cristo amou a igreja e a si mesmo se entregou por ela,</a:t>
            </a:r>
          </a:p>
        </p:txBody>
      </p:sp>
      <p:sp>
        <p:nvSpPr>
          <p:cNvPr id="5" name="CaixaDeTexto 4"/>
          <p:cNvSpPr txBox="1"/>
          <p:nvPr/>
        </p:nvSpPr>
        <p:spPr>
          <a:xfrm>
            <a:off x="1071538" y="2655039"/>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Efésios 5:22-25</a:t>
            </a:r>
          </a:p>
        </p:txBody>
      </p:sp>
      <p:sp>
        <p:nvSpPr>
          <p:cNvPr id="26630" name="CaixaDeTexto 4"/>
          <p:cNvSpPr txBox="1">
            <a:spLocks noChangeArrowheads="1"/>
          </p:cNvSpPr>
          <p:nvPr/>
        </p:nvSpPr>
        <p:spPr bwMode="auto">
          <a:xfrm>
            <a:off x="1428750" y="1814513"/>
            <a:ext cx="7500938" cy="708025"/>
          </a:xfrm>
          <a:prstGeom prst="rect">
            <a:avLst/>
          </a:prstGeom>
          <a:noFill/>
          <a:ln w="9525">
            <a:noFill/>
            <a:miter lim="800000"/>
            <a:headEnd/>
            <a:tailEnd/>
          </a:ln>
        </p:spPr>
        <p:txBody>
          <a:bodyPr>
            <a:spAutoFit/>
          </a:bodyPr>
          <a:lstStyle/>
          <a:p>
            <a:pPr algn="just"/>
            <a:r>
              <a:rPr lang="pt-BR" sz="2000" b="1">
                <a:latin typeface="Gill Sans MT" pitchFamily="34" charset="0"/>
              </a:rPr>
              <a:t>... Para que o homem e a mulher, em união recíproca,  se ajudem em amor.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sz="4800" dirty="0" smtClean="0"/>
              <a:t>01</a:t>
            </a:r>
            <a:endParaRPr lang="pt-BR" sz="4800" dirty="0"/>
          </a:p>
        </p:txBody>
      </p:sp>
      <p:sp>
        <p:nvSpPr>
          <p:cNvPr id="4" name="Espaço Reservado para Conteúdo 3"/>
          <p:cNvSpPr>
            <a:spLocks noGrp="1"/>
          </p:cNvSpPr>
          <p:nvPr>
            <p:ph sz="half" idx="1"/>
          </p:nvPr>
        </p:nvSpPr>
        <p:spPr>
          <a:xfrm>
            <a:off x="285720" y="2143117"/>
            <a:ext cx="8153400" cy="1717932"/>
          </a:xfrm>
        </p:spPr>
        <p:txBody>
          <a:bodyPr>
            <a:normAutofit/>
          </a:bodyPr>
          <a:lstStyle/>
          <a:p>
            <a:pPr marL="82296" indent="0" algn="ctr">
              <a:buNone/>
            </a:pPr>
            <a:r>
              <a:rPr lang="pt-BR" sz="6600" b="1" dirty="0" smtClean="0"/>
              <a:t>A DIVINDADE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ESCRITURA SAGRADA</a:t>
            </a:r>
            <a:endParaRPr lang="pt-BR" dirty="0"/>
          </a:p>
        </p:txBody>
      </p:sp>
      <p:sp>
        <p:nvSpPr>
          <p:cNvPr id="3" name="Retângulo 2"/>
          <p:cNvSpPr/>
          <p:nvPr/>
        </p:nvSpPr>
        <p:spPr>
          <a:xfrm>
            <a:off x="1571604" y="1990357"/>
            <a:ext cx="6643734" cy="2246769"/>
          </a:xfrm>
          <a:prstGeom prst="rect">
            <a:avLst/>
          </a:prstGeom>
        </p:spPr>
        <p:txBody>
          <a:bodyPr wrap="square">
            <a:spAutoFit/>
          </a:bodyPr>
          <a:lstStyle/>
          <a:p>
            <a:r>
              <a:rPr lang="pt-BR" sz="2800" dirty="0" smtClean="0"/>
              <a:t>Buscai </a:t>
            </a:r>
            <a:r>
              <a:rPr lang="pt-BR" sz="2800" dirty="0"/>
              <a:t>no livro do SENHOR e lede: Nenhuma destas criaturas falhará, nem uma nem outra faltará; porque a boca do SENHOR o ordenou, e o seu Espírito mesmo as ajuntará.</a:t>
            </a:r>
            <a:endParaRPr lang="pt-BR" sz="2800" dirty="0">
              <a:solidFill>
                <a:schemeClr val="tx1">
                  <a:lumMod val="95000"/>
                  <a:lumOff val="5000"/>
                </a:schemeClr>
              </a:solidFill>
            </a:endParaRPr>
          </a:p>
        </p:txBody>
      </p:sp>
      <p:sp>
        <p:nvSpPr>
          <p:cNvPr id="4" name="Retângulo 3"/>
          <p:cNvSpPr/>
          <p:nvPr/>
        </p:nvSpPr>
        <p:spPr>
          <a:xfrm>
            <a:off x="1071538" y="1477020"/>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Isaías 34:16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4687211"/>
            <a:ext cx="6643734" cy="1384995"/>
          </a:xfrm>
          <a:prstGeom prst="rect">
            <a:avLst/>
          </a:prstGeom>
        </p:spPr>
        <p:txBody>
          <a:bodyPr wrap="square">
            <a:spAutoFit/>
          </a:bodyPr>
          <a:lstStyle/>
          <a:p>
            <a:r>
              <a:rPr lang="pt-BR" sz="2800" b="1" dirty="0" smtClean="0"/>
              <a:t>Na Bíblia está contido o plano da redenção, sem necessidade de tradições ou catecismo.</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27651" name="CaixaDeTexto 4"/>
          <p:cNvSpPr txBox="1">
            <a:spLocks noChangeArrowheads="1"/>
          </p:cNvSpPr>
          <p:nvPr/>
        </p:nvSpPr>
        <p:spPr bwMode="auto">
          <a:xfrm>
            <a:off x="1428750" y="1214438"/>
            <a:ext cx="7500938" cy="400050"/>
          </a:xfrm>
          <a:prstGeom prst="rect">
            <a:avLst/>
          </a:prstGeom>
          <a:noFill/>
          <a:ln w="9525">
            <a:noFill/>
            <a:miter lim="800000"/>
            <a:headEnd/>
            <a:tailEnd/>
          </a:ln>
        </p:spPr>
        <p:txBody>
          <a:bodyPr>
            <a:spAutoFit/>
          </a:bodyPr>
          <a:lstStyle/>
          <a:p>
            <a:pPr algn="just"/>
            <a:r>
              <a:rPr lang="pt-BR" sz="2000" b="1">
                <a:latin typeface="Gill Sans MT" pitchFamily="34" charset="0"/>
              </a:rPr>
              <a:t>Deus instituiu o matrimônio...</a:t>
            </a:r>
          </a:p>
        </p:txBody>
      </p:sp>
      <p:sp>
        <p:nvSpPr>
          <p:cNvPr id="27652" name="CaixaDeTexto 3"/>
          <p:cNvSpPr txBox="1">
            <a:spLocks noChangeArrowheads="1"/>
          </p:cNvSpPr>
          <p:nvPr/>
        </p:nvSpPr>
        <p:spPr bwMode="auto">
          <a:xfrm>
            <a:off x="1428750" y="2643188"/>
            <a:ext cx="7500938" cy="3478212"/>
          </a:xfrm>
          <a:prstGeom prst="rect">
            <a:avLst/>
          </a:prstGeom>
          <a:noFill/>
          <a:ln w="9525">
            <a:noFill/>
            <a:miter lim="800000"/>
            <a:headEnd/>
            <a:tailEnd/>
          </a:ln>
        </p:spPr>
        <p:txBody>
          <a:bodyPr>
            <a:spAutoFit/>
          </a:bodyPr>
          <a:lstStyle/>
          <a:p>
            <a:pPr algn="just"/>
            <a:r>
              <a:rPr lang="pt-BR" sz="2000"/>
              <a:t> Quanto ao que me escrevestes, é bom que o homem não toque em mulher;  </a:t>
            </a:r>
            <a:r>
              <a:rPr lang="pt-BR" sz="2000" u="sng"/>
              <a:t>mas, por causa da impureza, cada um tenha a sua própria esposa, e cada uma, o seu próprio marido</a:t>
            </a:r>
            <a:r>
              <a:rPr lang="pt-BR" sz="2000"/>
              <a:t>. O marido conceda à esposa o que lhe é devido, e também, semelhantemente, a esposa, ao seu marido.  A mulher não tem poder sobre o seu próprio corpo, e sim o marido; e também, semelhantemente, o marido não tem poder sobre o seu próprio corpo, e sim a mulher.  Não vos priveis um ao outro, salvo talvez por mútuo consentimento, por algum tempo, para vos dedicardes à oração e, novamente, vos ajuntardes, </a:t>
            </a:r>
            <a:r>
              <a:rPr lang="pt-BR" sz="2000" u="sng"/>
              <a:t>para que Satanás não vos tente por causa da incontinência.</a:t>
            </a:r>
          </a:p>
        </p:txBody>
      </p:sp>
      <p:sp>
        <p:nvSpPr>
          <p:cNvPr id="5" name="CaixaDeTexto 4"/>
          <p:cNvSpPr txBox="1"/>
          <p:nvPr/>
        </p:nvSpPr>
        <p:spPr>
          <a:xfrm>
            <a:off x="1071538" y="2285992"/>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7:1-6</a:t>
            </a:r>
          </a:p>
        </p:txBody>
      </p:sp>
      <p:sp>
        <p:nvSpPr>
          <p:cNvPr id="27654" name="CaixaDeTexto 4"/>
          <p:cNvSpPr txBox="1">
            <a:spLocks noChangeArrowheads="1"/>
          </p:cNvSpPr>
          <p:nvPr/>
        </p:nvSpPr>
        <p:spPr bwMode="auto">
          <a:xfrm>
            <a:off x="1428750" y="1814513"/>
            <a:ext cx="7500938" cy="400050"/>
          </a:xfrm>
          <a:prstGeom prst="rect">
            <a:avLst/>
          </a:prstGeom>
          <a:noFill/>
          <a:ln w="9525">
            <a:noFill/>
            <a:miter lim="800000"/>
            <a:headEnd/>
            <a:tailEnd/>
          </a:ln>
        </p:spPr>
        <p:txBody>
          <a:bodyPr>
            <a:spAutoFit/>
          </a:bodyPr>
          <a:lstStyle/>
          <a:p>
            <a:pPr algn="just"/>
            <a:r>
              <a:rPr lang="pt-BR" sz="2000" b="1">
                <a:latin typeface="Gill Sans MT" pitchFamily="34" charset="0"/>
              </a:rPr>
              <a:t>... Para evitar adultério e prostituição</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28675" name="CaixaDeTexto 4"/>
          <p:cNvSpPr txBox="1">
            <a:spLocks noChangeArrowheads="1"/>
          </p:cNvSpPr>
          <p:nvPr/>
        </p:nvSpPr>
        <p:spPr bwMode="auto">
          <a:xfrm>
            <a:off x="1428750" y="1214438"/>
            <a:ext cx="7500938" cy="708025"/>
          </a:xfrm>
          <a:prstGeom prst="rect">
            <a:avLst/>
          </a:prstGeom>
          <a:noFill/>
          <a:ln w="9525">
            <a:noFill/>
            <a:miter lim="800000"/>
            <a:headEnd/>
            <a:tailEnd/>
          </a:ln>
        </p:spPr>
        <p:txBody>
          <a:bodyPr>
            <a:spAutoFit/>
          </a:bodyPr>
          <a:lstStyle/>
          <a:p>
            <a:pPr algn="just"/>
            <a:r>
              <a:rPr lang="pt-BR" sz="2000" b="1">
                <a:latin typeface="Gill Sans MT" pitchFamily="34" charset="0"/>
              </a:rPr>
              <a:t>É da vontade de Deus que um homem tenha uma só esposa, e a mulher um só esposo.</a:t>
            </a:r>
          </a:p>
        </p:txBody>
      </p:sp>
      <p:sp>
        <p:nvSpPr>
          <p:cNvPr id="28676" name="CaixaDeTexto 3"/>
          <p:cNvSpPr txBox="1">
            <a:spLocks noChangeArrowheads="1"/>
          </p:cNvSpPr>
          <p:nvPr/>
        </p:nvSpPr>
        <p:spPr bwMode="auto">
          <a:xfrm>
            <a:off x="1428750" y="2286000"/>
            <a:ext cx="7500938" cy="1938338"/>
          </a:xfrm>
          <a:prstGeom prst="rect">
            <a:avLst/>
          </a:prstGeom>
          <a:noFill/>
          <a:ln w="9525">
            <a:noFill/>
            <a:miter lim="800000"/>
            <a:headEnd/>
            <a:tailEnd/>
          </a:ln>
        </p:spPr>
        <p:txBody>
          <a:bodyPr>
            <a:spAutoFit/>
          </a:bodyPr>
          <a:lstStyle/>
          <a:p>
            <a:r>
              <a:rPr lang="pt-BR" sz="2000"/>
              <a:t> Então, respondeu ele: Não tendes lido que o Criador, desde o princípio, os fez homem e mulher e que disse: Por esta causa deixará o homem pai e mãe e se unirá a sua mulher, tornando-se os dois uma só carne?  De modo que já não são mais dois, porém uma só carne. Portanto, o que Deus ajuntou não o separe o homem.</a:t>
            </a:r>
          </a:p>
        </p:txBody>
      </p:sp>
      <p:sp>
        <p:nvSpPr>
          <p:cNvPr id="5" name="CaixaDeTexto 4"/>
          <p:cNvSpPr txBox="1"/>
          <p:nvPr/>
        </p:nvSpPr>
        <p:spPr>
          <a:xfrm>
            <a:off x="1071538" y="1928802"/>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Mateus 19:4-6</a:t>
            </a:r>
          </a:p>
        </p:txBody>
      </p:sp>
      <p:sp>
        <p:nvSpPr>
          <p:cNvPr id="28678" name="CaixaDeTexto 6"/>
          <p:cNvSpPr txBox="1">
            <a:spLocks noChangeArrowheads="1"/>
          </p:cNvSpPr>
          <p:nvPr/>
        </p:nvSpPr>
        <p:spPr bwMode="auto">
          <a:xfrm>
            <a:off x="1428750" y="4491038"/>
            <a:ext cx="7500938" cy="1814512"/>
          </a:xfrm>
          <a:prstGeom prst="rect">
            <a:avLst/>
          </a:prstGeom>
          <a:noFill/>
          <a:ln w="9525">
            <a:noFill/>
            <a:miter lim="800000"/>
            <a:headEnd/>
            <a:tailEnd/>
          </a:ln>
        </p:spPr>
        <p:txBody>
          <a:bodyPr>
            <a:spAutoFit/>
          </a:bodyPr>
          <a:lstStyle/>
          <a:p>
            <a:pPr algn="just"/>
            <a:r>
              <a:rPr lang="pt-BR" sz="1600"/>
              <a:t> A poligamia foi praticada em época primitiva. Foi um dos pecados que acarretaram a ira de Deus sobre o mundo antediluviano. Todavia, depois do dilúvio, tornou-se novamente muito espalhada. Era o esforço calculado de Satanás perverter a instituição do casamento, a fim de enfraquecer as obrigações próprias à mesma, e diminuir a sua santidade; pois de nenhuma outra maneira poderia ele com maior certeza desfigurar a imagem de Deus no homem, e abrir as portas à miséria e ao vício.</a:t>
            </a:r>
          </a:p>
        </p:txBody>
      </p:sp>
      <p:sp>
        <p:nvSpPr>
          <p:cNvPr id="8" name="CaixaDeTexto 7"/>
          <p:cNvSpPr txBox="1"/>
          <p:nvPr/>
        </p:nvSpPr>
        <p:spPr>
          <a:xfrm>
            <a:off x="1071538" y="4133213"/>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PP 349</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29699" name="CaixaDeTexto 4"/>
          <p:cNvSpPr txBox="1">
            <a:spLocks noChangeArrowheads="1"/>
          </p:cNvSpPr>
          <p:nvPr/>
        </p:nvSpPr>
        <p:spPr bwMode="auto">
          <a:xfrm>
            <a:off x="1428750" y="1214438"/>
            <a:ext cx="7500938" cy="1631950"/>
          </a:xfrm>
          <a:prstGeom prst="rect">
            <a:avLst/>
          </a:prstGeom>
          <a:noFill/>
          <a:ln w="9525">
            <a:noFill/>
            <a:miter lim="800000"/>
            <a:headEnd/>
            <a:tailEnd/>
          </a:ln>
        </p:spPr>
        <p:txBody>
          <a:bodyPr>
            <a:spAutoFit/>
          </a:bodyPr>
          <a:lstStyle/>
          <a:p>
            <a:pPr algn="just"/>
            <a:r>
              <a:rPr lang="pt-BR" sz="2000" b="1">
                <a:latin typeface="Gill Sans MT" pitchFamily="34" charset="0"/>
              </a:rPr>
              <a:t>Cremos também que os cristãos devem casar somente com os mesmos da fé.  A Sagrada Escritura e os Testemunhos consideram o matrimônio com incrédulos como um grande pecado e como separação de Jesus.  Nestes casos aplica-se a disciplina da igreja.</a:t>
            </a:r>
          </a:p>
        </p:txBody>
      </p:sp>
      <p:sp>
        <p:nvSpPr>
          <p:cNvPr id="29700" name="CaixaDeTexto 3"/>
          <p:cNvSpPr txBox="1">
            <a:spLocks noChangeArrowheads="1"/>
          </p:cNvSpPr>
          <p:nvPr/>
        </p:nvSpPr>
        <p:spPr bwMode="auto">
          <a:xfrm>
            <a:off x="1428750" y="3205163"/>
            <a:ext cx="7500938" cy="1322387"/>
          </a:xfrm>
          <a:prstGeom prst="rect">
            <a:avLst/>
          </a:prstGeom>
          <a:noFill/>
          <a:ln w="9525">
            <a:noFill/>
            <a:miter lim="800000"/>
            <a:headEnd/>
            <a:tailEnd/>
          </a:ln>
        </p:spPr>
        <p:txBody>
          <a:bodyPr>
            <a:spAutoFit/>
          </a:bodyPr>
          <a:lstStyle/>
          <a:p>
            <a:r>
              <a:rPr lang="pt-BR" sz="2000"/>
              <a:t> A mulher está ligada enquanto vive o marido; contudo, se falecer o marido, fica livre para casar com quem quiser, </a:t>
            </a:r>
            <a:r>
              <a:rPr lang="pt-BR" sz="2000" u="sng"/>
              <a:t>mas somente no Senhor.</a:t>
            </a:r>
          </a:p>
          <a:p>
            <a:endParaRPr lang="pt-BR" sz="2000"/>
          </a:p>
        </p:txBody>
      </p:sp>
      <p:sp>
        <p:nvSpPr>
          <p:cNvPr id="5" name="CaixaDeTexto 4"/>
          <p:cNvSpPr txBox="1"/>
          <p:nvPr/>
        </p:nvSpPr>
        <p:spPr>
          <a:xfrm>
            <a:off x="1071538" y="2847329"/>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7:39</a:t>
            </a:r>
          </a:p>
        </p:txBody>
      </p:sp>
      <p:sp>
        <p:nvSpPr>
          <p:cNvPr id="29702" name="CaixaDeTexto 8"/>
          <p:cNvSpPr txBox="1">
            <a:spLocks noChangeArrowheads="1"/>
          </p:cNvSpPr>
          <p:nvPr/>
        </p:nvSpPr>
        <p:spPr bwMode="auto">
          <a:xfrm>
            <a:off x="1428750" y="4643438"/>
            <a:ext cx="7500938" cy="2124075"/>
          </a:xfrm>
          <a:prstGeom prst="rect">
            <a:avLst/>
          </a:prstGeom>
          <a:noFill/>
          <a:ln w="9525">
            <a:noFill/>
            <a:miter lim="800000"/>
            <a:headEnd/>
            <a:tailEnd/>
          </a:ln>
        </p:spPr>
        <p:txBody>
          <a:bodyPr>
            <a:spAutoFit/>
          </a:bodyPr>
          <a:lstStyle/>
          <a:p>
            <a:pPr algn="just"/>
            <a:r>
              <a:rPr lang="pt-BR" sz="1600"/>
              <a:t> Porque, se dele vos desviardes e vos apegardes ao restante destas nações ainda em vosso meio, </a:t>
            </a:r>
            <a:r>
              <a:rPr lang="pt-BR" sz="1600" u="sng"/>
              <a:t>e com elas vos aparentardes</a:t>
            </a:r>
            <a:r>
              <a:rPr lang="pt-BR" sz="1600"/>
              <a:t>, e com elas vos misturardes, e elas convosco... sabei, certamente, que o SENHOR, vosso Deus, não expulsará mais estas nações de vossa presença, mas vos serão por laço e rede, e açoite às vossas ilhargas, e espinhos aos vossos olhos, até que pereçais nesta boa terra que vos deu o SENHOR, vosso Deus.</a:t>
            </a:r>
          </a:p>
          <a:p>
            <a:pPr algn="just"/>
            <a:endParaRPr lang="pt-BR" sz="1600"/>
          </a:p>
          <a:p>
            <a:pPr algn="just"/>
            <a:endParaRPr lang="pt-BR" sz="1600"/>
          </a:p>
        </p:txBody>
      </p:sp>
      <p:sp>
        <p:nvSpPr>
          <p:cNvPr id="10" name="CaixaDeTexto 9"/>
          <p:cNvSpPr txBox="1"/>
          <p:nvPr/>
        </p:nvSpPr>
        <p:spPr>
          <a:xfrm>
            <a:off x="1071538" y="4286256"/>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Josué 23:12</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30723" name="CaixaDeTexto 3"/>
          <p:cNvSpPr txBox="1">
            <a:spLocks noChangeArrowheads="1"/>
          </p:cNvSpPr>
          <p:nvPr/>
        </p:nvSpPr>
        <p:spPr bwMode="auto">
          <a:xfrm>
            <a:off x="1428750" y="1819275"/>
            <a:ext cx="7500938" cy="4524375"/>
          </a:xfrm>
          <a:prstGeom prst="rect">
            <a:avLst/>
          </a:prstGeom>
          <a:noFill/>
          <a:ln w="9525">
            <a:noFill/>
            <a:miter lim="800000"/>
            <a:headEnd/>
            <a:tailEnd/>
          </a:ln>
        </p:spPr>
        <p:txBody>
          <a:bodyPr>
            <a:spAutoFit/>
          </a:bodyPr>
          <a:lstStyle/>
          <a:p>
            <a:pPr algn="just"/>
            <a:r>
              <a:rPr lang="pt-BR" dirty="0"/>
              <a:t>Vi também, naqueles dias, </a:t>
            </a:r>
            <a:r>
              <a:rPr lang="pt-BR" u="sng" dirty="0"/>
              <a:t>que judeus haviam casado com mulheres </a:t>
            </a:r>
            <a:r>
              <a:rPr lang="pt-BR" u="sng" dirty="0" err="1"/>
              <a:t>asdoditas</a:t>
            </a:r>
            <a:r>
              <a:rPr lang="pt-BR" u="sng" dirty="0"/>
              <a:t>, </a:t>
            </a:r>
            <a:r>
              <a:rPr lang="pt-BR" u="sng" dirty="0" err="1"/>
              <a:t>amonitas</a:t>
            </a:r>
            <a:r>
              <a:rPr lang="pt-BR" u="sng" dirty="0"/>
              <a:t> e </a:t>
            </a:r>
            <a:r>
              <a:rPr lang="pt-BR" u="sng" dirty="0" err="1"/>
              <a:t>moabitas</a:t>
            </a:r>
            <a:r>
              <a:rPr lang="pt-BR" dirty="0"/>
              <a:t>.  Seus filhos falavam meio </a:t>
            </a:r>
            <a:r>
              <a:rPr lang="pt-BR" dirty="0" err="1"/>
              <a:t>asdodita</a:t>
            </a:r>
            <a:r>
              <a:rPr lang="pt-BR" dirty="0"/>
              <a:t> e não sabiam falar judaico, mas a língua de seu respectivo povo. Contendi com eles, e os amaldiçoei, e espanquei alguns deles, e lhes arranquei os cabelos, e os conjurei por Deus, dizendo: </a:t>
            </a:r>
            <a:r>
              <a:rPr lang="pt-BR" u="sng" dirty="0"/>
              <a:t>Não dareis mais vossas filhas a seus filhos e não tomareis mais suas filhas, nem para vossos filhos nem para vós mesmos.</a:t>
            </a:r>
            <a:r>
              <a:rPr lang="pt-BR" dirty="0"/>
              <a:t>  Não pecou nisto Salomão, rei de Israel? Todavia, entre muitas nações não havia rei semelhante a ele, e ele era amado do seu Deus, e Deus o constituiu rei sobre todo o Israel. </a:t>
            </a:r>
            <a:r>
              <a:rPr lang="pt-BR" u="sng" dirty="0"/>
              <a:t>Não obstante isso, as mulheres estrangeiras o fizeram cair no pecado</a:t>
            </a:r>
            <a:r>
              <a:rPr lang="pt-BR" dirty="0"/>
              <a:t>. Dar-vos-íamos nós ouvidos, para fazermos todo este grande mal, </a:t>
            </a:r>
            <a:r>
              <a:rPr lang="pt-BR" u="sng" dirty="0"/>
              <a:t>prevaricando contra o nosso Deus, casando com mulheres estrangeiras?</a:t>
            </a:r>
            <a:r>
              <a:rPr lang="pt-BR" dirty="0"/>
              <a:t> Um dos filhos de </a:t>
            </a:r>
            <a:r>
              <a:rPr lang="pt-BR" dirty="0" err="1"/>
              <a:t>Joiada</a:t>
            </a:r>
            <a:r>
              <a:rPr lang="pt-BR" dirty="0"/>
              <a:t>, filho do sumo sacerdote </a:t>
            </a:r>
            <a:r>
              <a:rPr lang="pt-BR" dirty="0" err="1"/>
              <a:t>Eliasibe</a:t>
            </a:r>
            <a:r>
              <a:rPr lang="pt-BR" dirty="0"/>
              <a:t>, era genro de </a:t>
            </a:r>
            <a:r>
              <a:rPr lang="pt-BR" dirty="0" err="1"/>
              <a:t>Sambalate</a:t>
            </a:r>
            <a:r>
              <a:rPr lang="pt-BR" dirty="0"/>
              <a:t>, o </a:t>
            </a:r>
            <a:r>
              <a:rPr lang="pt-BR" dirty="0" err="1"/>
              <a:t>horonita</a:t>
            </a:r>
            <a:r>
              <a:rPr lang="pt-BR" dirty="0"/>
              <a:t>, pelo que o afugentei de mim.</a:t>
            </a:r>
          </a:p>
          <a:p>
            <a:endParaRPr lang="pt-BR" dirty="0"/>
          </a:p>
        </p:txBody>
      </p:sp>
      <p:sp>
        <p:nvSpPr>
          <p:cNvPr id="5" name="CaixaDeTexto 4"/>
          <p:cNvSpPr txBox="1"/>
          <p:nvPr/>
        </p:nvSpPr>
        <p:spPr>
          <a:xfrm>
            <a:off x="1071538" y="1462050"/>
            <a:ext cx="2928958" cy="461665"/>
          </a:xfrm>
          <a:prstGeom prst="rect">
            <a:avLst/>
          </a:prstGeom>
          <a:noFill/>
        </p:spPr>
        <p:txBody>
          <a:bodyPr>
            <a:spAutoFit/>
          </a:bodyPr>
          <a:lstStyle/>
          <a:p>
            <a:pPr fontAlgn="auto">
              <a:spcBef>
                <a:spcPts val="0"/>
              </a:spcBef>
              <a:spcAft>
                <a:spcPts val="0"/>
              </a:spcAft>
              <a:defRPr/>
            </a:pPr>
            <a:r>
              <a:rPr lang="pt-BR" sz="2400" b="1" dirty="0" err="1">
                <a:ln>
                  <a:solidFill>
                    <a:schemeClr val="tx1"/>
                  </a:solidFill>
                </a:ln>
                <a:noFill/>
                <a:effectLst>
                  <a:glow rad="139700">
                    <a:schemeClr val="accent5">
                      <a:satMod val="175000"/>
                      <a:alpha val="40000"/>
                    </a:schemeClr>
                  </a:glow>
                </a:effectLst>
                <a:latin typeface="+mn-lt"/>
              </a:rPr>
              <a:t>Neemias</a:t>
            </a:r>
            <a:r>
              <a:rPr lang="pt-BR" sz="2400" b="1" dirty="0">
                <a:ln>
                  <a:solidFill>
                    <a:schemeClr val="tx1"/>
                  </a:solidFill>
                </a:ln>
                <a:noFill/>
                <a:effectLst>
                  <a:glow rad="139700">
                    <a:schemeClr val="accent5">
                      <a:satMod val="175000"/>
                      <a:alpha val="40000"/>
                    </a:schemeClr>
                  </a:glow>
                </a:effectLst>
                <a:latin typeface="+mn-lt"/>
              </a:rPr>
              <a:t> 13:23-28</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31747" name="CaixaDeTexto 4"/>
          <p:cNvSpPr txBox="1">
            <a:spLocks noChangeArrowheads="1"/>
          </p:cNvSpPr>
          <p:nvPr/>
        </p:nvSpPr>
        <p:spPr bwMode="auto">
          <a:xfrm>
            <a:off x="1428750" y="1214438"/>
            <a:ext cx="7500938" cy="400050"/>
          </a:xfrm>
          <a:prstGeom prst="rect">
            <a:avLst/>
          </a:prstGeom>
          <a:noFill/>
          <a:ln w="9525">
            <a:noFill/>
            <a:miter lim="800000"/>
            <a:headEnd/>
            <a:tailEnd/>
          </a:ln>
        </p:spPr>
        <p:txBody>
          <a:bodyPr>
            <a:spAutoFit/>
          </a:bodyPr>
          <a:lstStyle/>
          <a:p>
            <a:pPr algn="just"/>
            <a:r>
              <a:rPr lang="pt-BR" sz="2000" b="1">
                <a:latin typeface="Gill Sans MT" pitchFamily="34" charset="0"/>
              </a:rPr>
              <a:t>O divórcio não está em conformidade com a Palavra de Deus.</a:t>
            </a:r>
          </a:p>
        </p:txBody>
      </p:sp>
      <p:sp>
        <p:nvSpPr>
          <p:cNvPr id="31748" name="CaixaDeTexto 3"/>
          <p:cNvSpPr txBox="1">
            <a:spLocks noChangeArrowheads="1"/>
          </p:cNvSpPr>
          <p:nvPr/>
        </p:nvSpPr>
        <p:spPr bwMode="auto">
          <a:xfrm>
            <a:off x="1428750" y="2143125"/>
            <a:ext cx="7500938" cy="2246313"/>
          </a:xfrm>
          <a:prstGeom prst="rect">
            <a:avLst/>
          </a:prstGeom>
          <a:noFill/>
          <a:ln w="9525">
            <a:noFill/>
            <a:miter lim="800000"/>
            <a:headEnd/>
            <a:tailEnd/>
          </a:ln>
        </p:spPr>
        <p:txBody>
          <a:bodyPr>
            <a:spAutoFit/>
          </a:bodyPr>
          <a:lstStyle/>
          <a:p>
            <a:pPr algn="just"/>
            <a:r>
              <a:rPr lang="pt-BR" sz="2000"/>
              <a:t>  De modo que já não são mais dois, porém uma só carne. Portanto, </a:t>
            </a:r>
            <a:r>
              <a:rPr lang="pt-BR" sz="2000" u="sng"/>
              <a:t>o que Deus ajuntou não o separe o homem.  </a:t>
            </a:r>
            <a:r>
              <a:rPr lang="pt-BR" sz="2000"/>
              <a:t>Replicaram-lhe: Por que mandou, então, Moisés dar carta de divórcio e repudiar?  Respondeu-lhes Jesus: </a:t>
            </a:r>
            <a:r>
              <a:rPr lang="pt-BR" sz="2000" u="sng"/>
              <a:t>Por causa da dureza do vosso coração</a:t>
            </a:r>
            <a:r>
              <a:rPr lang="pt-BR" sz="2000"/>
              <a:t> é que Moisés vos permitiu repudiar vossa mulher; entretanto, </a:t>
            </a:r>
            <a:r>
              <a:rPr lang="pt-BR" sz="2000" u="sng"/>
              <a:t>não foi assim desde o princípio.</a:t>
            </a:r>
          </a:p>
          <a:p>
            <a:pPr algn="just"/>
            <a:endParaRPr lang="pt-BR" sz="2000"/>
          </a:p>
        </p:txBody>
      </p:sp>
      <p:sp>
        <p:nvSpPr>
          <p:cNvPr id="5" name="CaixaDeTexto 4"/>
          <p:cNvSpPr txBox="1"/>
          <p:nvPr/>
        </p:nvSpPr>
        <p:spPr>
          <a:xfrm>
            <a:off x="1071538" y="1785926"/>
            <a:ext cx="2571768"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Mateus 19:6-8</a:t>
            </a:r>
          </a:p>
        </p:txBody>
      </p:sp>
      <p:sp>
        <p:nvSpPr>
          <p:cNvPr id="31750" name="CaixaDeTexto 8"/>
          <p:cNvSpPr txBox="1">
            <a:spLocks noChangeArrowheads="1"/>
          </p:cNvSpPr>
          <p:nvPr/>
        </p:nvSpPr>
        <p:spPr bwMode="auto">
          <a:xfrm>
            <a:off x="1428750" y="4643438"/>
            <a:ext cx="7500938" cy="1938337"/>
          </a:xfrm>
          <a:prstGeom prst="rect">
            <a:avLst/>
          </a:prstGeom>
          <a:noFill/>
          <a:ln w="9525">
            <a:noFill/>
            <a:miter lim="800000"/>
            <a:headEnd/>
            <a:tailEnd/>
          </a:ln>
        </p:spPr>
        <p:txBody>
          <a:bodyPr>
            <a:spAutoFit/>
          </a:bodyPr>
          <a:lstStyle/>
          <a:p>
            <a:pPr algn="just"/>
            <a:r>
              <a:rPr lang="pt-BR" sz="2000"/>
              <a:t>Todavia, aos casados, mando, não eu, mas o Senhor, </a:t>
            </a:r>
            <a:r>
              <a:rPr lang="pt-BR" sz="2000" u="sng"/>
              <a:t>que a mulher se não aparte do marido</a:t>
            </a:r>
            <a:r>
              <a:rPr lang="pt-BR" sz="2000"/>
              <a:t>. Se, porém, se apartar, que fique sem casar ou que se reconcilie com o marido; </a:t>
            </a:r>
            <a:r>
              <a:rPr lang="pt-BR" sz="2000" u="sng"/>
              <a:t>e que o marido não deixe a mulher.</a:t>
            </a:r>
          </a:p>
          <a:p>
            <a:pPr algn="just"/>
            <a:endParaRPr lang="pt-BR" sz="2000"/>
          </a:p>
          <a:p>
            <a:pPr algn="just"/>
            <a:endParaRPr lang="pt-BR" sz="2000"/>
          </a:p>
        </p:txBody>
      </p:sp>
      <p:sp>
        <p:nvSpPr>
          <p:cNvPr id="10" name="CaixaDeTexto 9"/>
          <p:cNvSpPr txBox="1"/>
          <p:nvPr/>
        </p:nvSpPr>
        <p:spPr>
          <a:xfrm>
            <a:off x="1071538" y="4286256"/>
            <a:ext cx="314327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7:10-11</a:t>
            </a: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32771" name="CaixaDeTexto 4"/>
          <p:cNvSpPr txBox="1">
            <a:spLocks noChangeArrowheads="1"/>
          </p:cNvSpPr>
          <p:nvPr/>
        </p:nvSpPr>
        <p:spPr bwMode="auto">
          <a:xfrm>
            <a:off x="1428750" y="1214438"/>
            <a:ext cx="7500938" cy="400050"/>
          </a:xfrm>
          <a:prstGeom prst="rect">
            <a:avLst/>
          </a:prstGeom>
          <a:noFill/>
          <a:ln w="9525">
            <a:noFill/>
            <a:miter lim="800000"/>
            <a:headEnd/>
            <a:tailEnd/>
          </a:ln>
        </p:spPr>
        <p:txBody>
          <a:bodyPr>
            <a:spAutoFit/>
          </a:bodyPr>
          <a:lstStyle/>
          <a:p>
            <a:pPr algn="just"/>
            <a:r>
              <a:rPr lang="pt-BR" sz="2000" b="1">
                <a:latin typeface="Gill Sans MT" pitchFamily="34" charset="0"/>
              </a:rPr>
              <a:t>O divórcio não está em conformidade com a Palavra de Deus.</a:t>
            </a:r>
          </a:p>
        </p:txBody>
      </p:sp>
      <p:sp>
        <p:nvSpPr>
          <p:cNvPr id="32772" name="CaixaDeTexto 3"/>
          <p:cNvSpPr txBox="1">
            <a:spLocks noChangeArrowheads="1"/>
          </p:cNvSpPr>
          <p:nvPr/>
        </p:nvSpPr>
        <p:spPr bwMode="auto">
          <a:xfrm>
            <a:off x="1428750" y="2143125"/>
            <a:ext cx="7500938" cy="1631950"/>
          </a:xfrm>
          <a:prstGeom prst="rect">
            <a:avLst/>
          </a:prstGeom>
          <a:noFill/>
          <a:ln w="9525">
            <a:noFill/>
            <a:miter lim="800000"/>
            <a:headEnd/>
            <a:tailEnd/>
          </a:ln>
        </p:spPr>
        <p:txBody>
          <a:bodyPr>
            <a:spAutoFit/>
          </a:bodyPr>
          <a:lstStyle/>
          <a:p>
            <a:r>
              <a:rPr lang="pt-BR" sz="2000"/>
              <a:t>Pois o Eterno, o Deus Todo-Poderoso de Israel, diz: </a:t>
            </a:r>
            <a:r>
              <a:rPr lang="pt-BR" sz="2000" u="sng"/>
              <a:t>Eu odeio o divórcio</a:t>
            </a:r>
            <a:r>
              <a:rPr lang="pt-BR" sz="2000"/>
              <a:t>; eu odeio o homem que faz uma coisa tão cruel assim. Portanto, tenham cuidado, e que ninguém seja infiel à sua mulher.</a:t>
            </a:r>
          </a:p>
          <a:p>
            <a:pPr algn="just"/>
            <a:endParaRPr lang="pt-BR" sz="2000"/>
          </a:p>
        </p:txBody>
      </p:sp>
      <p:sp>
        <p:nvSpPr>
          <p:cNvPr id="5" name="CaixaDeTexto 4"/>
          <p:cNvSpPr txBox="1"/>
          <p:nvPr/>
        </p:nvSpPr>
        <p:spPr>
          <a:xfrm>
            <a:off x="1071538" y="1785926"/>
            <a:ext cx="2571768" cy="461665"/>
          </a:xfrm>
          <a:prstGeom prst="rect">
            <a:avLst/>
          </a:prstGeom>
          <a:noFill/>
        </p:spPr>
        <p:txBody>
          <a:bodyPr>
            <a:spAutoFit/>
          </a:bodyPr>
          <a:lstStyle/>
          <a:p>
            <a:pPr fontAlgn="auto">
              <a:spcBef>
                <a:spcPts val="0"/>
              </a:spcBef>
              <a:spcAft>
                <a:spcPts val="0"/>
              </a:spcAft>
              <a:defRPr/>
            </a:pPr>
            <a:r>
              <a:rPr lang="pt-BR" sz="2400" b="1" dirty="0" err="1">
                <a:ln>
                  <a:solidFill>
                    <a:schemeClr val="tx1"/>
                  </a:solidFill>
                </a:ln>
                <a:noFill/>
                <a:effectLst>
                  <a:glow rad="139700">
                    <a:schemeClr val="accent5">
                      <a:satMod val="175000"/>
                      <a:alpha val="40000"/>
                    </a:schemeClr>
                  </a:glow>
                </a:effectLst>
                <a:latin typeface="+mn-lt"/>
              </a:rPr>
              <a:t>Malaquias</a:t>
            </a:r>
            <a:r>
              <a:rPr lang="pt-BR" sz="2400" b="1" dirty="0">
                <a:ln>
                  <a:solidFill>
                    <a:schemeClr val="tx1"/>
                  </a:solidFill>
                </a:ln>
                <a:noFill/>
                <a:effectLst>
                  <a:glow rad="139700">
                    <a:schemeClr val="accent5">
                      <a:satMod val="175000"/>
                      <a:alpha val="40000"/>
                    </a:schemeClr>
                  </a:glow>
                </a:effectLst>
                <a:latin typeface="+mn-lt"/>
              </a:rPr>
              <a:t> 2:16</a:t>
            </a:r>
          </a:p>
        </p:txBody>
      </p:sp>
      <p:sp>
        <p:nvSpPr>
          <p:cNvPr id="32774" name="CaixaDeTexto 8"/>
          <p:cNvSpPr txBox="1">
            <a:spLocks noChangeArrowheads="1"/>
          </p:cNvSpPr>
          <p:nvPr/>
        </p:nvSpPr>
        <p:spPr bwMode="auto">
          <a:xfrm>
            <a:off x="1428750" y="4214813"/>
            <a:ext cx="7500938" cy="1323975"/>
          </a:xfrm>
          <a:prstGeom prst="rect">
            <a:avLst/>
          </a:prstGeom>
          <a:noFill/>
          <a:ln w="9525">
            <a:noFill/>
            <a:miter lim="800000"/>
            <a:headEnd/>
            <a:tailEnd/>
          </a:ln>
        </p:spPr>
        <p:txBody>
          <a:bodyPr>
            <a:spAutoFit/>
          </a:bodyPr>
          <a:lstStyle/>
          <a:p>
            <a:r>
              <a:rPr lang="pt-BR" sz="2000"/>
              <a:t>A mulher casada está ligada pela lei todo </a:t>
            </a:r>
            <a:r>
              <a:rPr lang="pt-BR" sz="2000" u="sng"/>
              <a:t>o tempo em que o seu marido vive</a:t>
            </a:r>
            <a:r>
              <a:rPr lang="pt-BR" sz="2000"/>
              <a:t>; mas, </a:t>
            </a:r>
            <a:r>
              <a:rPr lang="pt-BR" sz="2000" u="sng"/>
              <a:t>se falecer o seu marido, fica livre</a:t>
            </a:r>
            <a:r>
              <a:rPr lang="pt-BR" sz="2000"/>
              <a:t> para casar com quem quiser, contanto </a:t>
            </a:r>
            <a:r>
              <a:rPr lang="pt-BR" sz="2000" i="1"/>
              <a:t>que seja no Senhor.</a:t>
            </a:r>
          </a:p>
          <a:p>
            <a:pPr algn="just"/>
            <a:endParaRPr lang="pt-BR" sz="2000"/>
          </a:p>
        </p:txBody>
      </p:sp>
      <p:sp>
        <p:nvSpPr>
          <p:cNvPr id="10" name="CaixaDeTexto 9"/>
          <p:cNvSpPr txBox="1"/>
          <p:nvPr/>
        </p:nvSpPr>
        <p:spPr>
          <a:xfrm>
            <a:off x="1071538" y="3857628"/>
            <a:ext cx="314327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7:39</a:t>
            </a: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33795" name="CaixaDeTexto 4"/>
          <p:cNvSpPr txBox="1">
            <a:spLocks noChangeArrowheads="1"/>
          </p:cNvSpPr>
          <p:nvPr/>
        </p:nvSpPr>
        <p:spPr bwMode="auto">
          <a:xfrm>
            <a:off x="1428750" y="1214438"/>
            <a:ext cx="7500938" cy="1016000"/>
          </a:xfrm>
          <a:prstGeom prst="rect">
            <a:avLst/>
          </a:prstGeom>
          <a:noFill/>
          <a:ln w="9525">
            <a:noFill/>
            <a:miter lim="800000"/>
            <a:headEnd/>
            <a:tailEnd/>
          </a:ln>
        </p:spPr>
        <p:txBody>
          <a:bodyPr>
            <a:spAutoFit/>
          </a:bodyPr>
          <a:lstStyle/>
          <a:p>
            <a:pPr algn="just"/>
            <a:r>
              <a:rPr lang="pt-BR" sz="2000" b="1">
                <a:latin typeface="Gill Sans MT" pitchFamily="34" charset="0"/>
              </a:rPr>
              <a:t>Somente em caso de adultério e perseguição da parte de um dos cônjuges contra o (ou a) crente, é permitido separar-se e permanecer sem casar até a morte da outra parte.</a:t>
            </a:r>
          </a:p>
        </p:txBody>
      </p:sp>
      <p:sp>
        <p:nvSpPr>
          <p:cNvPr id="33796" name="CaixaDeTexto 3"/>
          <p:cNvSpPr txBox="1">
            <a:spLocks noChangeArrowheads="1"/>
          </p:cNvSpPr>
          <p:nvPr/>
        </p:nvSpPr>
        <p:spPr bwMode="auto">
          <a:xfrm>
            <a:off x="1428750" y="2714625"/>
            <a:ext cx="7500938" cy="1938338"/>
          </a:xfrm>
          <a:prstGeom prst="rect">
            <a:avLst/>
          </a:prstGeom>
          <a:noFill/>
          <a:ln w="9525">
            <a:noFill/>
            <a:miter lim="800000"/>
            <a:headEnd/>
            <a:tailEnd/>
          </a:ln>
        </p:spPr>
        <p:txBody>
          <a:bodyPr>
            <a:spAutoFit/>
          </a:bodyPr>
          <a:lstStyle/>
          <a:p>
            <a:r>
              <a:rPr lang="pt-BR" sz="2000"/>
              <a:t>Mas, aos outros, digo eu, não o Senhor: se algum irmão tem mulher descrente, e ela consente em habitar com ele, não a deixe.  E se alguma mulher tem marido descrente, e ele consente em habitar com ela, não o deixe. </a:t>
            </a:r>
            <a:r>
              <a:rPr lang="pt-BR" sz="2000" u="sng"/>
              <a:t>Mas, se o descrente se apartar, aparte-se;</a:t>
            </a:r>
            <a:r>
              <a:rPr lang="pt-BR" sz="2000"/>
              <a:t> porque neste caso o irmão, ou irmã, não está sujeito à servidão; mas Deus chamou-nos para a paz.</a:t>
            </a:r>
          </a:p>
        </p:txBody>
      </p:sp>
      <p:sp>
        <p:nvSpPr>
          <p:cNvPr id="5" name="CaixaDeTexto 4"/>
          <p:cNvSpPr txBox="1"/>
          <p:nvPr/>
        </p:nvSpPr>
        <p:spPr>
          <a:xfrm>
            <a:off x="1071538" y="2357430"/>
            <a:ext cx="342902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7:12-15</a:t>
            </a:r>
          </a:p>
        </p:txBody>
      </p:sp>
      <p:sp>
        <p:nvSpPr>
          <p:cNvPr id="33798" name="CaixaDeTexto 8"/>
          <p:cNvSpPr txBox="1">
            <a:spLocks noChangeArrowheads="1"/>
          </p:cNvSpPr>
          <p:nvPr/>
        </p:nvSpPr>
        <p:spPr bwMode="auto">
          <a:xfrm>
            <a:off x="1428750" y="5000625"/>
            <a:ext cx="7500938" cy="1846263"/>
          </a:xfrm>
          <a:prstGeom prst="rect">
            <a:avLst/>
          </a:prstGeom>
          <a:noFill/>
          <a:ln w="9525">
            <a:noFill/>
            <a:miter lim="800000"/>
            <a:headEnd/>
            <a:tailEnd/>
          </a:ln>
        </p:spPr>
        <p:txBody>
          <a:bodyPr>
            <a:spAutoFit/>
          </a:bodyPr>
          <a:lstStyle/>
          <a:p>
            <a:r>
              <a:rPr lang="pt-BR" sz="1600"/>
              <a:t>Não sabeis vós, irmãos (pois que falo aos que sabem a lei), que a lei tem domínio sobre o homem por todo o tempo que vive?  Porque a mulher que está sujeita ao marido, enquanto ele viver, está-lhe ligada pela lei; mas, morto o marido, está livre da lei do marido.  </a:t>
            </a:r>
            <a:r>
              <a:rPr lang="pt-BR" sz="1600" u="sng"/>
              <a:t>De sorte que, vivendo o marido, será chamada adúltera se for doutro marido; mas, morto o marido, livre está da lei e assim não será adúltera se for doutro marido.</a:t>
            </a:r>
          </a:p>
          <a:p>
            <a:pPr algn="just"/>
            <a:endParaRPr lang="pt-BR" sz="1600"/>
          </a:p>
        </p:txBody>
      </p:sp>
      <p:sp>
        <p:nvSpPr>
          <p:cNvPr id="10" name="CaixaDeTexto 9"/>
          <p:cNvSpPr txBox="1"/>
          <p:nvPr/>
        </p:nvSpPr>
        <p:spPr>
          <a:xfrm>
            <a:off x="1071538" y="4643446"/>
            <a:ext cx="3143272"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1 </a:t>
            </a:r>
            <a:r>
              <a:rPr lang="pt-BR" sz="2400" b="1" dirty="0" err="1">
                <a:ln>
                  <a:solidFill>
                    <a:schemeClr val="tx1"/>
                  </a:solidFill>
                </a:ln>
                <a:noFill/>
                <a:effectLst>
                  <a:glow rad="139700">
                    <a:schemeClr val="accent5">
                      <a:satMod val="175000"/>
                      <a:alpha val="40000"/>
                    </a:schemeClr>
                  </a:glow>
                </a:effectLst>
                <a:latin typeface="+mn-lt"/>
              </a:rPr>
              <a:t>Corintios</a:t>
            </a:r>
            <a:r>
              <a:rPr lang="pt-BR" sz="2400" b="1" dirty="0">
                <a:ln>
                  <a:solidFill>
                    <a:schemeClr val="tx1"/>
                  </a:solidFill>
                </a:ln>
                <a:noFill/>
                <a:effectLst>
                  <a:glow rad="139700">
                    <a:schemeClr val="accent5">
                      <a:satMod val="175000"/>
                      <a:alpha val="40000"/>
                    </a:schemeClr>
                  </a:glow>
                </a:effectLst>
                <a:latin typeface="+mn-lt"/>
              </a:rPr>
              <a:t> 7:39</a:t>
            </a: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34819" name="CaixaDeTexto 4"/>
          <p:cNvSpPr txBox="1">
            <a:spLocks noChangeArrowheads="1"/>
          </p:cNvSpPr>
          <p:nvPr/>
        </p:nvSpPr>
        <p:spPr bwMode="auto">
          <a:xfrm>
            <a:off x="1428750" y="1214438"/>
            <a:ext cx="7500938" cy="1016000"/>
          </a:xfrm>
          <a:prstGeom prst="rect">
            <a:avLst/>
          </a:prstGeom>
          <a:noFill/>
          <a:ln w="9525">
            <a:noFill/>
            <a:miter lim="800000"/>
            <a:headEnd/>
            <a:tailEnd/>
          </a:ln>
        </p:spPr>
        <p:txBody>
          <a:bodyPr>
            <a:spAutoFit/>
          </a:bodyPr>
          <a:lstStyle/>
          <a:p>
            <a:pPr algn="just"/>
            <a:r>
              <a:rPr lang="pt-BR" sz="2000" b="1" dirty="0">
                <a:latin typeface="Gill Sans MT" pitchFamily="34" charset="0"/>
              </a:rPr>
              <a:t>Cremos ainda que o matrimônio deve ser contraído dentro da ordem civil e religiosa, a saber, perante as autoridades civis e perante a igreja.</a:t>
            </a:r>
          </a:p>
        </p:txBody>
      </p:sp>
      <p:sp>
        <p:nvSpPr>
          <p:cNvPr id="34820" name="CaixaDeTexto 3"/>
          <p:cNvSpPr txBox="1">
            <a:spLocks noChangeArrowheads="1"/>
          </p:cNvSpPr>
          <p:nvPr/>
        </p:nvSpPr>
        <p:spPr bwMode="auto">
          <a:xfrm>
            <a:off x="1428750" y="2841625"/>
            <a:ext cx="7500938" cy="1016000"/>
          </a:xfrm>
          <a:prstGeom prst="rect">
            <a:avLst/>
          </a:prstGeom>
          <a:noFill/>
          <a:ln w="9525">
            <a:noFill/>
            <a:miter lim="800000"/>
            <a:headEnd/>
            <a:tailEnd/>
          </a:ln>
        </p:spPr>
        <p:txBody>
          <a:bodyPr>
            <a:spAutoFit/>
          </a:bodyPr>
          <a:lstStyle/>
          <a:p>
            <a:r>
              <a:rPr lang="pt-BR" sz="2000"/>
              <a:t>Toda alma esteja sujeita às autoridades superiores; porque não há autoridade que não venha de Deus; e as autoridades que há foram ordenadas por Deus.</a:t>
            </a:r>
          </a:p>
        </p:txBody>
      </p:sp>
      <p:sp>
        <p:nvSpPr>
          <p:cNvPr id="5" name="CaixaDeTexto 4"/>
          <p:cNvSpPr txBox="1"/>
          <p:nvPr/>
        </p:nvSpPr>
        <p:spPr>
          <a:xfrm>
            <a:off x="1071538" y="2484774"/>
            <a:ext cx="3429024" cy="461665"/>
          </a:xfrm>
          <a:prstGeom prst="rect">
            <a:avLst/>
          </a:prstGeom>
          <a:noFill/>
        </p:spPr>
        <p:txBody>
          <a:bodyPr>
            <a:spAutoFit/>
          </a:bodyPr>
          <a:lstStyle/>
          <a:p>
            <a:pPr fontAlgn="auto">
              <a:spcBef>
                <a:spcPts val="0"/>
              </a:spcBef>
              <a:spcAft>
                <a:spcPts val="0"/>
              </a:spcAft>
              <a:defRPr/>
            </a:pPr>
            <a:r>
              <a:rPr lang="pt-BR" sz="2400" b="1" dirty="0">
                <a:ln>
                  <a:solidFill>
                    <a:schemeClr val="tx1"/>
                  </a:solidFill>
                </a:ln>
                <a:noFill/>
                <a:effectLst>
                  <a:glow rad="139700">
                    <a:schemeClr val="accent5">
                      <a:satMod val="175000"/>
                      <a:alpha val="40000"/>
                    </a:schemeClr>
                  </a:glow>
                </a:effectLst>
                <a:latin typeface="+mn-lt"/>
              </a:rPr>
              <a:t>Romanos 13:1</a:t>
            </a: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35843" name="CaixaDeTexto 4"/>
          <p:cNvSpPr txBox="1">
            <a:spLocks noChangeArrowheads="1"/>
          </p:cNvSpPr>
          <p:nvPr/>
        </p:nvSpPr>
        <p:spPr bwMode="auto">
          <a:xfrm>
            <a:off x="1428750" y="2357438"/>
            <a:ext cx="7500938" cy="1938337"/>
          </a:xfrm>
          <a:prstGeom prst="rect">
            <a:avLst/>
          </a:prstGeom>
          <a:noFill/>
          <a:ln w="9525">
            <a:noFill/>
            <a:miter lim="800000"/>
            <a:headEnd/>
            <a:tailEnd/>
          </a:ln>
        </p:spPr>
        <p:txBody>
          <a:bodyPr>
            <a:spAutoFit/>
          </a:bodyPr>
          <a:lstStyle/>
          <a:p>
            <a:pPr algn="just"/>
            <a:r>
              <a:rPr lang="pt-BR" sz="2000" b="1">
                <a:latin typeface="Gill Sans MT" pitchFamily="34" charset="0"/>
              </a:rPr>
              <a:t>Outrossim, todos os que decidem casar, devem, depois de maduras reflexões perante Deus, procurar conselho dos seus pais ou líderes religiosos. </a:t>
            </a:r>
            <a:r>
              <a:rPr lang="pt-BR" sz="2000" b="1" u="sng">
                <a:latin typeface="Gill Sans MT" pitchFamily="34" charset="0"/>
              </a:rPr>
              <a:t>Em vista das exigências do quinto mandamento</a:t>
            </a:r>
            <a:r>
              <a:rPr lang="pt-BR" sz="2000" b="1">
                <a:latin typeface="Gill Sans MT" pitchFamily="34" charset="0"/>
              </a:rPr>
              <a:t> e do exemplo dos pais da fé, essa prática será uma grande </a:t>
            </a:r>
            <a:r>
              <a:rPr lang="pt-BR" sz="2000" b="1" u="sng">
                <a:latin typeface="Gill Sans MT" pitchFamily="34" charset="0"/>
              </a:rPr>
              <a:t>bênção para a igreja</a:t>
            </a:r>
            <a:r>
              <a:rPr lang="pt-BR" sz="2000" b="1">
                <a:latin typeface="Gill Sans MT" pitchFamily="34" charset="0"/>
              </a:rPr>
              <a:t> do tempo do fim, no que diz respeito à questão matrimonial.</a:t>
            </a: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2"/>
          <p:cNvSpPr txBox="1">
            <a:spLocks/>
          </p:cNvSpPr>
          <p:nvPr/>
        </p:nvSpPr>
        <p:spPr>
          <a:xfrm>
            <a:off x="5143500" y="214313"/>
            <a:ext cx="3695700" cy="579437"/>
          </a:xfrm>
          <a:prstGeom prst="rect">
            <a:avLst/>
          </a:prstGeom>
        </p:spPr>
        <p:txBody>
          <a:bodyPr/>
          <a:lstStyle/>
          <a:p>
            <a:pPr marL="365125" indent="-282575" algn="r" fontAlgn="auto">
              <a:spcBef>
                <a:spcPts val="600"/>
              </a:spcBef>
              <a:spcAft>
                <a:spcPts val="0"/>
              </a:spcAft>
              <a:buClr>
                <a:schemeClr val="accent1"/>
              </a:buClr>
              <a:buSzPct val="80000"/>
              <a:buFont typeface="Wingdings 2"/>
              <a:buNone/>
              <a:defRPr/>
            </a:pPr>
            <a:r>
              <a:rPr lang="pt-BR" sz="3600" b="1" dirty="0">
                <a:latin typeface="+mn-lt"/>
              </a:rPr>
              <a:t>MATRIMÔNIO</a:t>
            </a:r>
          </a:p>
        </p:txBody>
      </p:sp>
      <p:sp>
        <p:nvSpPr>
          <p:cNvPr id="35843" name="CaixaDeTexto 4"/>
          <p:cNvSpPr txBox="1">
            <a:spLocks noChangeArrowheads="1"/>
          </p:cNvSpPr>
          <p:nvPr/>
        </p:nvSpPr>
        <p:spPr bwMode="auto">
          <a:xfrm>
            <a:off x="2000232" y="1857364"/>
            <a:ext cx="6858026"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Instituído por Deus</a:t>
            </a:r>
            <a:endParaRPr lang="pt-BR" sz="2000" b="1" dirty="0">
              <a:latin typeface="Gill Sans MT" pitchFamily="34" charset="0"/>
            </a:endParaRPr>
          </a:p>
        </p:txBody>
      </p:sp>
      <p:sp>
        <p:nvSpPr>
          <p:cNvPr id="4" name="CaixaDeTexto 4"/>
          <p:cNvSpPr txBox="1">
            <a:spLocks noChangeArrowheads="1"/>
          </p:cNvSpPr>
          <p:nvPr/>
        </p:nvSpPr>
        <p:spPr bwMode="auto">
          <a:xfrm>
            <a:off x="2000232" y="2385948"/>
            <a:ext cx="6858026"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Um marido, uma mulher (monogâmico)</a:t>
            </a:r>
            <a:endParaRPr lang="pt-BR" sz="2000" b="1" dirty="0">
              <a:latin typeface="Gill Sans MT" pitchFamily="34" charset="0"/>
            </a:endParaRPr>
          </a:p>
        </p:txBody>
      </p:sp>
      <p:sp>
        <p:nvSpPr>
          <p:cNvPr id="5" name="CaixaDeTexto 4"/>
          <p:cNvSpPr txBox="1">
            <a:spLocks noChangeArrowheads="1"/>
          </p:cNvSpPr>
          <p:nvPr/>
        </p:nvSpPr>
        <p:spPr bwMode="auto">
          <a:xfrm>
            <a:off x="2003430" y="2930156"/>
            <a:ext cx="6858026"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Com os da mesma fé</a:t>
            </a:r>
            <a:endParaRPr lang="pt-BR" sz="2000" b="1" dirty="0">
              <a:latin typeface="Gill Sans MT" pitchFamily="34" charset="0"/>
            </a:endParaRPr>
          </a:p>
        </p:txBody>
      </p:sp>
      <p:sp>
        <p:nvSpPr>
          <p:cNvPr id="6" name="CaixaDeTexto 5"/>
          <p:cNvSpPr txBox="1">
            <a:spLocks noChangeArrowheads="1"/>
          </p:cNvSpPr>
          <p:nvPr/>
        </p:nvSpPr>
        <p:spPr bwMode="auto">
          <a:xfrm>
            <a:off x="2013880" y="3491210"/>
            <a:ext cx="6858026"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Até quando? </a:t>
            </a:r>
            <a:r>
              <a:rPr lang="pt-BR" sz="2000" b="1" dirty="0">
                <a:latin typeface="Gill Sans MT" pitchFamily="34" charset="0"/>
              </a:rPr>
              <a:t> </a:t>
            </a:r>
            <a:r>
              <a:rPr lang="pt-BR" sz="2000" b="1" dirty="0" smtClean="0">
                <a:latin typeface="Gill Sans MT" pitchFamily="34" charset="0"/>
              </a:rPr>
              <a:t> Até a morte</a:t>
            </a:r>
            <a:endParaRPr lang="pt-BR" sz="2000" b="1" dirty="0">
              <a:latin typeface="Gill Sans MT" pitchFamily="34" charset="0"/>
            </a:endParaRPr>
          </a:p>
        </p:txBody>
      </p:sp>
      <p:sp>
        <p:nvSpPr>
          <p:cNvPr id="7" name="CaixaDeTexto 6"/>
          <p:cNvSpPr txBox="1">
            <a:spLocks noChangeArrowheads="1"/>
          </p:cNvSpPr>
          <p:nvPr/>
        </p:nvSpPr>
        <p:spPr bwMode="auto">
          <a:xfrm>
            <a:off x="2000232" y="4049066"/>
            <a:ext cx="6858026"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Divórcio?  Apenas se não houver reconciliação</a:t>
            </a:r>
            <a:endParaRPr lang="pt-BR" sz="2000" b="1" dirty="0">
              <a:latin typeface="Gill Sans MT" pitchFamily="34" charset="0"/>
            </a:endParaRPr>
          </a:p>
        </p:txBody>
      </p:sp>
      <p:sp>
        <p:nvSpPr>
          <p:cNvPr id="8" name="CaixaDeTexto 7"/>
          <p:cNvSpPr txBox="1">
            <a:spLocks noChangeArrowheads="1"/>
          </p:cNvSpPr>
          <p:nvPr/>
        </p:nvSpPr>
        <p:spPr bwMode="auto">
          <a:xfrm>
            <a:off x="2000232" y="4549132"/>
            <a:ext cx="6858026"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Casar de novo? Está em adultério</a:t>
            </a:r>
            <a:endParaRPr lang="pt-BR" sz="2000" b="1" dirty="0">
              <a:latin typeface="Gill Sans MT" pitchFamily="34" charset="0"/>
            </a:endParaRPr>
          </a:p>
        </p:txBody>
      </p:sp>
      <p:sp>
        <p:nvSpPr>
          <p:cNvPr id="9" name="CaixaDeTexto 8"/>
          <p:cNvSpPr txBox="1">
            <a:spLocks noChangeArrowheads="1"/>
          </p:cNvSpPr>
          <p:nvPr/>
        </p:nvSpPr>
        <p:spPr bwMode="auto">
          <a:xfrm>
            <a:off x="2000232" y="5117438"/>
            <a:ext cx="6858026"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Civil e religioso</a:t>
            </a:r>
            <a:endParaRPr lang="pt-BR" sz="2000" b="1" dirty="0">
              <a:latin typeface="Gill Sans MT" pitchFamily="34" charset="0"/>
            </a:endParaRPr>
          </a:p>
        </p:txBody>
      </p:sp>
      <p:sp>
        <p:nvSpPr>
          <p:cNvPr id="10" name="Seta para a direita listrada 9"/>
          <p:cNvSpPr/>
          <p:nvPr/>
        </p:nvSpPr>
        <p:spPr>
          <a:xfrm>
            <a:off x="1357290" y="1928802"/>
            <a:ext cx="428628" cy="214314"/>
          </a:xfrm>
          <a:prstGeom prst="stripedRightArrow">
            <a:avLst/>
          </a:prstGeom>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Seta para a direita listrada 10"/>
          <p:cNvSpPr/>
          <p:nvPr/>
        </p:nvSpPr>
        <p:spPr>
          <a:xfrm>
            <a:off x="1357290" y="2459362"/>
            <a:ext cx="428628" cy="214314"/>
          </a:xfrm>
          <a:prstGeom prst="stripedRightArrow">
            <a:avLst/>
          </a:prstGeom>
          <a:solidFill>
            <a:schemeClr val="accent5">
              <a:lumMod val="60000"/>
              <a:lumOff val="4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Seta para a direita listrada 11"/>
          <p:cNvSpPr/>
          <p:nvPr/>
        </p:nvSpPr>
        <p:spPr>
          <a:xfrm>
            <a:off x="1357290" y="3017218"/>
            <a:ext cx="428628" cy="214314"/>
          </a:xfrm>
          <a:prstGeom prst="stripedRightArrow">
            <a:avLst/>
          </a:prstGeom>
          <a:solidFill>
            <a:schemeClr val="accent6">
              <a:lumMod val="75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Seta para a direita listrada 12"/>
          <p:cNvSpPr/>
          <p:nvPr/>
        </p:nvSpPr>
        <p:spPr>
          <a:xfrm>
            <a:off x="1357290" y="3575074"/>
            <a:ext cx="428628" cy="214314"/>
          </a:xfrm>
          <a:prstGeom prst="stripedRightArrow">
            <a:avLst/>
          </a:prstGeom>
          <a:solidFill>
            <a:schemeClr val="accent1">
              <a:lumMod val="75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a direita listrada 13"/>
          <p:cNvSpPr/>
          <p:nvPr/>
        </p:nvSpPr>
        <p:spPr>
          <a:xfrm>
            <a:off x="1357290" y="4119282"/>
            <a:ext cx="428628" cy="214314"/>
          </a:xfrm>
          <a:prstGeom prst="stripedRightArrow">
            <a:avLst/>
          </a:prstGeom>
          <a:solidFill>
            <a:schemeClr val="bg2">
              <a:lumMod val="2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Seta para a direita listrada 14"/>
          <p:cNvSpPr/>
          <p:nvPr/>
        </p:nvSpPr>
        <p:spPr>
          <a:xfrm>
            <a:off x="1357290" y="4622546"/>
            <a:ext cx="428628" cy="214314"/>
          </a:xfrm>
          <a:prstGeom prst="stripedRightArrow">
            <a:avLst/>
          </a:prstGeom>
          <a:solidFill>
            <a:schemeClr val="bg1">
              <a:lumMod val="5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Seta para a direita listrada 15"/>
          <p:cNvSpPr/>
          <p:nvPr/>
        </p:nvSpPr>
        <p:spPr>
          <a:xfrm>
            <a:off x="1357290" y="5163556"/>
            <a:ext cx="428628" cy="214314"/>
          </a:xfrm>
          <a:prstGeom prst="stripedRigh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4"/>
          <p:cNvSpPr txBox="1">
            <a:spLocks noChangeArrowheads="1"/>
          </p:cNvSpPr>
          <p:nvPr/>
        </p:nvSpPr>
        <p:spPr bwMode="auto">
          <a:xfrm>
            <a:off x="1285874" y="1214422"/>
            <a:ext cx="6858026" cy="400110"/>
          </a:xfrm>
          <a:prstGeom prst="rect">
            <a:avLst/>
          </a:prstGeom>
          <a:noFill/>
          <a:ln w="9525">
            <a:noFill/>
            <a:miter lim="800000"/>
            <a:headEnd/>
            <a:tailEnd/>
          </a:ln>
        </p:spPr>
        <p:txBody>
          <a:bodyPr wrap="square">
            <a:spAutoFit/>
          </a:bodyPr>
          <a:lstStyle/>
          <a:p>
            <a:pPr fontAlgn="auto">
              <a:spcBef>
                <a:spcPts val="0"/>
              </a:spcBef>
              <a:spcAft>
                <a:spcPts val="0"/>
              </a:spcAft>
              <a:defRPr/>
            </a:pPr>
            <a:r>
              <a:rPr lang="pt-BR" sz="2000" b="1" dirty="0" smtClean="0">
                <a:ln>
                  <a:solidFill>
                    <a:schemeClr val="tx1"/>
                  </a:solidFill>
                </a:ln>
                <a:noFill/>
                <a:effectLst>
                  <a:glow rad="139700">
                    <a:schemeClr val="accent5">
                      <a:satMod val="175000"/>
                      <a:alpha val="40000"/>
                    </a:schemeClr>
                  </a:glow>
                </a:effectLst>
              </a:rPr>
              <a:t>O Matrimônio segundo a Bíblia</a:t>
            </a:r>
            <a:endParaRPr lang="pt-BR" sz="20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ESCRITURA SAGRADA</a:t>
            </a:r>
            <a:endParaRPr lang="pt-BR" dirty="0"/>
          </a:p>
        </p:txBody>
      </p:sp>
      <p:sp>
        <p:nvSpPr>
          <p:cNvPr id="3" name="Retângulo 2"/>
          <p:cNvSpPr/>
          <p:nvPr/>
        </p:nvSpPr>
        <p:spPr>
          <a:xfrm>
            <a:off x="1571604" y="1857364"/>
            <a:ext cx="6643734" cy="2462213"/>
          </a:xfrm>
          <a:prstGeom prst="rect">
            <a:avLst/>
          </a:prstGeom>
        </p:spPr>
        <p:txBody>
          <a:bodyPr wrap="square">
            <a:spAutoFit/>
          </a:bodyPr>
          <a:lstStyle/>
          <a:p>
            <a:r>
              <a:rPr lang="pt-BR" sz="2200" dirty="0"/>
              <a:t>Eu, a todo aquele que ouve as palavras da profecia deste livro, testifico: Se alguém lhes fizer qualquer acréscimo, </a:t>
            </a:r>
            <a:r>
              <a:rPr lang="pt-BR" sz="2200" dirty="0" smtClean="0"/>
              <a:t> Deus </a:t>
            </a:r>
            <a:r>
              <a:rPr lang="pt-BR" sz="2200" dirty="0"/>
              <a:t>lhe acrescentará os flagelos escritos neste livro</a:t>
            </a:r>
            <a:r>
              <a:rPr lang="pt-BR" sz="2200" dirty="0" smtClean="0"/>
              <a:t>;  e</a:t>
            </a:r>
            <a:r>
              <a:rPr lang="pt-BR" sz="2200" dirty="0"/>
              <a:t>, se alguém tirar qualquer coisa das palavras do livro desta profecia, Deus tirará a sua parte da árvore da vida, da cidade santa e das coisas que se acham escritas neste livro.</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22:18-19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4830087"/>
            <a:ext cx="6643734" cy="1384995"/>
          </a:xfrm>
          <a:prstGeom prst="rect">
            <a:avLst/>
          </a:prstGeom>
        </p:spPr>
        <p:txBody>
          <a:bodyPr wrap="square">
            <a:spAutoFit/>
          </a:bodyPr>
          <a:lstStyle/>
          <a:p>
            <a:r>
              <a:rPr lang="pt-BR" sz="2800" dirty="0" smtClean="0">
                <a:solidFill>
                  <a:schemeClr val="tx1">
                    <a:lumMod val="95000"/>
                    <a:lumOff val="5000"/>
                  </a:schemeClr>
                </a:solidFill>
              </a:rPr>
              <a:t>Examinais as Escrituras, </a:t>
            </a:r>
            <a:r>
              <a:rPr lang="pt-BR" sz="2800" u="sng" dirty="0" smtClean="0">
                <a:solidFill>
                  <a:schemeClr val="tx1">
                    <a:lumMod val="95000"/>
                    <a:lumOff val="5000"/>
                  </a:schemeClr>
                </a:solidFill>
              </a:rPr>
              <a:t>porque julgais ter nelas a vida eterna</a:t>
            </a:r>
            <a:r>
              <a:rPr lang="pt-BR" sz="2800" dirty="0" smtClean="0">
                <a:solidFill>
                  <a:schemeClr val="tx1">
                    <a:lumMod val="95000"/>
                    <a:lumOff val="5000"/>
                  </a:schemeClr>
                </a:solidFill>
              </a:rPr>
              <a:t>, e são elas mesmas que testificam de mim.</a:t>
            </a:r>
            <a:endParaRPr lang="pt-BR" sz="2800" dirty="0">
              <a:solidFill>
                <a:schemeClr val="tx1">
                  <a:lumMod val="95000"/>
                  <a:lumOff val="5000"/>
                </a:schemeClr>
              </a:solidFill>
            </a:endParaRPr>
          </a:p>
        </p:txBody>
      </p:sp>
      <p:sp>
        <p:nvSpPr>
          <p:cNvPr id="6" name="Retângulo 5"/>
          <p:cNvSpPr/>
          <p:nvPr/>
        </p:nvSpPr>
        <p:spPr>
          <a:xfrm>
            <a:off x="1071538" y="4405978"/>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5:39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500034" y="2643182"/>
            <a:ext cx="8153400" cy="1295399"/>
          </a:xfrm>
        </p:spPr>
        <p:txBody>
          <a:bodyPr>
            <a:noAutofit/>
          </a:bodyPr>
          <a:lstStyle/>
          <a:p>
            <a:pPr algn="r"/>
            <a:r>
              <a:rPr lang="pt-BR" sz="4800" b="1" dirty="0" smtClean="0"/>
              <a:t>REFORMA DE SAÚDE</a:t>
            </a:r>
          </a:p>
          <a:p>
            <a:pPr algn="r">
              <a:buNone/>
            </a:pPr>
            <a:endParaRPr lang="pt-BR" sz="4800" b="1" dirty="0" smtClean="0"/>
          </a:p>
        </p:txBody>
      </p:sp>
      <p:sp>
        <p:nvSpPr>
          <p:cNvPr id="6"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19</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1214438"/>
            <a:ext cx="7500938" cy="1631216"/>
          </a:xfrm>
          <a:prstGeom prst="rect">
            <a:avLst/>
          </a:prstGeom>
          <a:noFill/>
          <a:ln w="9525">
            <a:noFill/>
            <a:miter lim="800000"/>
            <a:headEnd/>
            <a:tailEnd/>
          </a:ln>
        </p:spPr>
        <p:txBody>
          <a:bodyPr>
            <a:spAutoFit/>
          </a:bodyPr>
          <a:lstStyle/>
          <a:p>
            <a:pPr algn="just"/>
            <a:r>
              <a:rPr lang="pt-BR" sz="2000" b="1" dirty="0">
                <a:latin typeface="Gill Sans MT" pitchFamily="34" charset="0"/>
              </a:rPr>
              <a:t>Cremos </a:t>
            </a:r>
            <a:r>
              <a:rPr lang="pt-BR" sz="2000" b="1" dirty="0" smtClean="0">
                <a:latin typeface="Gill Sans MT" pitchFamily="34" charset="0"/>
              </a:rPr>
              <a:t>que é da vontade de Deus que todos os homens gozem saúde espiritual e física. Quem arruinar seu corpo com intemperança, e quem transgredir as leis da natureza no seu organismo, peca contra a Lei de Deus e tem de sofrer, em </a:t>
            </a:r>
            <a:r>
              <a:rPr lang="pt-BR" sz="2000" b="1" dirty="0" err="1" smtClean="0">
                <a:latin typeface="Gill Sans MT" pitchFamily="34" charset="0"/>
              </a:rPr>
              <a:t>consequencia</a:t>
            </a:r>
            <a:r>
              <a:rPr lang="pt-BR" sz="2000" b="1" dirty="0" smtClean="0">
                <a:latin typeface="Gill Sans MT" pitchFamily="34" charset="0"/>
              </a:rPr>
              <a:t>, os juízos temporais e os juízos divinos.</a:t>
            </a:r>
            <a:endParaRPr lang="pt-BR" sz="2000" b="1" dirty="0">
              <a:latin typeface="Gill Sans MT" pitchFamily="34" charset="0"/>
            </a:endParaRPr>
          </a:p>
        </p:txBody>
      </p:sp>
      <p:sp>
        <p:nvSpPr>
          <p:cNvPr id="5" name="CaixaDeTexto 3"/>
          <p:cNvSpPr txBox="1">
            <a:spLocks noChangeArrowheads="1"/>
          </p:cNvSpPr>
          <p:nvPr/>
        </p:nvSpPr>
        <p:spPr bwMode="auto">
          <a:xfrm>
            <a:off x="1428750" y="3285785"/>
            <a:ext cx="7500938" cy="1323439"/>
          </a:xfrm>
          <a:prstGeom prst="rect">
            <a:avLst/>
          </a:prstGeom>
          <a:noFill/>
          <a:ln w="9525">
            <a:noFill/>
            <a:miter lim="800000"/>
            <a:headEnd/>
            <a:tailEnd/>
          </a:ln>
        </p:spPr>
        <p:txBody>
          <a:bodyPr>
            <a:spAutoFit/>
          </a:bodyPr>
          <a:lstStyle/>
          <a:p>
            <a:r>
              <a:rPr lang="pt-BR" sz="2000" dirty="0" smtClean="0"/>
              <a:t>Ou não sabeis que o </a:t>
            </a:r>
            <a:r>
              <a:rPr lang="pt-BR" sz="2000" u="sng" dirty="0" smtClean="0"/>
              <a:t>nosso corpo é o templo do Espírito Santo</a:t>
            </a:r>
            <a:r>
              <a:rPr lang="pt-BR" sz="2000" dirty="0" smtClean="0"/>
              <a:t>, que habita em vós, proveniente de Deus, e que não sois de vós mesmos?</a:t>
            </a:r>
          </a:p>
          <a:p>
            <a:r>
              <a:rPr lang="pt-BR" sz="2000" dirty="0" smtClean="0"/>
              <a:t>Porque fostes comprados por bom preço;  </a:t>
            </a:r>
            <a:r>
              <a:rPr lang="pt-BR" sz="2000" u="sng" dirty="0" smtClean="0"/>
              <a:t>glorificai, pois, a Deus no vosso corpo</a:t>
            </a:r>
            <a:r>
              <a:rPr lang="pt-BR" sz="2000" dirty="0" smtClean="0"/>
              <a:t> e no vosso espírito, os quais pertencem a Deus.</a:t>
            </a:r>
          </a:p>
        </p:txBody>
      </p:sp>
      <p:sp>
        <p:nvSpPr>
          <p:cNvPr id="6" name="CaixaDeTexto 5"/>
          <p:cNvSpPr txBox="1"/>
          <p:nvPr/>
        </p:nvSpPr>
        <p:spPr>
          <a:xfrm>
            <a:off x="1071538" y="292893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1 Coríntios 6:19-20</a:t>
            </a:r>
            <a:endParaRPr lang="pt-BR" sz="2400" b="1" dirty="0">
              <a:ln>
                <a:solidFill>
                  <a:schemeClr val="tx1"/>
                </a:solidFill>
              </a:ln>
              <a:noFill/>
              <a:effectLst>
                <a:glow rad="139700">
                  <a:schemeClr val="accent5">
                    <a:satMod val="175000"/>
                    <a:alpha val="40000"/>
                  </a:schemeClr>
                </a:glow>
              </a:effectLst>
              <a:latin typeface="+mn-lt"/>
            </a:endParaRPr>
          </a:p>
        </p:txBody>
      </p:sp>
      <p:sp>
        <p:nvSpPr>
          <p:cNvPr id="7" name="CaixaDeTexto 3"/>
          <p:cNvSpPr txBox="1">
            <a:spLocks noChangeArrowheads="1"/>
          </p:cNvSpPr>
          <p:nvPr/>
        </p:nvSpPr>
        <p:spPr bwMode="auto">
          <a:xfrm>
            <a:off x="1428750" y="4963081"/>
            <a:ext cx="7500938" cy="1015663"/>
          </a:xfrm>
          <a:prstGeom prst="rect">
            <a:avLst/>
          </a:prstGeom>
          <a:noFill/>
          <a:ln w="9525">
            <a:noFill/>
            <a:miter lim="800000"/>
            <a:headEnd/>
            <a:tailEnd/>
          </a:ln>
        </p:spPr>
        <p:txBody>
          <a:bodyPr>
            <a:spAutoFit/>
          </a:bodyPr>
          <a:lstStyle/>
          <a:p>
            <a:r>
              <a:rPr lang="pt-BR" sz="2000" dirty="0" smtClean="0"/>
              <a:t>Não sabeis vós que sois o templo de Deus e que o Espírito de Deus habita em vós? </a:t>
            </a:r>
            <a:r>
              <a:rPr lang="pt-BR" sz="2000" u="sng" dirty="0" smtClean="0"/>
              <a:t>Se alguém destruir o templo de Deus, Deus o destruirá</a:t>
            </a:r>
            <a:r>
              <a:rPr lang="pt-BR" sz="2000" dirty="0" smtClean="0"/>
              <a:t>; porque o templo de Deus, que sois vós, é santo.</a:t>
            </a:r>
          </a:p>
        </p:txBody>
      </p:sp>
      <p:sp>
        <p:nvSpPr>
          <p:cNvPr id="8" name="CaixaDeTexto 7"/>
          <p:cNvSpPr txBox="1"/>
          <p:nvPr/>
        </p:nvSpPr>
        <p:spPr>
          <a:xfrm>
            <a:off x="1071538" y="460623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1 Coríntios 3:16-17</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1214438"/>
            <a:ext cx="7500938" cy="1323439"/>
          </a:xfrm>
          <a:prstGeom prst="rect">
            <a:avLst/>
          </a:prstGeom>
          <a:noFill/>
          <a:ln w="9525">
            <a:noFill/>
            <a:miter lim="800000"/>
            <a:headEnd/>
            <a:tailEnd/>
          </a:ln>
        </p:spPr>
        <p:txBody>
          <a:bodyPr>
            <a:spAutoFit/>
          </a:bodyPr>
          <a:lstStyle/>
          <a:p>
            <a:pPr algn="just"/>
            <a:r>
              <a:rPr lang="pt-BR" sz="2000" b="1" dirty="0" smtClean="0">
                <a:latin typeface="Gill Sans MT" pitchFamily="34" charset="0"/>
              </a:rPr>
              <a:t>A reforma de saúde é para nós, não só a aceitação e representação de princípios higiênicos, médicos e vegetarianos; a reforma de saúde é o braço direito da terceira mensagem angélica. </a:t>
            </a:r>
            <a:endParaRPr lang="pt-BR" sz="2000" b="1" dirty="0">
              <a:latin typeface="Gill Sans MT" pitchFamily="34" charset="0"/>
            </a:endParaRPr>
          </a:p>
        </p:txBody>
      </p:sp>
      <p:sp>
        <p:nvSpPr>
          <p:cNvPr id="5" name="CaixaDeTexto 3"/>
          <p:cNvSpPr txBox="1">
            <a:spLocks noChangeArrowheads="1"/>
          </p:cNvSpPr>
          <p:nvPr/>
        </p:nvSpPr>
        <p:spPr bwMode="auto">
          <a:xfrm>
            <a:off x="1428750" y="3000033"/>
            <a:ext cx="7500938" cy="3170099"/>
          </a:xfrm>
          <a:prstGeom prst="rect">
            <a:avLst/>
          </a:prstGeom>
          <a:noFill/>
          <a:ln w="9525">
            <a:noFill/>
            <a:miter lim="800000"/>
            <a:headEnd/>
            <a:tailEnd/>
          </a:ln>
        </p:spPr>
        <p:txBody>
          <a:bodyPr>
            <a:spAutoFit/>
          </a:bodyPr>
          <a:lstStyle/>
          <a:p>
            <a:pPr algn="just"/>
            <a:r>
              <a:rPr lang="pt-BR" sz="2000" dirty="0" smtClean="0"/>
              <a:t>Esse é um elemento que dá nome à obra para este tempo. </a:t>
            </a:r>
            <a:r>
              <a:rPr lang="pt-BR" sz="2000" u="sng" dirty="0" smtClean="0"/>
              <a:t>A obra </a:t>
            </a:r>
            <a:r>
              <a:rPr lang="pt-BR" sz="2000" u="sng" dirty="0" err="1" smtClean="0"/>
              <a:t>médico-missionária</a:t>
            </a:r>
            <a:r>
              <a:rPr lang="pt-BR" sz="2000" u="sng" dirty="0" smtClean="0"/>
              <a:t> é como o braço direito da terceira mensagem angélica</a:t>
            </a:r>
            <a:r>
              <a:rPr lang="pt-BR" sz="2000" dirty="0" smtClean="0"/>
              <a:t>, que deve ser proclamada ao mundo caído; e os médicos, os dirigentes, e os obreiros em qualquer ramo, desempenhando-se fielmente de sua parte, estão fazendo a obra da mensagem. Assim o som da verdade irá a toda a nação e tribo e língua e povo. </a:t>
            </a:r>
            <a:r>
              <a:rPr lang="pt-BR" sz="2000" u="sng" dirty="0" smtClean="0"/>
              <a:t>Nesse trabalho, os anjos fazem uma parte. Despertam alegria e melodia espirituais no coração dos que foram libertados do sofrimento, e ascendem a Deus ações de graças dos lábios de muitos que receberam a preciosa verdade.</a:t>
            </a:r>
          </a:p>
        </p:txBody>
      </p:sp>
      <p:sp>
        <p:nvSpPr>
          <p:cNvPr id="6" name="CaixaDeTexto 5"/>
          <p:cNvSpPr txBox="1"/>
          <p:nvPr/>
        </p:nvSpPr>
        <p:spPr>
          <a:xfrm>
            <a:off x="1071538" y="2643182"/>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CSS 331</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1000108"/>
            <a:ext cx="7500938" cy="2246769"/>
          </a:xfrm>
          <a:prstGeom prst="rect">
            <a:avLst/>
          </a:prstGeom>
          <a:noFill/>
          <a:ln w="9525">
            <a:noFill/>
            <a:miter lim="800000"/>
            <a:headEnd/>
            <a:tailEnd/>
          </a:ln>
        </p:spPr>
        <p:txBody>
          <a:bodyPr>
            <a:spAutoFit/>
          </a:bodyPr>
          <a:lstStyle/>
          <a:p>
            <a:pPr algn="just"/>
            <a:r>
              <a:rPr lang="pt-BR" sz="2000" b="1" dirty="0" smtClean="0">
                <a:latin typeface="Gill Sans MT" pitchFamily="34" charset="0"/>
              </a:rPr>
              <a:t>Como João Batista antes da primeira vinda de Cristo teve de observar na sua vida a mais rigorosa temperança para poder cumprir a sua missão especial, isso é também necessário para o povo de Deus antes da segunda vinda de Cristo.  </a:t>
            </a:r>
            <a:r>
              <a:rPr lang="pt-BR" sz="2000" b="1" u="sng" dirty="0" smtClean="0">
                <a:latin typeface="Gill Sans MT" pitchFamily="34" charset="0"/>
              </a:rPr>
              <a:t>Temperança significa total abstinência de bebidas e comidas que prejudicam o corpo e o espírito e uso moderado do que é bom.</a:t>
            </a:r>
            <a:endParaRPr lang="pt-BR" sz="2000" b="1" u="sng" dirty="0">
              <a:latin typeface="Gill Sans MT" pitchFamily="34" charset="0"/>
            </a:endParaRPr>
          </a:p>
        </p:txBody>
      </p:sp>
      <p:sp>
        <p:nvSpPr>
          <p:cNvPr id="5" name="CaixaDeTexto 3"/>
          <p:cNvSpPr txBox="1">
            <a:spLocks noChangeArrowheads="1"/>
          </p:cNvSpPr>
          <p:nvPr/>
        </p:nvSpPr>
        <p:spPr bwMode="auto">
          <a:xfrm>
            <a:off x="1428750" y="3649808"/>
            <a:ext cx="7500938" cy="707886"/>
          </a:xfrm>
          <a:prstGeom prst="rect">
            <a:avLst/>
          </a:prstGeom>
          <a:noFill/>
          <a:ln w="9525">
            <a:noFill/>
            <a:miter lim="800000"/>
            <a:headEnd/>
            <a:tailEnd/>
          </a:ln>
        </p:spPr>
        <p:txBody>
          <a:bodyPr>
            <a:spAutoFit/>
          </a:bodyPr>
          <a:lstStyle/>
          <a:p>
            <a:r>
              <a:rPr lang="pt-BR" sz="2000" dirty="0" smtClean="0"/>
              <a:t>E todo aquele que luta </a:t>
            </a:r>
            <a:r>
              <a:rPr lang="pt-BR" sz="2000" u="sng" dirty="0" smtClean="0"/>
              <a:t>de tudo se abstém</a:t>
            </a:r>
            <a:r>
              <a:rPr lang="pt-BR" sz="2000" dirty="0" smtClean="0"/>
              <a:t>; eles o fazem para alcançar uma coroa corruptível, nós, porém, uma incorruptível.</a:t>
            </a:r>
          </a:p>
        </p:txBody>
      </p:sp>
      <p:sp>
        <p:nvSpPr>
          <p:cNvPr id="7" name="CaixaDeTexto 3"/>
          <p:cNvSpPr txBox="1">
            <a:spLocks noChangeArrowheads="1"/>
          </p:cNvSpPr>
          <p:nvPr/>
        </p:nvSpPr>
        <p:spPr bwMode="auto">
          <a:xfrm>
            <a:off x="1428750" y="4820205"/>
            <a:ext cx="7500938" cy="1323439"/>
          </a:xfrm>
          <a:prstGeom prst="rect">
            <a:avLst/>
          </a:prstGeom>
          <a:noFill/>
          <a:ln w="9525">
            <a:noFill/>
            <a:miter lim="800000"/>
            <a:headEnd/>
            <a:tailEnd/>
          </a:ln>
        </p:spPr>
        <p:txBody>
          <a:bodyPr>
            <a:spAutoFit/>
          </a:bodyPr>
          <a:lstStyle/>
          <a:p>
            <a:r>
              <a:rPr lang="pt-BR" sz="2000" dirty="0" smtClean="0"/>
              <a:t>invejas, homicídios, </a:t>
            </a:r>
            <a:r>
              <a:rPr lang="pt-BR" sz="2000" u="sng" dirty="0" err="1" smtClean="0"/>
              <a:t>bebedices</a:t>
            </a:r>
            <a:r>
              <a:rPr lang="pt-BR" sz="2000" u="sng" dirty="0" smtClean="0"/>
              <a:t>, glutonarias e coisas semelhantes a estas</a:t>
            </a:r>
            <a:r>
              <a:rPr lang="pt-BR" sz="2000" dirty="0" smtClean="0"/>
              <a:t>, acerca das quais vos declaro, como já antes vos disse, que os que cometem tais coisas </a:t>
            </a:r>
            <a:r>
              <a:rPr lang="pt-BR" sz="2000" u="sng" dirty="0" smtClean="0"/>
              <a:t>não herdarão o Reino de Deus</a:t>
            </a:r>
            <a:r>
              <a:rPr lang="pt-BR" sz="2000" dirty="0" smtClean="0"/>
              <a:t>.</a:t>
            </a:r>
          </a:p>
          <a:p>
            <a:endParaRPr lang="pt-BR" sz="2000" dirty="0" smtClean="0"/>
          </a:p>
        </p:txBody>
      </p:sp>
      <p:sp>
        <p:nvSpPr>
          <p:cNvPr id="8" name="CaixaDeTexto 7"/>
          <p:cNvSpPr txBox="1"/>
          <p:nvPr/>
        </p:nvSpPr>
        <p:spPr>
          <a:xfrm>
            <a:off x="1071538" y="446335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Gálatas 5:21</a:t>
            </a:r>
            <a:endParaRPr lang="pt-BR" sz="2400" b="1" dirty="0">
              <a:ln>
                <a:solidFill>
                  <a:schemeClr val="tx1"/>
                </a:solidFill>
              </a:ln>
              <a:noFill/>
              <a:effectLst>
                <a:glow rad="139700">
                  <a:schemeClr val="accent5">
                    <a:satMod val="175000"/>
                    <a:alpha val="40000"/>
                  </a:schemeClr>
                </a:glow>
              </a:effectLst>
              <a:latin typeface="+mn-lt"/>
            </a:endParaRPr>
          </a:p>
        </p:txBody>
      </p:sp>
      <p:sp>
        <p:nvSpPr>
          <p:cNvPr id="9" name="CaixaDeTexto 8"/>
          <p:cNvSpPr txBox="1"/>
          <p:nvPr/>
        </p:nvSpPr>
        <p:spPr>
          <a:xfrm>
            <a:off x="1071538" y="328612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1 Coríntios 9:25</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INIMIGOS DA SAÚDE</a:t>
            </a:r>
            <a:endParaRPr lang="pt-BR" sz="2000" b="1" u="sng" dirty="0">
              <a:latin typeface="Gill Sans MT" pitchFamily="34" charset="0"/>
            </a:endParaRPr>
          </a:p>
        </p:txBody>
      </p:sp>
      <p:sp>
        <p:nvSpPr>
          <p:cNvPr id="5" name="CaixaDeTexto 3"/>
          <p:cNvSpPr txBox="1">
            <a:spLocks noChangeArrowheads="1"/>
          </p:cNvSpPr>
          <p:nvPr/>
        </p:nvSpPr>
        <p:spPr bwMode="auto">
          <a:xfrm>
            <a:off x="1428750" y="2369288"/>
            <a:ext cx="7500938" cy="707886"/>
          </a:xfrm>
          <a:prstGeom prst="rect">
            <a:avLst/>
          </a:prstGeom>
          <a:noFill/>
          <a:ln w="9525">
            <a:noFill/>
            <a:miter lim="800000"/>
            <a:headEnd/>
            <a:tailEnd/>
          </a:ln>
        </p:spPr>
        <p:txBody>
          <a:bodyPr>
            <a:spAutoFit/>
          </a:bodyPr>
          <a:lstStyle/>
          <a:p>
            <a:r>
              <a:rPr lang="pt-BR" sz="2000" dirty="0" smtClean="0"/>
              <a:t>Aquele que mata um boi é como aquele que fere um homem; aquele que sacrifica um cordeiro, como aquele que degola um cão...</a:t>
            </a:r>
          </a:p>
        </p:txBody>
      </p:sp>
      <p:sp>
        <p:nvSpPr>
          <p:cNvPr id="7" name="CaixaDeTexto 3"/>
          <p:cNvSpPr txBox="1">
            <a:spLocks noChangeArrowheads="1"/>
          </p:cNvSpPr>
          <p:nvPr/>
        </p:nvSpPr>
        <p:spPr bwMode="auto">
          <a:xfrm>
            <a:off x="1428750" y="3428661"/>
            <a:ext cx="7500938" cy="1938992"/>
          </a:xfrm>
          <a:prstGeom prst="rect">
            <a:avLst/>
          </a:prstGeom>
          <a:noFill/>
          <a:ln w="9525">
            <a:noFill/>
            <a:miter lim="800000"/>
            <a:headEnd/>
            <a:tailEnd/>
          </a:ln>
        </p:spPr>
        <p:txBody>
          <a:bodyPr>
            <a:spAutoFit/>
          </a:bodyPr>
          <a:lstStyle/>
          <a:p>
            <a:r>
              <a:rPr lang="pt-BR" sz="2000" dirty="0" smtClean="0"/>
              <a:t>Mas eis aqui gozo e alegria; matam-se vacas e degolam-se ovelhas; come-se carne, e bebe-se vinho, e diz-se: Comamos e bebamos, porque amanhã morreremos.  Mas o SENHOR dos Exércitos se declarou aos meus ouvidos, dizendo: Certamente, esta maldade não será expiada até que morrais, diz o Senhor JEOVÁ dos Exércitos.</a:t>
            </a:r>
          </a:p>
          <a:p>
            <a:endParaRPr lang="pt-BR" sz="2000" dirty="0" smtClean="0"/>
          </a:p>
        </p:txBody>
      </p:sp>
      <p:sp>
        <p:nvSpPr>
          <p:cNvPr id="8" name="CaixaDeTexto 7"/>
          <p:cNvSpPr txBox="1"/>
          <p:nvPr/>
        </p:nvSpPr>
        <p:spPr>
          <a:xfrm>
            <a:off x="1071538" y="307181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Isaias 22 13-14</a:t>
            </a:r>
            <a:endParaRPr lang="pt-BR" sz="2400" b="1" dirty="0">
              <a:ln>
                <a:solidFill>
                  <a:schemeClr val="tx1"/>
                </a:solidFill>
              </a:ln>
              <a:noFill/>
              <a:effectLst>
                <a:glow rad="139700">
                  <a:schemeClr val="accent5">
                    <a:satMod val="175000"/>
                    <a:alpha val="40000"/>
                  </a:schemeClr>
                </a:glow>
              </a:effectLst>
              <a:latin typeface="+mn-lt"/>
            </a:endParaRPr>
          </a:p>
        </p:txBody>
      </p:sp>
      <p:sp>
        <p:nvSpPr>
          <p:cNvPr id="9" name="CaixaDeTexto 8"/>
          <p:cNvSpPr txBox="1"/>
          <p:nvPr/>
        </p:nvSpPr>
        <p:spPr>
          <a:xfrm>
            <a:off x="1071538" y="200560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Isaias 66:3</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1" name="CaixaDeTexto 4"/>
          <p:cNvSpPr txBox="1">
            <a:spLocks noChangeArrowheads="1"/>
          </p:cNvSpPr>
          <p:nvPr/>
        </p:nvSpPr>
        <p:spPr bwMode="auto">
          <a:xfrm>
            <a:off x="1071538" y="1500174"/>
            <a:ext cx="2071702" cy="461665"/>
          </a:xfrm>
          <a:prstGeom prst="rect">
            <a:avLst/>
          </a:prstGeom>
          <a:noFill/>
          <a:ln w="9525">
            <a:noFill/>
            <a:miter lim="800000"/>
            <a:headEnd/>
            <a:tailEnd/>
          </a:ln>
        </p:spPr>
        <p:txBody>
          <a:bodyPr wrap="square">
            <a:spAutoFit/>
          </a:bodyPr>
          <a:lstStyle/>
          <a:p>
            <a:pPr algn="just"/>
            <a:r>
              <a:rPr lang="pt-BR" sz="2400" b="1" dirty="0" smtClean="0">
                <a:solidFill>
                  <a:srgbClr val="FF0000"/>
                </a:solidFill>
                <a:latin typeface="Gill Sans MT" pitchFamily="34" charset="0"/>
              </a:rPr>
              <a:t>CARNES</a:t>
            </a:r>
            <a:endParaRPr lang="pt-BR" sz="2400" b="1" u="sng" dirty="0">
              <a:solidFill>
                <a:srgbClr val="FF0000"/>
              </a:solidFill>
              <a:latin typeface="Gill Sans MT" pitchFamily="34" charset="0"/>
            </a:endParaRPr>
          </a:p>
        </p:txBody>
      </p:sp>
      <p:sp>
        <p:nvSpPr>
          <p:cNvPr id="13" name="CaixaDeTexto 12"/>
          <p:cNvSpPr txBox="1"/>
          <p:nvPr/>
        </p:nvSpPr>
        <p:spPr>
          <a:xfrm>
            <a:off x="1071516" y="3072149"/>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Isaias 22 13-14</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4" name="CaixaDeTexto 3"/>
          <p:cNvSpPr txBox="1">
            <a:spLocks noChangeArrowheads="1"/>
          </p:cNvSpPr>
          <p:nvPr/>
        </p:nvSpPr>
        <p:spPr bwMode="auto">
          <a:xfrm>
            <a:off x="1428750" y="5357487"/>
            <a:ext cx="7500938" cy="1015663"/>
          </a:xfrm>
          <a:prstGeom prst="rect">
            <a:avLst/>
          </a:prstGeom>
          <a:noFill/>
          <a:ln w="9525">
            <a:noFill/>
            <a:miter lim="800000"/>
            <a:headEnd/>
            <a:tailEnd/>
          </a:ln>
        </p:spPr>
        <p:txBody>
          <a:bodyPr>
            <a:spAutoFit/>
          </a:bodyPr>
          <a:lstStyle/>
          <a:p>
            <a:r>
              <a:rPr lang="pt-BR" sz="2000" dirty="0" smtClean="0"/>
              <a:t>Bom é não comer carne, nem beber vinho, nem fazer outras coisas em que teu irmão tropece, ou se escandalize, ou se enfraqueça.</a:t>
            </a:r>
          </a:p>
          <a:p>
            <a:endParaRPr lang="pt-BR" sz="2000" dirty="0" smtClean="0"/>
          </a:p>
        </p:txBody>
      </p:sp>
      <p:sp>
        <p:nvSpPr>
          <p:cNvPr id="15" name="CaixaDeTexto 14"/>
          <p:cNvSpPr txBox="1"/>
          <p:nvPr/>
        </p:nvSpPr>
        <p:spPr>
          <a:xfrm>
            <a:off x="1071538" y="5000636"/>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Romanos 14:21</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INIMIGOS DA SAÚDE</a:t>
            </a:r>
            <a:endParaRPr lang="pt-BR" sz="2000" b="1" u="sng" dirty="0">
              <a:latin typeface="Gill Sans MT" pitchFamily="34" charset="0"/>
            </a:endParaRPr>
          </a:p>
        </p:txBody>
      </p:sp>
      <p:sp>
        <p:nvSpPr>
          <p:cNvPr id="5" name="CaixaDeTexto 3"/>
          <p:cNvSpPr txBox="1">
            <a:spLocks noChangeArrowheads="1"/>
          </p:cNvSpPr>
          <p:nvPr/>
        </p:nvSpPr>
        <p:spPr bwMode="auto">
          <a:xfrm>
            <a:off x="1428750" y="2369288"/>
            <a:ext cx="7500938" cy="707886"/>
          </a:xfrm>
          <a:prstGeom prst="rect">
            <a:avLst/>
          </a:prstGeom>
          <a:noFill/>
          <a:ln w="9525">
            <a:noFill/>
            <a:miter lim="800000"/>
            <a:headEnd/>
            <a:tailEnd/>
          </a:ln>
        </p:spPr>
        <p:txBody>
          <a:bodyPr>
            <a:spAutoFit/>
          </a:bodyPr>
          <a:lstStyle/>
          <a:p>
            <a:r>
              <a:rPr lang="pt-BR" sz="2000" dirty="0" smtClean="0"/>
              <a:t>Portanto, quer comais, quer bebais ou </a:t>
            </a:r>
            <a:r>
              <a:rPr lang="pt-BR" sz="2000" u="sng" dirty="0" smtClean="0"/>
              <a:t>façais outra qualquer coisa</a:t>
            </a:r>
            <a:r>
              <a:rPr lang="pt-BR" sz="2000" dirty="0" smtClean="0"/>
              <a:t>, fazei tudo para a glória de Deus.</a:t>
            </a:r>
          </a:p>
        </p:txBody>
      </p:sp>
      <p:sp>
        <p:nvSpPr>
          <p:cNvPr id="7" name="CaixaDeTexto 3"/>
          <p:cNvSpPr txBox="1">
            <a:spLocks noChangeArrowheads="1"/>
          </p:cNvSpPr>
          <p:nvPr/>
        </p:nvSpPr>
        <p:spPr bwMode="auto">
          <a:xfrm>
            <a:off x="1428750" y="3428661"/>
            <a:ext cx="7500938" cy="1631216"/>
          </a:xfrm>
          <a:prstGeom prst="rect">
            <a:avLst/>
          </a:prstGeom>
          <a:noFill/>
          <a:ln w="9525">
            <a:noFill/>
            <a:miter lim="800000"/>
            <a:headEnd/>
            <a:tailEnd/>
          </a:ln>
        </p:spPr>
        <p:txBody>
          <a:bodyPr>
            <a:spAutoFit/>
          </a:bodyPr>
          <a:lstStyle/>
          <a:p>
            <a:r>
              <a:rPr lang="pt-BR" sz="2000" dirty="0" smtClean="0"/>
              <a:t>Então, os príncipes e os presidentes procuravam achar ocasião contra Daniel a respeito do reino; mas não podiam achar ocasião ou culpa alguma; porque ele era fiel, e não se achava nele nenhum vício nem culpa.</a:t>
            </a:r>
          </a:p>
          <a:p>
            <a:endParaRPr lang="pt-BR" sz="2000" dirty="0" smtClean="0"/>
          </a:p>
        </p:txBody>
      </p:sp>
      <p:sp>
        <p:nvSpPr>
          <p:cNvPr id="8" name="CaixaDeTexto 7"/>
          <p:cNvSpPr txBox="1"/>
          <p:nvPr/>
        </p:nvSpPr>
        <p:spPr>
          <a:xfrm>
            <a:off x="1071538" y="307181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Daniel 6:4</a:t>
            </a:r>
            <a:endParaRPr lang="pt-BR" sz="2400" b="1" dirty="0">
              <a:ln>
                <a:solidFill>
                  <a:schemeClr val="tx1"/>
                </a:solidFill>
              </a:ln>
              <a:noFill/>
              <a:effectLst>
                <a:glow rad="139700">
                  <a:schemeClr val="accent5">
                    <a:satMod val="175000"/>
                    <a:alpha val="40000"/>
                  </a:schemeClr>
                </a:glow>
              </a:effectLst>
              <a:latin typeface="+mn-lt"/>
            </a:endParaRPr>
          </a:p>
        </p:txBody>
      </p:sp>
      <p:sp>
        <p:nvSpPr>
          <p:cNvPr id="9" name="CaixaDeTexto 8"/>
          <p:cNvSpPr txBox="1"/>
          <p:nvPr/>
        </p:nvSpPr>
        <p:spPr>
          <a:xfrm>
            <a:off x="1071538" y="200560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1 Coríntios 10:31</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1" name="CaixaDeTexto 4"/>
          <p:cNvSpPr txBox="1">
            <a:spLocks noChangeArrowheads="1"/>
          </p:cNvSpPr>
          <p:nvPr/>
        </p:nvSpPr>
        <p:spPr bwMode="auto">
          <a:xfrm>
            <a:off x="1071538" y="1500174"/>
            <a:ext cx="2071702" cy="461665"/>
          </a:xfrm>
          <a:prstGeom prst="rect">
            <a:avLst/>
          </a:prstGeom>
          <a:noFill/>
          <a:ln w="9525">
            <a:noFill/>
            <a:miter lim="800000"/>
            <a:headEnd/>
            <a:tailEnd/>
          </a:ln>
        </p:spPr>
        <p:txBody>
          <a:bodyPr wrap="square">
            <a:spAutoFit/>
          </a:bodyPr>
          <a:lstStyle/>
          <a:p>
            <a:pPr algn="just"/>
            <a:r>
              <a:rPr lang="pt-BR" sz="2400" b="1" dirty="0" smtClean="0">
                <a:solidFill>
                  <a:srgbClr val="FF0000"/>
                </a:solidFill>
                <a:latin typeface="Gill Sans MT" pitchFamily="34" charset="0"/>
              </a:rPr>
              <a:t>FUMO</a:t>
            </a:r>
            <a:endParaRPr lang="pt-BR" sz="2400" b="1" u="sng" dirty="0">
              <a:solidFill>
                <a:srgbClr val="FF0000"/>
              </a:solidFill>
              <a:latin typeface="Gill Sans MT" pitchFamily="34" charset="0"/>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INIMIGOS DA SAÚDE</a:t>
            </a:r>
            <a:endParaRPr lang="pt-BR" sz="2000" b="1" u="sng" dirty="0">
              <a:latin typeface="Gill Sans MT" pitchFamily="34" charset="0"/>
            </a:endParaRPr>
          </a:p>
        </p:txBody>
      </p:sp>
      <p:sp>
        <p:nvSpPr>
          <p:cNvPr id="5" name="CaixaDeTexto 3"/>
          <p:cNvSpPr txBox="1">
            <a:spLocks noChangeArrowheads="1"/>
          </p:cNvSpPr>
          <p:nvPr/>
        </p:nvSpPr>
        <p:spPr bwMode="auto">
          <a:xfrm>
            <a:off x="1428750" y="2369288"/>
            <a:ext cx="7500938" cy="707886"/>
          </a:xfrm>
          <a:prstGeom prst="rect">
            <a:avLst/>
          </a:prstGeom>
          <a:noFill/>
          <a:ln w="9525">
            <a:noFill/>
            <a:miter lim="800000"/>
            <a:headEnd/>
            <a:tailEnd/>
          </a:ln>
        </p:spPr>
        <p:txBody>
          <a:bodyPr>
            <a:spAutoFit/>
          </a:bodyPr>
          <a:lstStyle/>
          <a:p>
            <a:r>
              <a:rPr lang="pt-BR" sz="2000" dirty="0" smtClean="0"/>
              <a:t>O </a:t>
            </a:r>
            <a:r>
              <a:rPr lang="pt-BR" sz="2000" u="sng" dirty="0" smtClean="0"/>
              <a:t>vinho é escarnecedor</a:t>
            </a:r>
            <a:r>
              <a:rPr lang="pt-BR" sz="2000" dirty="0" smtClean="0"/>
              <a:t>, e a bebida forte, </a:t>
            </a:r>
            <a:r>
              <a:rPr lang="pt-BR" sz="2000" dirty="0" err="1" smtClean="0"/>
              <a:t>alvoroçadora</a:t>
            </a:r>
            <a:r>
              <a:rPr lang="pt-BR" sz="2000" dirty="0" smtClean="0"/>
              <a:t>; e todo aquele que neles errar nunca será sábio.</a:t>
            </a:r>
          </a:p>
        </p:txBody>
      </p:sp>
      <p:sp>
        <p:nvSpPr>
          <p:cNvPr id="7" name="CaixaDeTexto 3"/>
          <p:cNvSpPr txBox="1">
            <a:spLocks noChangeArrowheads="1"/>
          </p:cNvSpPr>
          <p:nvPr/>
        </p:nvSpPr>
        <p:spPr bwMode="auto">
          <a:xfrm>
            <a:off x="1428750" y="3428661"/>
            <a:ext cx="7500938" cy="1631216"/>
          </a:xfrm>
          <a:prstGeom prst="rect">
            <a:avLst/>
          </a:prstGeom>
          <a:noFill/>
          <a:ln w="9525">
            <a:noFill/>
            <a:miter lim="800000"/>
            <a:headEnd/>
            <a:tailEnd/>
          </a:ln>
        </p:spPr>
        <p:txBody>
          <a:bodyPr>
            <a:spAutoFit/>
          </a:bodyPr>
          <a:lstStyle/>
          <a:p>
            <a:r>
              <a:rPr lang="pt-BR" sz="2000" dirty="0" smtClean="0"/>
              <a:t>Não erreis: nem os devassos, nem os idólatras, nem os adúlteros, nem os efeminados, nem os sodomitas, nem os ladrões, nem os avarentos, </a:t>
            </a:r>
            <a:r>
              <a:rPr lang="pt-BR" sz="2000" u="sng" dirty="0" smtClean="0"/>
              <a:t>nem os bêbados</a:t>
            </a:r>
            <a:r>
              <a:rPr lang="pt-BR" sz="2000" dirty="0" smtClean="0"/>
              <a:t>, nem os maldizentes, nem os roubadores herdarão o Reino de Deus.</a:t>
            </a:r>
          </a:p>
          <a:p>
            <a:endParaRPr lang="pt-BR" sz="2000" dirty="0" smtClean="0"/>
          </a:p>
        </p:txBody>
      </p:sp>
      <p:sp>
        <p:nvSpPr>
          <p:cNvPr id="8" name="CaixaDeTexto 7"/>
          <p:cNvSpPr txBox="1"/>
          <p:nvPr/>
        </p:nvSpPr>
        <p:spPr>
          <a:xfrm>
            <a:off x="1071538" y="307181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Daniel 6:4</a:t>
            </a:r>
            <a:endParaRPr lang="pt-BR" sz="2400" b="1" dirty="0">
              <a:ln>
                <a:solidFill>
                  <a:schemeClr val="tx1"/>
                </a:solidFill>
              </a:ln>
              <a:noFill/>
              <a:effectLst>
                <a:glow rad="139700">
                  <a:schemeClr val="accent5">
                    <a:satMod val="175000"/>
                    <a:alpha val="40000"/>
                  </a:schemeClr>
                </a:glow>
              </a:effectLst>
              <a:latin typeface="+mn-lt"/>
            </a:endParaRPr>
          </a:p>
        </p:txBody>
      </p:sp>
      <p:sp>
        <p:nvSpPr>
          <p:cNvPr id="9" name="CaixaDeTexto 8"/>
          <p:cNvSpPr txBox="1"/>
          <p:nvPr/>
        </p:nvSpPr>
        <p:spPr>
          <a:xfrm>
            <a:off x="1071538" y="200560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Provérbios 20:1</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1" name="CaixaDeTexto 4"/>
          <p:cNvSpPr txBox="1">
            <a:spLocks noChangeArrowheads="1"/>
          </p:cNvSpPr>
          <p:nvPr/>
        </p:nvSpPr>
        <p:spPr bwMode="auto">
          <a:xfrm>
            <a:off x="1071538" y="1500174"/>
            <a:ext cx="4286280" cy="461665"/>
          </a:xfrm>
          <a:prstGeom prst="rect">
            <a:avLst/>
          </a:prstGeom>
          <a:noFill/>
          <a:ln w="9525">
            <a:noFill/>
            <a:miter lim="800000"/>
            <a:headEnd/>
            <a:tailEnd/>
          </a:ln>
        </p:spPr>
        <p:txBody>
          <a:bodyPr wrap="square">
            <a:spAutoFit/>
          </a:bodyPr>
          <a:lstStyle/>
          <a:p>
            <a:pPr algn="just"/>
            <a:r>
              <a:rPr lang="pt-BR" sz="2400" b="1" dirty="0" smtClean="0">
                <a:solidFill>
                  <a:srgbClr val="FF0000"/>
                </a:solidFill>
                <a:latin typeface="Gill Sans MT" pitchFamily="34" charset="0"/>
              </a:rPr>
              <a:t>BEBIDAS ALCOÓLICAS</a:t>
            </a:r>
            <a:endParaRPr lang="pt-BR" sz="2400" b="1" u="sng" dirty="0">
              <a:solidFill>
                <a:srgbClr val="FF0000"/>
              </a:solidFill>
              <a:latin typeface="Gill Sans MT" pitchFamily="34" charset="0"/>
            </a:endParaRPr>
          </a:p>
        </p:txBody>
      </p:sp>
      <p:sp>
        <p:nvSpPr>
          <p:cNvPr id="10" name="CaixaDeTexto 3"/>
          <p:cNvSpPr txBox="1">
            <a:spLocks noChangeArrowheads="1"/>
          </p:cNvSpPr>
          <p:nvPr/>
        </p:nvSpPr>
        <p:spPr bwMode="auto">
          <a:xfrm>
            <a:off x="1428780" y="5199419"/>
            <a:ext cx="7500938" cy="1015663"/>
          </a:xfrm>
          <a:prstGeom prst="rect">
            <a:avLst/>
          </a:prstGeom>
          <a:noFill/>
          <a:ln w="9525">
            <a:noFill/>
            <a:miter lim="800000"/>
            <a:headEnd/>
            <a:tailEnd/>
          </a:ln>
        </p:spPr>
        <p:txBody>
          <a:bodyPr>
            <a:spAutoFit/>
          </a:bodyPr>
          <a:lstStyle/>
          <a:p>
            <a:r>
              <a:rPr lang="pt-BR" sz="2000" dirty="0" smtClean="0"/>
              <a:t>Não estejas entre os beberrões de vinho, </a:t>
            </a:r>
            <a:r>
              <a:rPr lang="pt-BR" sz="2000" i="1" dirty="0" smtClean="0"/>
              <a:t>nem entre os comilões de carne.</a:t>
            </a:r>
          </a:p>
          <a:p>
            <a:endParaRPr lang="pt-BR" sz="2000" dirty="0" smtClean="0"/>
          </a:p>
        </p:txBody>
      </p:sp>
      <p:sp>
        <p:nvSpPr>
          <p:cNvPr id="12" name="CaixaDeTexto 11"/>
          <p:cNvSpPr txBox="1"/>
          <p:nvPr/>
        </p:nvSpPr>
        <p:spPr>
          <a:xfrm>
            <a:off x="1071568" y="4842568"/>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Provérbios 23:20</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INIMIGOS DA SAÚDE</a:t>
            </a:r>
            <a:endParaRPr lang="pt-BR" sz="2000" b="1" u="sng" dirty="0">
              <a:latin typeface="Gill Sans MT" pitchFamily="34" charset="0"/>
            </a:endParaRPr>
          </a:p>
        </p:txBody>
      </p:sp>
      <p:sp>
        <p:nvSpPr>
          <p:cNvPr id="7" name="CaixaDeTexto 3"/>
          <p:cNvSpPr txBox="1">
            <a:spLocks noChangeArrowheads="1"/>
          </p:cNvSpPr>
          <p:nvPr/>
        </p:nvSpPr>
        <p:spPr bwMode="auto">
          <a:xfrm>
            <a:off x="1428750" y="2214554"/>
            <a:ext cx="7500938" cy="3785652"/>
          </a:xfrm>
          <a:prstGeom prst="rect">
            <a:avLst/>
          </a:prstGeom>
          <a:noFill/>
          <a:ln w="9525">
            <a:noFill/>
            <a:miter lim="800000"/>
            <a:headEnd/>
            <a:tailEnd/>
          </a:ln>
        </p:spPr>
        <p:txBody>
          <a:bodyPr>
            <a:spAutoFit/>
          </a:bodyPr>
          <a:lstStyle/>
          <a:p>
            <a:r>
              <a:rPr lang="pt-BR" sz="2000" dirty="0" smtClean="0"/>
              <a:t>Carnes (aves, pescados, frutos do mar)</a:t>
            </a:r>
          </a:p>
          <a:p>
            <a:r>
              <a:rPr lang="pt-BR" sz="2000" dirty="0" smtClean="0"/>
              <a:t>Gorduras animais</a:t>
            </a:r>
          </a:p>
          <a:p>
            <a:r>
              <a:rPr lang="pt-BR" sz="2000" dirty="0" smtClean="0"/>
              <a:t>Temperos com produtos animais</a:t>
            </a:r>
          </a:p>
          <a:p>
            <a:r>
              <a:rPr lang="pt-BR" sz="2000" dirty="0" smtClean="0"/>
              <a:t>Bebidas cocainadas</a:t>
            </a:r>
          </a:p>
          <a:p>
            <a:r>
              <a:rPr lang="pt-BR" sz="2000" dirty="0" smtClean="0"/>
              <a:t>Temperos fortes</a:t>
            </a:r>
          </a:p>
          <a:p>
            <a:r>
              <a:rPr lang="pt-BR" sz="2000" dirty="0" smtClean="0"/>
              <a:t>Queijos estragados e mal-cheirosos</a:t>
            </a:r>
          </a:p>
          <a:p>
            <a:r>
              <a:rPr lang="pt-BR" sz="2000" dirty="0" smtClean="0"/>
              <a:t>Café</a:t>
            </a:r>
          </a:p>
          <a:p>
            <a:r>
              <a:rPr lang="pt-BR" sz="2000" dirty="0" smtClean="0"/>
              <a:t>Chá preto</a:t>
            </a:r>
          </a:p>
          <a:p>
            <a:r>
              <a:rPr lang="pt-BR" sz="2000" dirty="0" smtClean="0"/>
              <a:t>Artigos de confeitaria difíceis de digerir</a:t>
            </a:r>
          </a:p>
          <a:p>
            <a:r>
              <a:rPr lang="pt-BR" sz="2000" dirty="0" smtClean="0"/>
              <a:t>Drogas alucinógenas</a:t>
            </a:r>
          </a:p>
          <a:p>
            <a:r>
              <a:rPr lang="pt-BR" sz="2000" dirty="0" smtClean="0"/>
              <a:t>Ópio, morfina</a:t>
            </a:r>
          </a:p>
          <a:p>
            <a:endParaRPr lang="pt-BR" sz="2000" dirty="0" smtClean="0"/>
          </a:p>
        </p:txBody>
      </p:sp>
      <p:sp>
        <p:nvSpPr>
          <p:cNvPr id="11" name="CaixaDeTexto 4"/>
          <p:cNvSpPr txBox="1">
            <a:spLocks noChangeArrowheads="1"/>
          </p:cNvSpPr>
          <p:nvPr/>
        </p:nvSpPr>
        <p:spPr bwMode="auto">
          <a:xfrm>
            <a:off x="1071538" y="1500174"/>
            <a:ext cx="7358114" cy="461665"/>
          </a:xfrm>
          <a:prstGeom prst="rect">
            <a:avLst/>
          </a:prstGeom>
          <a:noFill/>
          <a:ln w="9525">
            <a:noFill/>
            <a:miter lim="800000"/>
            <a:headEnd/>
            <a:tailEnd/>
          </a:ln>
        </p:spPr>
        <p:txBody>
          <a:bodyPr wrap="square">
            <a:spAutoFit/>
          </a:bodyPr>
          <a:lstStyle/>
          <a:p>
            <a:pPr algn="just"/>
            <a:r>
              <a:rPr lang="pt-BR" sz="2400" b="1" dirty="0" smtClean="0">
                <a:solidFill>
                  <a:srgbClr val="FF0000"/>
                </a:solidFill>
                <a:latin typeface="Gill Sans MT" pitchFamily="34" charset="0"/>
              </a:rPr>
              <a:t>OUTROS ARTIGOS PREJUDICIAIS</a:t>
            </a:r>
            <a:endParaRPr lang="pt-BR" sz="2400" b="1" u="sng" dirty="0">
              <a:solidFill>
                <a:srgbClr val="FF0000"/>
              </a:solidFill>
              <a:latin typeface="Gill Sans MT" pitchFamily="34" charset="0"/>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INIMIGOS DA SALVAÇÃO</a:t>
            </a:r>
            <a:endParaRPr lang="pt-BR" sz="2000" b="1" u="sng" dirty="0">
              <a:latin typeface="Gill Sans MT" pitchFamily="34" charset="0"/>
            </a:endParaRPr>
          </a:p>
        </p:txBody>
      </p:sp>
      <p:sp>
        <p:nvSpPr>
          <p:cNvPr id="5" name="CaixaDeTexto 3"/>
          <p:cNvSpPr txBox="1">
            <a:spLocks noChangeArrowheads="1"/>
          </p:cNvSpPr>
          <p:nvPr/>
        </p:nvSpPr>
        <p:spPr bwMode="auto">
          <a:xfrm>
            <a:off x="1428750" y="1792420"/>
            <a:ext cx="7500938" cy="1015663"/>
          </a:xfrm>
          <a:prstGeom prst="rect">
            <a:avLst/>
          </a:prstGeom>
          <a:noFill/>
          <a:ln w="9525">
            <a:noFill/>
            <a:miter lim="800000"/>
            <a:headEnd/>
            <a:tailEnd/>
          </a:ln>
        </p:spPr>
        <p:txBody>
          <a:bodyPr>
            <a:spAutoFit/>
          </a:bodyPr>
          <a:lstStyle/>
          <a:p>
            <a:pPr algn="just"/>
            <a:r>
              <a:rPr lang="pt-BR" sz="2000" dirty="0" smtClean="0"/>
              <a:t>“É para o bem deles próprios que o Senhor aconselha a igreja remanescente a rejeitar o uso de </a:t>
            </a:r>
            <a:r>
              <a:rPr lang="pt-BR" sz="2000" u="sng" dirty="0" smtClean="0"/>
              <a:t>alimentos cárneos, chá, café e outros alimentos nocivos.</a:t>
            </a:r>
            <a:r>
              <a:rPr lang="pt-BR" sz="2000" dirty="0" smtClean="0"/>
              <a:t>”</a:t>
            </a:r>
          </a:p>
        </p:txBody>
      </p:sp>
      <p:sp>
        <p:nvSpPr>
          <p:cNvPr id="7" name="CaixaDeTexto 3"/>
          <p:cNvSpPr txBox="1">
            <a:spLocks noChangeArrowheads="1"/>
          </p:cNvSpPr>
          <p:nvPr/>
        </p:nvSpPr>
        <p:spPr bwMode="auto">
          <a:xfrm>
            <a:off x="1428750" y="3428661"/>
            <a:ext cx="7500938" cy="1631216"/>
          </a:xfrm>
          <a:prstGeom prst="rect">
            <a:avLst/>
          </a:prstGeom>
          <a:noFill/>
          <a:ln w="9525">
            <a:noFill/>
            <a:miter lim="800000"/>
            <a:headEnd/>
            <a:tailEnd/>
          </a:ln>
        </p:spPr>
        <p:txBody>
          <a:bodyPr>
            <a:spAutoFit/>
          </a:bodyPr>
          <a:lstStyle/>
          <a:p>
            <a:pPr algn="just"/>
            <a:r>
              <a:rPr lang="pt-BR" sz="2000" dirty="0" smtClean="0"/>
              <a:t>“Há de o povo que está buscando tornar-se santo, puro, refinado para que possa ser introduzido na sociedade dos anjos celestes, continuar a tirar </a:t>
            </a:r>
            <a:r>
              <a:rPr lang="pt-BR" sz="2000" i="1" dirty="0" smtClean="0"/>
              <a:t>a vida das criaturas de Deus, e fruir sua carne como uma iguaria? Segundo o Senhor </a:t>
            </a:r>
            <a:r>
              <a:rPr lang="pt-BR" sz="2000" dirty="0" smtClean="0"/>
              <a:t>me mostrou, esta ordem de coisas há de mudar-se. ...”</a:t>
            </a:r>
          </a:p>
          <a:p>
            <a:pPr algn="just"/>
            <a:endParaRPr lang="pt-BR" sz="2000" dirty="0" smtClean="0"/>
          </a:p>
        </p:txBody>
      </p:sp>
      <p:sp>
        <p:nvSpPr>
          <p:cNvPr id="8" name="CaixaDeTexto 7"/>
          <p:cNvSpPr txBox="1"/>
          <p:nvPr/>
        </p:nvSpPr>
        <p:spPr>
          <a:xfrm>
            <a:off x="1071538" y="307181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CRA 381</a:t>
            </a:r>
            <a:endParaRPr lang="pt-BR" sz="2400" b="1" dirty="0">
              <a:ln>
                <a:solidFill>
                  <a:schemeClr val="tx1"/>
                </a:solidFill>
              </a:ln>
              <a:noFill/>
              <a:effectLst>
                <a:glow rad="139700">
                  <a:schemeClr val="accent5">
                    <a:satMod val="175000"/>
                    <a:alpha val="40000"/>
                  </a:schemeClr>
                </a:glow>
              </a:effectLst>
            </a:endParaRPr>
          </a:p>
        </p:txBody>
      </p:sp>
      <p:sp>
        <p:nvSpPr>
          <p:cNvPr id="9" name="CaixaDeTexto 8"/>
          <p:cNvSpPr txBox="1"/>
          <p:nvPr/>
        </p:nvSpPr>
        <p:spPr>
          <a:xfrm>
            <a:off x="1071538" y="1428736"/>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CRA 381</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0" name="CaixaDeTexto 3"/>
          <p:cNvSpPr txBox="1">
            <a:spLocks noChangeArrowheads="1"/>
          </p:cNvSpPr>
          <p:nvPr/>
        </p:nvSpPr>
        <p:spPr bwMode="auto">
          <a:xfrm>
            <a:off x="1428780" y="5199419"/>
            <a:ext cx="7500938" cy="1015663"/>
          </a:xfrm>
          <a:prstGeom prst="rect">
            <a:avLst/>
          </a:prstGeom>
          <a:noFill/>
          <a:ln w="9525">
            <a:noFill/>
            <a:miter lim="800000"/>
            <a:headEnd/>
            <a:tailEnd/>
          </a:ln>
        </p:spPr>
        <p:txBody>
          <a:bodyPr>
            <a:spAutoFit/>
          </a:bodyPr>
          <a:lstStyle/>
          <a:p>
            <a:r>
              <a:rPr lang="pt-BR" sz="2000" dirty="0" smtClean="0"/>
              <a:t>“Foi-me mostrado claramente que o povo de Deus deve assumir</a:t>
            </a:r>
          </a:p>
          <a:p>
            <a:r>
              <a:rPr lang="pt-BR" sz="2000" dirty="0" smtClean="0"/>
              <a:t>atitude firme contra o comer carne.” (1902)</a:t>
            </a:r>
          </a:p>
          <a:p>
            <a:endParaRPr lang="pt-BR" sz="2000" dirty="0" smtClean="0"/>
          </a:p>
        </p:txBody>
      </p:sp>
      <p:sp>
        <p:nvSpPr>
          <p:cNvPr id="12" name="CaixaDeTexto 11"/>
          <p:cNvSpPr txBox="1"/>
          <p:nvPr/>
        </p:nvSpPr>
        <p:spPr>
          <a:xfrm>
            <a:off x="1071568" y="4842568"/>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CRA 383</a:t>
            </a:r>
            <a:endParaRPr lang="pt-BR" sz="24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INIMIGOS DA SALVAÇÃO</a:t>
            </a:r>
            <a:endParaRPr lang="pt-BR" sz="2000" b="1" u="sng" dirty="0">
              <a:latin typeface="Gill Sans MT" pitchFamily="34" charset="0"/>
            </a:endParaRPr>
          </a:p>
        </p:txBody>
      </p:sp>
      <p:sp>
        <p:nvSpPr>
          <p:cNvPr id="5" name="CaixaDeTexto 3"/>
          <p:cNvSpPr txBox="1">
            <a:spLocks noChangeArrowheads="1"/>
          </p:cNvSpPr>
          <p:nvPr/>
        </p:nvSpPr>
        <p:spPr bwMode="auto">
          <a:xfrm>
            <a:off x="1428750" y="1792420"/>
            <a:ext cx="7500938" cy="1015663"/>
          </a:xfrm>
          <a:prstGeom prst="rect">
            <a:avLst/>
          </a:prstGeom>
          <a:noFill/>
          <a:ln w="9525">
            <a:noFill/>
            <a:miter lim="800000"/>
            <a:headEnd/>
            <a:tailEnd/>
          </a:ln>
        </p:spPr>
        <p:txBody>
          <a:bodyPr>
            <a:spAutoFit/>
          </a:bodyPr>
          <a:lstStyle/>
          <a:p>
            <a:pPr algn="just"/>
            <a:r>
              <a:rPr lang="pt-BR" sz="2000" dirty="0" smtClean="0"/>
              <a:t>“Entre os que estão aguardando a vinda do Senhor, </a:t>
            </a:r>
            <a:r>
              <a:rPr lang="pt-BR" sz="2000" b="1" dirty="0" smtClean="0"/>
              <a:t>o comer carne será afinal abandonado.</a:t>
            </a:r>
            <a:r>
              <a:rPr lang="pt-BR" sz="2000" dirty="0" smtClean="0"/>
              <a:t> A carne deixará de fazer parte de sua alimentação.” (1890)</a:t>
            </a:r>
          </a:p>
        </p:txBody>
      </p:sp>
      <p:sp>
        <p:nvSpPr>
          <p:cNvPr id="7" name="CaixaDeTexto 3"/>
          <p:cNvSpPr txBox="1">
            <a:spLocks noChangeArrowheads="1"/>
          </p:cNvSpPr>
          <p:nvPr/>
        </p:nvSpPr>
        <p:spPr bwMode="auto">
          <a:xfrm>
            <a:off x="1428750" y="3142909"/>
            <a:ext cx="7500938" cy="1323439"/>
          </a:xfrm>
          <a:prstGeom prst="rect">
            <a:avLst/>
          </a:prstGeom>
          <a:noFill/>
          <a:ln w="9525">
            <a:noFill/>
            <a:miter lim="800000"/>
            <a:headEnd/>
            <a:tailEnd/>
          </a:ln>
        </p:spPr>
        <p:txBody>
          <a:bodyPr>
            <a:spAutoFit/>
          </a:bodyPr>
          <a:lstStyle/>
          <a:p>
            <a:pPr algn="just"/>
            <a:r>
              <a:rPr lang="pt-BR" sz="2000" dirty="0" smtClean="0"/>
              <a:t>“Muitos que são agora só meio convertidos quanto à questão de comer carne, </a:t>
            </a:r>
            <a:r>
              <a:rPr lang="pt-BR" sz="2000" b="1" dirty="0" smtClean="0"/>
              <a:t>sairão do povo de Deus</a:t>
            </a:r>
            <a:r>
              <a:rPr lang="pt-BR" sz="2000" dirty="0" smtClean="0"/>
              <a:t>, para não mais andar com ele.” (1902)</a:t>
            </a:r>
          </a:p>
          <a:p>
            <a:pPr algn="just"/>
            <a:endParaRPr lang="pt-BR" sz="2000" dirty="0" smtClean="0"/>
          </a:p>
        </p:txBody>
      </p:sp>
      <p:sp>
        <p:nvSpPr>
          <p:cNvPr id="8" name="CaixaDeTexto 7"/>
          <p:cNvSpPr txBox="1"/>
          <p:nvPr/>
        </p:nvSpPr>
        <p:spPr>
          <a:xfrm>
            <a:off x="1071538" y="2786058"/>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CRA 382</a:t>
            </a:r>
            <a:endParaRPr lang="pt-BR" sz="2400" b="1" dirty="0">
              <a:ln>
                <a:solidFill>
                  <a:schemeClr val="tx1"/>
                </a:solidFill>
              </a:ln>
              <a:noFill/>
              <a:effectLst>
                <a:glow rad="139700">
                  <a:schemeClr val="accent5">
                    <a:satMod val="175000"/>
                    <a:alpha val="40000"/>
                  </a:schemeClr>
                </a:glow>
              </a:effectLst>
            </a:endParaRPr>
          </a:p>
        </p:txBody>
      </p:sp>
      <p:sp>
        <p:nvSpPr>
          <p:cNvPr id="9" name="CaixaDeTexto 8"/>
          <p:cNvSpPr txBox="1"/>
          <p:nvPr/>
        </p:nvSpPr>
        <p:spPr>
          <a:xfrm>
            <a:off x="1071538" y="1428736"/>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CRA 381</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0" name="CaixaDeTexto 3"/>
          <p:cNvSpPr txBox="1">
            <a:spLocks noChangeArrowheads="1"/>
          </p:cNvSpPr>
          <p:nvPr/>
        </p:nvSpPr>
        <p:spPr bwMode="auto">
          <a:xfrm>
            <a:off x="1428780" y="4500231"/>
            <a:ext cx="7500938" cy="1015663"/>
          </a:xfrm>
          <a:prstGeom prst="rect">
            <a:avLst/>
          </a:prstGeom>
          <a:noFill/>
          <a:ln w="9525">
            <a:noFill/>
            <a:miter lim="800000"/>
            <a:headEnd/>
            <a:tailEnd/>
          </a:ln>
        </p:spPr>
        <p:txBody>
          <a:bodyPr>
            <a:spAutoFit/>
          </a:bodyPr>
          <a:lstStyle/>
          <a:p>
            <a:r>
              <a:rPr lang="pt-BR" sz="2000" dirty="0" smtClean="0"/>
              <a:t>“Precisamos compreender que </a:t>
            </a:r>
            <a:r>
              <a:rPr lang="pt-BR" sz="2000" b="1" dirty="0" smtClean="0"/>
              <a:t>Deus está no movimento da reforma de saúde.”</a:t>
            </a:r>
          </a:p>
          <a:p>
            <a:endParaRPr lang="pt-BR" sz="2000" dirty="0" smtClean="0"/>
          </a:p>
        </p:txBody>
      </p:sp>
      <p:sp>
        <p:nvSpPr>
          <p:cNvPr id="12" name="CaixaDeTexto 11"/>
          <p:cNvSpPr txBox="1"/>
          <p:nvPr/>
        </p:nvSpPr>
        <p:spPr>
          <a:xfrm>
            <a:off x="1071568" y="414338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CSS 495</a:t>
            </a:r>
            <a:endParaRPr lang="pt-BR" sz="24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ESCRITURA SAGRADA</a:t>
            </a:r>
            <a:endParaRPr lang="pt-BR" dirty="0"/>
          </a:p>
        </p:txBody>
      </p:sp>
      <p:sp>
        <p:nvSpPr>
          <p:cNvPr id="3" name="Retângulo 2"/>
          <p:cNvSpPr/>
          <p:nvPr/>
        </p:nvSpPr>
        <p:spPr>
          <a:xfrm>
            <a:off x="1571604" y="1857364"/>
            <a:ext cx="6643734" cy="954107"/>
          </a:xfrm>
          <a:prstGeom prst="rect">
            <a:avLst/>
          </a:prstGeom>
        </p:spPr>
        <p:txBody>
          <a:bodyPr wrap="square">
            <a:spAutoFit/>
          </a:bodyPr>
          <a:lstStyle/>
          <a:p>
            <a:r>
              <a:rPr lang="pt-BR" sz="2800" dirty="0"/>
              <a:t>E em vão me adoram, ensinando doutrinas que são preceitos de homens.</a:t>
            </a:r>
            <a:endParaRPr lang="pt-BR" sz="2400" dirty="0"/>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15:9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3995985"/>
            <a:ext cx="6643734" cy="954107"/>
          </a:xfrm>
          <a:prstGeom prst="rect">
            <a:avLst/>
          </a:prstGeom>
        </p:spPr>
        <p:txBody>
          <a:bodyPr wrap="square">
            <a:spAutoFit/>
          </a:bodyPr>
          <a:lstStyle/>
          <a:p>
            <a:r>
              <a:rPr lang="pt-BR" sz="2800" dirty="0"/>
              <a:t>Nada acrescentes às suas palavras, para que não te repreenda, e sejas achado mentiroso.</a:t>
            </a:r>
            <a:endParaRPr lang="pt-BR" sz="2800" dirty="0">
              <a:solidFill>
                <a:schemeClr val="tx1">
                  <a:lumMod val="95000"/>
                  <a:lumOff val="5000"/>
                </a:schemeClr>
              </a:solidFill>
            </a:endParaRPr>
          </a:p>
        </p:txBody>
      </p:sp>
      <p:sp>
        <p:nvSpPr>
          <p:cNvPr id="6" name="Retângulo 5"/>
          <p:cNvSpPr/>
          <p:nvPr/>
        </p:nvSpPr>
        <p:spPr>
          <a:xfrm>
            <a:off x="1071538" y="3571876"/>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Provérbios 30:6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ALIMENTOS DO POVO DE DEUS</a:t>
            </a:r>
            <a:endParaRPr lang="pt-BR" sz="2000" b="1" u="sng" dirty="0">
              <a:latin typeface="Gill Sans MT" pitchFamily="34" charset="0"/>
            </a:endParaRPr>
          </a:p>
        </p:txBody>
      </p:sp>
      <p:sp>
        <p:nvSpPr>
          <p:cNvPr id="5" name="CaixaDeTexto 3"/>
          <p:cNvSpPr txBox="1">
            <a:spLocks noChangeArrowheads="1"/>
          </p:cNvSpPr>
          <p:nvPr/>
        </p:nvSpPr>
        <p:spPr bwMode="auto">
          <a:xfrm>
            <a:off x="1428750" y="1720982"/>
            <a:ext cx="7500938" cy="1323439"/>
          </a:xfrm>
          <a:prstGeom prst="rect">
            <a:avLst/>
          </a:prstGeom>
          <a:noFill/>
          <a:ln w="9525">
            <a:noFill/>
            <a:miter lim="800000"/>
            <a:headEnd/>
            <a:tailEnd/>
          </a:ln>
        </p:spPr>
        <p:txBody>
          <a:bodyPr>
            <a:spAutoFit/>
          </a:bodyPr>
          <a:lstStyle/>
          <a:p>
            <a:pPr algn="just"/>
            <a:r>
              <a:rPr lang="pt-BR" sz="2000" dirty="0" smtClean="0"/>
              <a:t>E envie ele a Jesus Cristo, que já dantes vos foi pregado, o qual convém que o céu contenha até aos </a:t>
            </a:r>
            <a:r>
              <a:rPr lang="pt-BR" sz="2000" b="1" dirty="0" smtClean="0"/>
              <a:t>tempos da restauração de tudo</a:t>
            </a:r>
            <a:r>
              <a:rPr lang="pt-BR" sz="2000" dirty="0" smtClean="0"/>
              <a:t>, dos quais Deus falou pela boca de todos os seus santos profetas, desde o princípio.</a:t>
            </a:r>
          </a:p>
        </p:txBody>
      </p:sp>
      <p:sp>
        <p:nvSpPr>
          <p:cNvPr id="7" name="CaixaDeTexto 3"/>
          <p:cNvSpPr txBox="1">
            <a:spLocks noChangeArrowheads="1"/>
          </p:cNvSpPr>
          <p:nvPr/>
        </p:nvSpPr>
        <p:spPr bwMode="auto">
          <a:xfrm>
            <a:off x="1428750" y="3428661"/>
            <a:ext cx="7500938" cy="1323439"/>
          </a:xfrm>
          <a:prstGeom prst="rect">
            <a:avLst/>
          </a:prstGeom>
          <a:noFill/>
          <a:ln w="9525">
            <a:noFill/>
            <a:miter lim="800000"/>
            <a:headEnd/>
            <a:tailEnd/>
          </a:ln>
        </p:spPr>
        <p:txBody>
          <a:bodyPr>
            <a:spAutoFit/>
          </a:bodyPr>
          <a:lstStyle/>
          <a:p>
            <a:pPr algn="just"/>
            <a:r>
              <a:rPr lang="pt-BR" sz="2000" dirty="0" smtClean="0"/>
              <a:t>E disse Deus: Eis que vos tenho dado toda erva que dá semente e que está sobre a face de toda a terra e toda árvore em que há fruto de árvore que dá semente; ser-vos-ão para mantimento.</a:t>
            </a:r>
          </a:p>
          <a:p>
            <a:pPr algn="just"/>
            <a:endParaRPr lang="pt-BR" sz="2000" dirty="0" smtClean="0"/>
          </a:p>
        </p:txBody>
      </p:sp>
      <p:sp>
        <p:nvSpPr>
          <p:cNvPr id="8" name="CaixaDeTexto 7"/>
          <p:cNvSpPr txBox="1"/>
          <p:nvPr/>
        </p:nvSpPr>
        <p:spPr>
          <a:xfrm>
            <a:off x="1071538" y="307181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Gênesis 1:29</a:t>
            </a:r>
            <a:endParaRPr lang="pt-BR" sz="2400" b="1" dirty="0">
              <a:ln>
                <a:solidFill>
                  <a:schemeClr val="tx1"/>
                </a:solidFill>
              </a:ln>
              <a:noFill/>
              <a:effectLst>
                <a:glow rad="139700">
                  <a:schemeClr val="accent5">
                    <a:satMod val="175000"/>
                    <a:alpha val="40000"/>
                  </a:schemeClr>
                </a:glow>
              </a:effectLst>
              <a:latin typeface="+mn-lt"/>
            </a:endParaRPr>
          </a:p>
        </p:txBody>
      </p:sp>
      <p:sp>
        <p:nvSpPr>
          <p:cNvPr id="9" name="CaixaDeTexto 8"/>
          <p:cNvSpPr txBox="1"/>
          <p:nvPr/>
        </p:nvSpPr>
        <p:spPr>
          <a:xfrm>
            <a:off x="1071538" y="1357298"/>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Atos 3:20-21</a:t>
            </a:r>
            <a:endParaRPr lang="pt-BR" sz="2400" b="1" dirty="0">
              <a:ln>
                <a:solidFill>
                  <a:schemeClr val="tx1"/>
                </a:solidFill>
              </a:ln>
              <a:noFill/>
              <a:effectLst>
                <a:glow rad="139700">
                  <a:schemeClr val="accent5">
                    <a:satMod val="175000"/>
                    <a:alpha val="40000"/>
                  </a:schemeClr>
                </a:glow>
              </a:effectLst>
              <a:latin typeface="+mn-lt"/>
            </a:endParaRPr>
          </a:p>
        </p:txBody>
      </p:sp>
      <p:sp>
        <p:nvSpPr>
          <p:cNvPr id="14" name="CaixaDeTexto 3"/>
          <p:cNvSpPr txBox="1">
            <a:spLocks noChangeArrowheads="1"/>
          </p:cNvSpPr>
          <p:nvPr/>
        </p:nvSpPr>
        <p:spPr bwMode="auto">
          <a:xfrm>
            <a:off x="1428750" y="4928859"/>
            <a:ext cx="7500938" cy="1015663"/>
          </a:xfrm>
          <a:prstGeom prst="rect">
            <a:avLst/>
          </a:prstGeom>
          <a:noFill/>
          <a:ln w="9525">
            <a:noFill/>
            <a:miter lim="800000"/>
            <a:headEnd/>
            <a:tailEnd/>
          </a:ln>
        </p:spPr>
        <p:txBody>
          <a:bodyPr>
            <a:spAutoFit/>
          </a:bodyPr>
          <a:lstStyle/>
          <a:p>
            <a:pPr algn="just"/>
            <a:r>
              <a:rPr lang="pt-BR" sz="2000" dirty="0" smtClean="0"/>
              <a:t>“Cereais e frutas preparados sem gordura, e no estado mais natural possível, devem ser o alimento para as mesas de todos os que professam </a:t>
            </a:r>
            <a:r>
              <a:rPr lang="pt-BR" sz="2000" dirty="0" err="1" smtClean="0"/>
              <a:t>estarse</a:t>
            </a:r>
            <a:r>
              <a:rPr lang="pt-BR" sz="2000" dirty="0" smtClean="0"/>
              <a:t> preparando para a trasladação ao Céu.”</a:t>
            </a:r>
          </a:p>
        </p:txBody>
      </p:sp>
      <p:sp>
        <p:nvSpPr>
          <p:cNvPr id="15" name="CaixaDeTexto 14"/>
          <p:cNvSpPr txBox="1"/>
          <p:nvPr/>
        </p:nvSpPr>
        <p:spPr>
          <a:xfrm>
            <a:off x="1071538" y="4572008"/>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CRA 355</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t>REFORMA DE SAÚDE</a:t>
            </a:r>
            <a:endParaRPr lang="pt-BR" sz="3600" b="1" dirty="0"/>
          </a:p>
        </p:txBody>
      </p:sp>
      <p:sp>
        <p:nvSpPr>
          <p:cNvPr id="4" name="CaixaDeTexto 4"/>
          <p:cNvSpPr txBox="1">
            <a:spLocks noChangeArrowheads="1"/>
          </p:cNvSpPr>
          <p:nvPr/>
        </p:nvSpPr>
        <p:spPr bwMode="auto">
          <a:xfrm>
            <a:off x="1428750" y="928670"/>
            <a:ext cx="4429134" cy="400110"/>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ALIMENTOS DO POVO DE DEUS</a:t>
            </a:r>
            <a:endParaRPr lang="pt-BR" sz="2000" b="1" u="sng" dirty="0">
              <a:latin typeface="Gill Sans MT" pitchFamily="34" charset="0"/>
            </a:endParaRPr>
          </a:p>
        </p:txBody>
      </p:sp>
      <p:sp>
        <p:nvSpPr>
          <p:cNvPr id="5" name="CaixaDeTexto 3"/>
          <p:cNvSpPr txBox="1">
            <a:spLocks noChangeArrowheads="1"/>
          </p:cNvSpPr>
          <p:nvPr/>
        </p:nvSpPr>
        <p:spPr bwMode="auto">
          <a:xfrm>
            <a:off x="1428750" y="2044851"/>
            <a:ext cx="7500938" cy="3170099"/>
          </a:xfrm>
          <a:prstGeom prst="rect">
            <a:avLst/>
          </a:prstGeom>
          <a:noFill/>
          <a:ln w="9525">
            <a:noFill/>
            <a:miter lim="800000"/>
            <a:headEnd/>
            <a:tailEnd/>
          </a:ln>
        </p:spPr>
        <p:txBody>
          <a:bodyPr>
            <a:spAutoFit/>
          </a:bodyPr>
          <a:lstStyle/>
          <a:p>
            <a:pPr algn="just"/>
            <a:r>
              <a:rPr lang="pt-BR" sz="2000" dirty="0" smtClean="0"/>
              <a:t>“Cereais, frutas, nozes e verduras constituem o regime dietético escolhido por nosso Criador. Estes alimentos, preparados da maneira mais simples e natural possível, são os mais saudáveis e nutritivos. Proporcionam força, resistência e vigor intelectual que não são promovidos por alimentação mais complexa e estimulante. </a:t>
            </a:r>
          </a:p>
          <a:p>
            <a:pPr algn="just"/>
            <a:endParaRPr lang="pt-BR" sz="2000" dirty="0" smtClean="0"/>
          </a:p>
          <a:p>
            <a:pPr algn="just"/>
            <a:r>
              <a:rPr lang="pt-BR" sz="2000" dirty="0" smtClean="0"/>
              <a:t>“Nos cereais, frutas, verduras e nozes devem encontrar-se todos os elementos alimentícios de que necessitamos. Se chegarmos ao Senhor em singeleza de espírito, Ele nos ensinará a preparar comida saudável, livre da contaminação da carne.”</a:t>
            </a:r>
          </a:p>
        </p:txBody>
      </p:sp>
      <p:sp>
        <p:nvSpPr>
          <p:cNvPr id="9" name="CaixaDeTexto 8"/>
          <p:cNvSpPr txBox="1"/>
          <p:nvPr/>
        </p:nvSpPr>
        <p:spPr>
          <a:xfrm>
            <a:off x="1071538" y="1610013"/>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latin typeface="+mn-lt"/>
              </a:rPr>
              <a:t>CRA 363</a:t>
            </a:r>
            <a:endParaRPr lang="pt-BR" sz="2400" b="1" dirty="0">
              <a:ln>
                <a:solidFill>
                  <a:schemeClr val="tx1"/>
                </a:solidFill>
              </a:ln>
              <a:noFill/>
              <a:effectLst>
                <a:glow rad="139700">
                  <a:schemeClr val="accent5">
                    <a:satMod val="175000"/>
                    <a:alpha val="40000"/>
                  </a:schemeClr>
                </a:glow>
              </a:effectLst>
              <a:latin typeface="+mn-lt"/>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REFORMA DO VESTUÁRIO</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6" name="CaixaDeTexto 4"/>
          <p:cNvSpPr txBox="1">
            <a:spLocks noChangeArrowheads="1"/>
          </p:cNvSpPr>
          <p:nvPr/>
        </p:nvSpPr>
        <p:spPr bwMode="auto">
          <a:xfrm>
            <a:off x="1428750" y="1214438"/>
            <a:ext cx="7500938" cy="2862322"/>
          </a:xfrm>
          <a:prstGeom prst="rect">
            <a:avLst/>
          </a:prstGeom>
          <a:noFill/>
          <a:ln w="9525">
            <a:noFill/>
            <a:miter lim="800000"/>
            <a:headEnd/>
            <a:tailEnd/>
          </a:ln>
        </p:spPr>
        <p:txBody>
          <a:bodyPr>
            <a:spAutoFit/>
          </a:bodyPr>
          <a:lstStyle/>
          <a:p>
            <a:pPr algn="just"/>
            <a:r>
              <a:rPr lang="pt-BR" sz="2000" b="1" dirty="0" smtClean="0">
                <a:latin typeface="Gill Sans MT" pitchFamily="34" charset="0"/>
              </a:rPr>
              <a:t>À temperança cristã  pertence também a reforma no vestuário. Luxo, tolices da moda, enfeites desnecessários que chamam a atenção, nudez ofensiva a moral mediante o uso de vestidos decotados ou tecidos transparentes, calçados insalubres  ou prejudiciais à saúde – tudo isso é impróprio para o cristão.  </a:t>
            </a:r>
          </a:p>
          <a:p>
            <a:pPr algn="just"/>
            <a:endParaRPr lang="pt-BR" sz="2000" b="1" dirty="0" smtClean="0">
              <a:latin typeface="Gill Sans MT" pitchFamily="34" charset="0"/>
            </a:endParaRPr>
          </a:p>
          <a:p>
            <a:pPr algn="just"/>
            <a:r>
              <a:rPr lang="pt-BR" sz="2000" b="1" dirty="0" smtClean="0">
                <a:latin typeface="Gill Sans MT" pitchFamily="34" charset="0"/>
              </a:rPr>
              <a:t>É dever do cristão usar, em perfeita harmonia com a saúde, roupa, calçado e cabelo, para que possa servir de exemplo.</a:t>
            </a:r>
            <a:endParaRPr lang="pt-BR" sz="2000" b="1" u="sng" dirty="0">
              <a:latin typeface="Gill Sans MT" pitchFamily="34" charset="0"/>
            </a:endParaRPr>
          </a:p>
        </p:txBody>
      </p:sp>
      <p:sp>
        <p:nvSpPr>
          <p:cNvPr id="7" name="CaixaDeTexto 3"/>
          <p:cNvSpPr txBox="1">
            <a:spLocks noChangeArrowheads="1"/>
          </p:cNvSpPr>
          <p:nvPr/>
        </p:nvSpPr>
        <p:spPr bwMode="auto">
          <a:xfrm>
            <a:off x="1428750" y="4500231"/>
            <a:ext cx="7500938" cy="1015663"/>
          </a:xfrm>
          <a:prstGeom prst="rect">
            <a:avLst/>
          </a:prstGeom>
          <a:noFill/>
          <a:ln w="9525">
            <a:noFill/>
            <a:miter lim="800000"/>
            <a:headEnd/>
            <a:tailEnd/>
          </a:ln>
        </p:spPr>
        <p:txBody>
          <a:bodyPr>
            <a:spAutoFit/>
          </a:bodyPr>
          <a:lstStyle/>
          <a:p>
            <a:r>
              <a:rPr lang="pt-BR" sz="2000" dirty="0" smtClean="0"/>
              <a:t>Mas, se tardar, para que saibas </a:t>
            </a:r>
            <a:r>
              <a:rPr lang="pt-BR" sz="2000" b="1" dirty="0" smtClean="0"/>
              <a:t>como convém andar na casa de Deus,  </a:t>
            </a:r>
            <a:r>
              <a:rPr lang="pt-BR" sz="2000" dirty="0" smtClean="0"/>
              <a:t>que é a igreja do Deus vivo, a coluna e firmeza da verdade.</a:t>
            </a:r>
          </a:p>
          <a:p>
            <a:pPr algn="just"/>
            <a:endParaRPr lang="pt-BR" sz="2000" dirty="0" smtClean="0"/>
          </a:p>
        </p:txBody>
      </p:sp>
      <p:sp>
        <p:nvSpPr>
          <p:cNvPr id="8" name="CaixaDeTexto 7"/>
          <p:cNvSpPr txBox="1"/>
          <p:nvPr/>
        </p:nvSpPr>
        <p:spPr>
          <a:xfrm>
            <a:off x="1071538" y="4143380"/>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1 Timóteo 3:15</a:t>
            </a:r>
            <a:endParaRPr lang="pt-BR" sz="24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REFORMA DO VESTUÁRIO</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7" name="CaixaDeTexto 3"/>
          <p:cNvSpPr txBox="1">
            <a:spLocks noChangeArrowheads="1"/>
          </p:cNvSpPr>
          <p:nvPr/>
        </p:nvSpPr>
        <p:spPr bwMode="auto">
          <a:xfrm>
            <a:off x="1428750" y="3583734"/>
            <a:ext cx="7500938" cy="1631216"/>
          </a:xfrm>
          <a:prstGeom prst="rect">
            <a:avLst/>
          </a:prstGeom>
          <a:noFill/>
          <a:ln w="9525">
            <a:noFill/>
            <a:miter lim="800000"/>
            <a:headEnd/>
            <a:tailEnd/>
          </a:ln>
        </p:spPr>
        <p:txBody>
          <a:bodyPr>
            <a:spAutoFit/>
          </a:bodyPr>
          <a:lstStyle/>
          <a:p>
            <a:pPr algn="just"/>
            <a:r>
              <a:rPr lang="pt-BR" sz="2000" dirty="0" smtClean="0"/>
              <a:t>Que do mesmo modo as mulheres se ataviem em traje honesto, </a:t>
            </a:r>
            <a:r>
              <a:rPr lang="pt-BR" sz="2000" b="1" dirty="0" smtClean="0"/>
              <a:t>com pudor e modéstia, não com tranças, ou com ouro, ou pérolas, ou vestidos preciosos,</a:t>
            </a:r>
            <a:r>
              <a:rPr lang="pt-BR" sz="2000" dirty="0" smtClean="0"/>
              <a:t>  mas (como convém a mulheres que fazem profissão de servir a Deus) com boas obras.</a:t>
            </a:r>
          </a:p>
          <a:p>
            <a:pPr algn="just"/>
            <a:endParaRPr lang="pt-BR" sz="2000" dirty="0" smtClean="0"/>
          </a:p>
        </p:txBody>
      </p:sp>
      <p:sp>
        <p:nvSpPr>
          <p:cNvPr id="8" name="CaixaDeTexto 7"/>
          <p:cNvSpPr txBox="1"/>
          <p:nvPr/>
        </p:nvSpPr>
        <p:spPr>
          <a:xfrm>
            <a:off x="1071538" y="3226883"/>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1 Timóteo 2:9-10</a:t>
            </a:r>
            <a:endParaRPr lang="pt-BR" sz="2400" b="1" dirty="0">
              <a:ln>
                <a:solidFill>
                  <a:schemeClr val="tx1"/>
                </a:solidFill>
              </a:ln>
              <a:noFill/>
              <a:effectLst>
                <a:glow rad="139700">
                  <a:schemeClr val="accent5">
                    <a:satMod val="175000"/>
                    <a:alpha val="40000"/>
                  </a:schemeClr>
                </a:glow>
              </a:effectLst>
            </a:endParaRPr>
          </a:p>
        </p:txBody>
      </p:sp>
      <p:sp>
        <p:nvSpPr>
          <p:cNvPr id="9" name="CaixaDeTexto 3"/>
          <p:cNvSpPr txBox="1">
            <a:spLocks noChangeArrowheads="1"/>
          </p:cNvSpPr>
          <p:nvPr/>
        </p:nvSpPr>
        <p:spPr bwMode="auto">
          <a:xfrm>
            <a:off x="1500188" y="2012098"/>
            <a:ext cx="7500938" cy="1015663"/>
          </a:xfrm>
          <a:prstGeom prst="rect">
            <a:avLst/>
          </a:prstGeom>
          <a:noFill/>
          <a:ln w="9525">
            <a:noFill/>
            <a:miter lim="800000"/>
            <a:headEnd/>
            <a:tailEnd/>
          </a:ln>
        </p:spPr>
        <p:txBody>
          <a:bodyPr>
            <a:spAutoFit/>
          </a:bodyPr>
          <a:lstStyle/>
          <a:p>
            <a:pPr algn="just"/>
            <a:r>
              <a:rPr lang="pt-BR" sz="2000" dirty="0" smtClean="0"/>
              <a:t>Portanto, quer comais, quer bebais </a:t>
            </a:r>
            <a:r>
              <a:rPr lang="pt-BR" sz="2000" b="1" dirty="0" smtClean="0"/>
              <a:t>ou façais outra qualquer coisa</a:t>
            </a:r>
            <a:r>
              <a:rPr lang="pt-BR" sz="2000" dirty="0" smtClean="0"/>
              <a:t>, fazei tudo para a glória de Deus. Portai-vos de modo que </a:t>
            </a:r>
            <a:r>
              <a:rPr lang="pt-BR" sz="2000" b="1" dirty="0" smtClean="0"/>
              <a:t>não deis escândalo</a:t>
            </a:r>
            <a:r>
              <a:rPr lang="pt-BR" sz="2000" dirty="0" smtClean="0"/>
              <a:t> nem aos judeus, nem aos gregos, nem à igreja de Deus.</a:t>
            </a:r>
          </a:p>
        </p:txBody>
      </p:sp>
      <p:sp>
        <p:nvSpPr>
          <p:cNvPr id="10" name="CaixaDeTexto 9"/>
          <p:cNvSpPr txBox="1"/>
          <p:nvPr/>
        </p:nvSpPr>
        <p:spPr>
          <a:xfrm>
            <a:off x="1142976" y="1655247"/>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1 Coríntios 10:31-32</a:t>
            </a:r>
            <a:endParaRPr lang="pt-BR" sz="24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REFORMA DO VESTUÁRIO</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9" name="CaixaDeTexto 3"/>
          <p:cNvSpPr txBox="1">
            <a:spLocks noChangeArrowheads="1"/>
          </p:cNvSpPr>
          <p:nvPr/>
        </p:nvSpPr>
        <p:spPr bwMode="auto">
          <a:xfrm>
            <a:off x="1500188" y="2012098"/>
            <a:ext cx="7500938" cy="3785652"/>
          </a:xfrm>
          <a:prstGeom prst="rect">
            <a:avLst/>
          </a:prstGeom>
          <a:noFill/>
          <a:ln w="9525">
            <a:noFill/>
            <a:miter lim="800000"/>
            <a:headEnd/>
            <a:tailEnd/>
          </a:ln>
        </p:spPr>
        <p:txBody>
          <a:bodyPr>
            <a:spAutoFit/>
          </a:bodyPr>
          <a:lstStyle/>
          <a:p>
            <a:pPr algn="just"/>
            <a:r>
              <a:rPr lang="pt-BR" sz="2000" dirty="0" smtClean="0"/>
              <a:t>“</a:t>
            </a:r>
            <a:r>
              <a:rPr lang="pt-BR" sz="2000" b="1" dirty="0" smtClean="0"/>
              <a:t>Os adventistas de sétimo dia foram chamados do mundo. Somos reformadores. </a:t>
            </a:r>
            <a:r>
              <a:rPr lang="pt-BR" sz="2000" dirty="0" smtClean="0"/>
              <a:t>A verdadeira religião que penetra em todo aspecto da vida precisa exercer influência modeladora em todas as atividades. Nossos hábitos de vida devem brotar de um princípio e não do exemplo do mundo que nos rodeia. Os costumes e as modas podem mudar com os anos, porém os princípios de reta conduta são sempre os mesmos. </a:t>
            </a:r>
            <a:r>
              <a:rPr lang="pt-BR" sz="2000" b="1" dirty="0" smtClean="0"/>
              <a:t>O vestuário é um importante fator no caráter cristão. </a:t>
            </a:r>
            <a:r>
              <a:rPr lang="pt-BR" sz="2000" dirty="0" smtClean="0"/>
              <a:t>Nos princípios de nossa história, foram dadas instruções acerca da maneira por que os cristãos se devem vestir, instruções cujo desígnio era ‘proteger o povo de Deus das corruptoras influências do mundo, da mesma maneira que promover boa saúde física e moral.’ ”</a:t>
            </a:r>
          </a:p>
        </p:txBody>
      </p:sp>
      <p:sp>
        <p:nvSpPr>
          <p:cNvPr id="10" name="CaixaDeTexto 9"/>
          <p:cNvSpPr txBox="1"/>
          <p:nvPr/>
        </p:nvSpPr>
        <p:spPr>
          <a:xfrm>
            <a:off x="1142976" y="1655247"/>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CSP 213</a:t>
            </a:r>
            <a:endParaRPr lang="pt-BR" sz="24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REFORMA DO VESTUÁRIO</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9" name="CaixaDeTexto 3"/>
          <p:cNvSpPr txBox="1">
            <a:spLocks noChangeArrowheads="1"/>
          </p:cNvSpPr>
          <p:nvPr/>
        </p:nvSpPr>
        <p:spPr bwMode="auto">
          <a:xfrm>
            <a:off x="1500188" y="1571273"/>
            <a:ext cx="7500938" cy="2246769"/>
          </a:xfrm>
          <a:prstGeom prst="rect">
            <a:avLst/>
          </a:prstGeom>
          <a:noFill/>
          <a:ln w="9525">
            <a:noFill/>
            <a:miter lim="800000"/>
            <a:headEnd/>
            <a:tailEnd/>
          </a:ln>
        </p:spPr>
        <p:txBody>
          <a:bodyPr>
            <a:spAutoFit/>
          </a:bodyPr>
          <a:lstStyle/>
          <a:p>
            <a:pPr algn="just"/>
            <a:r>
              <a:rPr lang="pt-BR" sz="2000" dirty="0" smtClean="0"/>
              <a:t>“As instruções que consideramos concordam todas em que </a:t>
            </a:r>
            <a:r>
              <a:rPr lang="pt-BR" sz="2000" b="1" dirty="0" smtClean="0"/>
              <a:t>os joelhos devem estar sempre velados, quer a pessoa esteja de pé, quer sentada</a:t>
            </a:r>
            <a:r>
              <a:rPr lang="pt-BR" sz="2000" dirty="0" smtClean="0"/>
              <a:t>, e que o vestido se deve estender o suficiente abaixo dos joelhos para atingir graciosamente a parte mais grossa da perna. Um espelho ajudará em determinar o devido comprimento segundo as necessidades individuais, da mesma maneira que a opinião sincera de uma pessoa que tem em mente essas normas.”</a:t>
            </a:r>
          </a:p>
        </p:txBody>
      </p:sp>
      <p:sp>
        <p:nvSpPr>
          <p:cNvPr id="10" name="CaixaDeTexto 9"/>
          <p:cNvSpPr txBox="1"/>
          <p:nvPr/>
        </p:nvSpPr>
        <p:spPr>
          <a:xfrm>
            <a:off x="1142976" y="1214422"/>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CSP 212</a:t>
            </a:r>
            <a:endParaRPr lang="pt-BR" sz="2400" b="1" dirty="0">
              <a:ln>
                <a:solidFill>
                  <a:schemeClr val="tx1"/>
                </a:solidFill>
              </a:ln>
              <a:noFill/>
              <a:effectLst>
                <a:glow rad="139700">
                  <a:schemeClr val="accent5">
                    <a:satMod val="175000"/>
                    <a:alpha val="40000"/>
                  </a:schemeClr>
                </a:glow>
              </a:effectLst>
            </a:endParaRPr>
          </a:p>
        </p:txBody>
      </p:sp>
      <p:sp>
        <p:nvSpPr>
          <p:cNvPr id="5" name="CaixaDeTexto 3"/>
          <p:cNvSpPr txBox="1">
            <a:spLocks noChangeArrowheads="1"/>
          </p:cNvSpPr>
          <p:nvPr/>
        </p:nvSpPr>
        <p:spPr bwMode="auto">
          <a:xfrm>
            <a:off x="1500188" y="4182627"/>
            <a:ext cx="7500938" cy="1323439"/>
          </a:xfrm>
          <a:prstGeom prst="rect">
            <a:avLst/>
          </a:prstGeom>
          <a:noFill/>
          <a:ln w="9525">
            <a:noFill/>
            <a:miter lim="800000"/>
            <a:headEnd/>
            <a:tailEnd/>
          </a:ln>
        </p:spPr>
        <p:txBody>
          <a:bodyPr>
            <a:spAutoFit/>
          </a:bodyPr>
          <a:lstStyle/>
          <a:p>
            <a:pPr algn="just"/>
            <a:r>
              <a:rPr lang="pt-BR" sz="2000" dirty="0" smtClean="0"/>
              <a:t>“Nossas palavras, ações, vestidos, são pregadores vivos e diários, juntando com Cristo, ou espalhando. Isto não é coisa insignificante, para ser passada por alto com um gracejo. A questão do vestuário exige séria reflexão e muito orar.”</a:t>
            </a:r>
          </a:p>
        </p:txBody>
      </p:sp>
      <p:sp>
        <p:nvSpPr>
          <p:cNvPr id="6" name="CaixaDeTexto 5"/>
          <p:cNvSpPr txBox="1"/>
          <p:nvPr/>
        </p:nvSpPr>
        <p:spPr>
          <a:xfrm>
            <a:off x="1142976" y="3825776"/>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1TS 596</a:t>
            </a:r>
            <a:endParaRPr lang="pt-BR" sz="24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REFORMA DO VESTUÁRIO</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9" name="CaixaDeTexto 3"/>
          <p:cNvSpPr txBox="1">
            <a:spLocks noChangeArrowheads="1"/>
          </p:cNvSpPr>
          <p:nvPr/>
        </p:nvSpPr>
        <p:spPr bwMode="auto">
          <a:xfrm>
            <a:off x="1500188" y="2204388"/>
            <a:ext cx="7500938" cy="1938992"/>
          </a:xfrm>
          <a:prstGeom prst="rect">
            <a:avLst/>
          </a:prstGeom>
          <a:noFill/>
          <a:ln w="9525">
            <a:noFill/>
            <a:miter lim="800000"/>
            <a:headEnd/>
            <a:tailEnd/>
          </a:ln>
        </p:spPr>
        <p:txBody>
          <a:bodyPr>
            <a:spAutoFit/>
          </a:bodyPr>
          <a:lstStyle/>
          <a:p>
            <a:pPr algn="just"/>
            <a:r>
              <a:rPr lang="pt-BR" sz="2000" dirty="0" smtClean="0"/>
              <a:t>O enfeite delas não seja o exterior, no frisado dos cabelos, no uso de jóias de ouro, na compostura de vestes,  mas o homem encoberto no coração, </a:t>
            </a:r>
            <a:r>
              <a:rPr lang="pt-BR" sz="2000" b="1" dirty="0" smtClean="0"/>
              <a:t>no incorruptível trajo de um espírito manso e quieto, que é precioso diante de Deus.  </a:t>
            </a:r>
            <a:r>
              <a:rPr lang="pt-BR" sz="2000" dirty="0" smtClean="0"/>
              <a:t>Porque assim se adornavam também antigamente as santas mulheres que esperavam em Deus e estavam sujeitas ao seu próprio marido,</a:t>
            </a:r>
          </a:p>
        </p:txBody>
      </p:sp>
      <p:sp>
        <p:nvSpPr>
          <p:cNvPr id="10" name="CaixaDeTexto 9"/>
          <p:cNvSpPr txBox="1"/>
          <p:nvPr/>
        </p:nvSpPr>
        <p:spPr>
          <a:xfrm>
            <a:off x="1142976" y="1610013"/>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1 Pedro 3:3-5</a:t>
            </a:r>
            <a:endParaRPr lang="pt-BR" sz="2400" b="1" dirty="0">
              <a:ln>
                <a:solidFill>
                  <a:schemeClr val="tx1"/>
                </a:solidFill>
              </a:ln>
              <a:noFill/>
              <a:effectLst>
                <a:glow rad="139700">
                  <a:schemeClr val="accent5">
                    <a:satMod val="175000"/>
                    <a:alpha val="40000"/>
                  </a:schemeClr>
                </a:glow>
              </a:effectLst>
            </a:endParaRPr>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850006" y="51515"/>
            <a:ext cx="8293994" cy="497166"/>
          </a:xfrm>
        </p:spPr>
        <p:txBody>
          <a:bodyPr>
            <a:noAutofit/>
          </a:bodyPr>
          <a:lstStyle/>
          <a:p>
            <a:pPr algn="ctr" eaLnBrk="1" fontAlgn="auto" hangingPunct="1">
              <a:spcAft>
                <a:spcPts val="0"/>
              </a:spcAft>
              <a:buFont typeface="Wingdings 2"/>
              <a:buNone/>
              <a:defRPr/>
            </a:pPr>
            <a:r>
              <a:rPr lang="pt-BR" sz="2800" b="1" dirty="0" smtClean="0"/>
              <a:t> REFORMA DE SAÚDE E  VESTUÁRIO</a:t>
            </a:r>
            <a:endParaRPr lang="pt-BR" sz="2800" b="1" dirty="0"/>
          </a:p>
        </p:txBody>
      </p:sp>
      <p:sp>
        <p:nvSpPr>
          <p:cNvPr id="4" name="Subtítulo 2"/>
          <p:cNvSpPr txBox="1">
            <a:spLocks/>
          </p:cNvSpPr>
          <p:nvPr/>
        </p:nvSpPr>
        <p:spPr>
          <a:xfrm>
            <a:off x="467544" y="476672"/>
            <a:ext cx="8828856" cy="6617846"/>
          </a:xfrm>
          <a:prstGeom prst="rect">
            <a:avLst/>
          </a:prstGeom>
        </p:spPr>
        <p:txBody>
          <a:bodyPr tIns="0">
            <a:noAutofit/>
          </a:bodyPr>
          <a:lstStyle>
            <a:lvl1pPr marL="27432" indent="0" algn="l" rtl="0" eaLnBrk="1" latinLnBrk="0" hangingPunct="1">
              <a:lnSpc>
                <a:spcPct val="100000"/>
              </a:lnSpc>
              <a:spcBef>
                <a:spcPts val="600"/>
              </a:spcBef>
              <a:buClr>
                <a:schemeClr val="accent1"/>
              </a:buClr>
              <a:buSzPct val="80000"/>
              <a:buFont typeface="Wingdings 2"/>
              <a:buNone/>
              <a:defRPr kumimoji="0" sz="2600" kern="1200">
                <a:solidFill>
                  <a:schemeClr val="tx2">
                    <a:shade val="30000"/>
                    <a:satMod val="150000"/>
                  </a:schemeClr>
                </a:solidFill>
                <a:latin typeface="+mn-lt"/>
                <a:ea typeface="+mn-ea"/>
                <a:cs typeface="+mn-cs"/>
              </a:defRPr>
            </a:lvl1pPr>
            <a:lvl2pPr marL="457200" indent="0" algn="ctr" rtl="0" eaLnBrk="1" latinLnBrk="0" hangingPunct="1">
              <a:lnSpc>
                <a:spcPct val="100000"/>
              </a:lnSpc>
              <a:spcBef>
                <a:spcPts val="550"/>
              </a:spcBef>
              <a:buClr>
                <a:schemeClr val="accent1"/>
              </a:buClr>
              <a:buFont typeface="Verdana"/>
              <a:buNone/>
              <a:defRPr kumimoji="0" sz="2800" kern="1200">
                <a:solidFill>
                  <a:schemeClr val="tx1"/>
                </a:solidFill>
                <a:latin typeface="+mn-lt"/>
                <a:ea typeface="+mn-ea"/>
                <a:cs typeface="+mn-cs"/>
              </a:defRPr>
            </a:lvl2pPr>
            <a:lvl3pPr marL="914400" indent="0" algn="ctr" rtl="0" eaLnBrk="1" latinLnBrk="0" hangingPunct="1">
              <a:lnSpc>
                <a:spcPct val="100000"/>
              </a:lnSpc>
              <a:spcBef>
                <a:spcPct val="20000"/>
              </a:spcBef>
              <a:buClr>
                <a:schemeClr val="accent2"/>
              </a:buClr>
              <a:buFont typeface="Wingdings 2"/>
              <a:buNone/>
              <a:defRPr kumimoji="0" sz="2400" kern="1200">
                <a:solidFill>
                  <a:schemeClr val="tx1"/>
                </a:solidFill>
                <a:latin typeface="+mn-lt"/>
                <a:ea typeface="+mn-ea"/>
                <a:cs typeface="+mn-cs"/>
              </a:defRPr>
            </a:lvl3pPr>
            <a:lvl4pPr marL="1371600" indent="0" algn="ctr" rtl="0" eaLnBrk="1" latinLnBrk="0" hangingPunct="1">
              <a:lnSpc>
                <a:spcPct val="100000"/>
              </a:lnSpc>
              <a:spcBef>
                <a:spcPct val="20000"/>
              </a:spcBef>
              <a:buClr>
                <a:schemeClr val="accent3"/>
              </a:buClr>
              <a:buFont typeface="Wingdings 2"/>
              <a:buNone/>
              <a:defRPr kumimoji="0" sz="2000" kern="1200">
                <a:solidFill>
                  <a:schemeClr val="tx1"/>
                </a:solidFill>
                <a:latin typeface="+mn-lt"/>
                <a:ea typeface="+mn-ea"/>
                <a:cs typeface="+mn-cs"/>
              </a:defRPr>
            </a:lvl4pPr>
            <a:lvl5pPr marL="1828800" indent="0" algn="ctr" rtl="0" eaLnBrk="1" latinLnBrk="0" hangingPunct="1">
              <a:lnSpc>
                <a:spcPct val="100000"/>
              </a:lnSpc>
              <a:spcBef>
                <a:spcPct val="20000"/>
              </a:spcBef>
              <a:buClr>
                <a:schemeClr val="accent4"/>
              </a:buClr>
              <a:buFont typeface="Wingdings 2"/>
              <a:buNone/>
              <a:defRPr kumimoji="0" sz="2000" kern="1200">
                <a:solidFill>
                  <a:schemeClr val="tx1"/>
                </a:solidFill>
                <a:latin typeface="+mn-lt"/>
                <a:ea typeface="+mn-ea"/>
                <a:cs typeface="+mn-cs"/>
              </a:defRPr>
            </a:lvl5pPr>
            <a:lvl6pPr marL="2286000" indent="0" algn="ctr" rtl="0" eaLnBrk="1" latinLnBrk="0" hangingPunct="1">
              <a:lnSpc>
                <a:spcPct val="100000"/>
              </a:lnSpc>
              <a:spcBef>
                <a:spcPct val="20000"/>
              </a:spcBef>
              <a:buClr>
                <a:schemeClr val="accent5"/>
              </a:buClr>
              <a:buFont typeface="Wingdings 2"/>
              <a:buNone/>
              <a:defRPr kumimoji="0" sz="2000" kern="1200">
                <a:solidFill>
                  <a:schemeClr val="tx1"/>
                </a:solidFill>
                <a:latin typeface="+mn-lt"/>
                <a:ea typeface="+mn-ea"/>
                <a:cs typeface="+mn-cs"/>
              </a:defRPr>
            </a:lvl6pPr>
            <a:lvl7pPr marL="27432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7pPr>
            <a:lvl8pPr marL="32004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8pPr>
            <a:lvl9pPr marL="3657600" indent="0" algn="ctr" rtl="0" eaLnBrk="1" latinLnBrk="0" hangingPunct="1">
              <a:lnSpc>
                <a:spcPct val="100000"/>
              </a:lnSpc>
              <a:spcBef>
                <a:spcPct val="20000"/>
              </a:spcBef>
              <a:buClr>
                <a:schemeClr val="accent6"/>
              </a:buClr>
              <a:buFont typeface="Wingdings 2"/>
              <a:buNone/>
              <a:defRPr kumimoji="0" sz="2000" kern="1200">
                <a:solidFill>
                  <a:schemeClr val="tx1"/>
                </a:solidFill>
                <a:latin typeface="+mn-lt"/>
                <a:ea typeface="+mn-ea"/>
                <a:cs typeface="+mn-cs"/>
              </a:defRPr>
            </a:lvl9pPr>
            <a:extLst/>
          </a:lstStyle>
          <a:p>
            <a:pPr algn="ctr">
              <a:defRPr/>
            </a:pPr>
            <a:r>
              <a:rPr lang="pt-BR" sz="2000" b="1" dirty="0" smtClean="0"/>
              <a:t>Cremos que é da vontade de Deus que todos os homens gozem saúde espiritual e física (I Cor 6:19,20). Quem arruinar o seu corpos com intemperança, e quem transgredir as leis da natureza no seu organismo, peca contra a lei de Deus e tem de sofrer, em consequência, os juízos temporais e os juízos Divinos (I Cor 3:16,17).</a:t>
            </a:r>
          </a:p>
          <a:p>
            <a:pPr algn="ctr">
              <a:defRPr/>
            </a:pPr>
            <a:r>
              <a:rPr lang="pt-BR" sz="2000" b="1" dirty="0" smtClean="0"/>
              <a:t>A reforma de saúde é, para nós,  em primeiro lugar,  não só a aceitação e representação de princípios higiênicos, médicos e veterinários; a reforma de  saúde é braço direito da terceira mensagem angélica (ME vol p 112. CRA p 73;  III TS 62).</a:t>
            </a:r>
          </a:p>
          <a:p>
            <a:pPr algn="ctr">
              <a:defRPr/>
            </a:pPr>
            <a:r>
              <a:rPr lang="pt-BR" sz="2000" b="1" dirty="0" smtClean="0"/>
              <a:t>Como João Batista, antes da primeira vinda de Cristo, teve de observar na sua vida, a mais rigorosa temperança para poder cumprir a sua missão especial, isso é também necessário, especialmente,  para o povo de Deus antes da segunda vinda de Cristo. Temperança significa total abstinência de bebidas e comidas que prejudicam o corpo e o espirito. Por exemplo:</a:t>
            </a:r>
          </a:p>
          <a:p>
            <a:pPr marL="484632" indent="-457200" algn="ctr">
              <a:buAutoNum type="alphaLcParenR"/>
              <a:defRPr/>
            </a:pPr>
            <a:r>
              <a:rPr lang="pt-BR" sz="2000" b="1" dirty="0" smtClean="0"/>
              <a:t>Carne, pescado, gorduras animais, bebidas alcoólicas, bebidas cocainadas,  temperos fortes, queijos estragados e malcheirosos, café, chá preto, artigos de confeitaria difíceis de digerir, fumo, ópio, morfina e etc.. Segundo os testemunhos, rejeitamos os medicamentos que contenham venenos, e somos contra todo tipo de vacina. *</a:t>
            </a:r>
          </a:p>
          <a:p>
            <a:pPr marL="484632" indent="-457200" algn="ctr">
              <a:buAutoNum type="alphaLcParenR"/>
              <a:defRPr/>
            </a:pPr>
            <a:endParaRPr lang="pt-BR" sz="2000" b="1" dirty="0" smtClean="0"/>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850006" y="51515"/>
            <a:ext cx="8293994" cy="497166"/>
          </a:xfrm>
        </p:spPr>
        <p:txBody>
          <a:bodyPr>
            <a:noAutofit/>
          </a:bodyPr>
          <a:lstStyle/>
          <a:p>
            <a:pPr algn="ctr" eaLnBrk="1" fontAlgn="auto" hangingPunct="1">
              <a:spcAft>
                <a:spcPts val="0"/>
              </a:spcAft>
              <a:buFont typeface="Wingdings 2"/>
              <a:buNone/>
              <a:defRPr/>
            </a:pPr>
            <a:r>
              <a:rPr lang="pt-BR" sz="2800" b="1" dirty="0" smtClean="0"/>
              <a:t> REFORMA DE SAÚDE E  VESTUÁRIO</a:t>
            </a:r>
            <a:endParaRPr lang="pt-BR" sz="2800" b="1" dirty="0"/>
          </a:p>
        </p:txBody>
      </p:sp>
      <p:sp>
        <p:nvSpPr>
          <p:cNvPr id="2" name="Retângulo 1"/>
          <p:cNvSpPr/>
          <p:nvPr/>
        </p:nvSpPr>
        <p:spPr>
          <a:xfrm>
            <a:off x="1115616" y="692696"/>
            <a:ext cx="8028384" cy="6186309"/>
          </a:xfrm>
          <a:prstGeom prst="rect">
            <a:avLst/>
          </a:prstGeom>
        </p:spPr>
        <p:txBody>
          <a:bodyPr wrap="square">
            <a:spAutoFit/>
          </a:bodyPr>
          <a:lstStyle/>
          <a:p>
            <a:pPr marL="484632" indent="-457200" algn="ctr">
              <a:buAutoNum type="alphaLcParenR"/>
              <a:defRPr/>
            </a:pPr>
            <a:r>
              <a:rPr lang="pt-BR" b="1" dirty="0"/>
              <a:t>Carne, pescado, gorduras animais, bebidas alcoólicas, bebidas cocainadas,  temperos fortes, queijos estragados e malcheirosos, café, chá preto, artigos de confeitaria difíceis de digerir, fumo, ópio, morfina e etc.. Segundo os testemunhos, rejeitamos os medicamentos que contenham venenos, e somos contra todo tipo de vacina. </a:t>
            </a:r>
            <a:r>
              <a:rPr lang="pt-BR" b="1" dirty="0" smtClean="0"/>
              <a:t>*</a:t>
            </a:r>
          </a:p>
          <a:p>
            <a:pPr marL="313182" indent="-285750" algn="ctr">
              <a:buFont typeface="Arial" panose="020B0604020202020204" pitchFamily="34" charset="0"/>
              <a:buChar char="•"/>
              <a:defRPr/>
            </a:pPr>
            <a:r>
              <a:rPr lang="pt-BR" b="1" dirty="0" smtClean="0"/>
              <a:t>Resolução 67/1995 da CG: Resolvo que a resolução sobre vacina se diga:</a:t>
            </a:r>
          </a:p>
          <a:p>
            <a:pPr marL="313182" indent="-285750" algn="ctr">
              <a:buFont typeface="Arial" panose="020B0604020202020204" pitchFamily="34" charset="0"/>
              <a:buChar char="•"/>
              <a:defRPr/>
            </a:pPr>
            <a:r>
              <a:rPr lang="pt-BR" b="1" dirty="0" smtClean="0"/>
              <a:t>Considerando que o assunto da vacinação conforme exposto nos Princípio de Fé, ponto 19, tem sido questionado, recomendamos: </a:t>
            </a:r>
          </a:p>
          <a:p>
            <a:pPr marL="313182" indent="-285750" algn="ctr">
              <a:buFont typeface="Arial" panose="020B0604020202020204" pitchFamily="34" charset="0"/>
              <a:buChar char="•"/>
              <a:defRPr/>
            </a:pPr>
            <a:r>
              <a:rPr lang="pt-BR" b="1" dirty="0" smtClean="0"/>
              <a:t>Que como a opinião médica está dividida sobre a questão da vacinação, não podemos forçar a consciência de nenhum membro sobre esta matéria e, ademais, que nossos membros sejam educados nessa questão com o material disponível com base em II ME p 281. Temperança p 88: “Raramente são necessárias drogas”</a:t>
            </a:r>
          </a:p>
          <a:p>
            <a:pPr marL="27432" algn="ctr">
              <a:defRPr/>
            </a:pPr>
            <a:r>
              <a:rPr lang="pt-BR" b="1" dirty="0" smtClean="0"/>
              <a:t>b) À temperança cristã pertence também a reforma do vestuário. Luxo, tolices da moda, enfeites desnecessários que chamem a atenção, nudez ofensiva a moral mediante o uso de vestidos decotados ou tecidos  transparentes, calçados insalubres e impróprios, coletes ou cintas que apertem o corpo – tudo isso é impróprio para o cristão. É dever do cristão usar, em perfeita harmonia com a saúde, roupa distinta e própria, para que possa servir de exemplo.</a:t>
            </a:r>
            <a:endParaRPr lang="pt-BR" b="1" dirty="0"/>
          </a:p>
        </p:txBody>
      </p:sp>
    </p:spTree>
    <p:extLst>
      <p:ext uri="{BB962C8B-B14F-4D97-AF65-F5344CB8AC3E}">
        <p14:creationId xmlns:p14="http://schemas.microsoft.com/office/powerpoint/2010/main" val="1776277090"/>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500034" y="2643182"/>
            <a:ext cx="8153400" cy="1295399"/>
          </a:xfrm>
        </p:spPr>
        <p:txBody>
          <a:bodyPr>
            <a:noAutofit/>
          </a:bodyPr>
          <a:lstStyle/>
          <a:p>
            <a:pPr algn="r"/>
            <a:r>
              <a:rPr lang="pt-BR" sz="4800" b="1" dirty="0" smtClean="0"/>
              <a:t>AS AUTORIDADES</a:t>
            </a:r>
          </a:p>
          <a:p>
            <a:pPr algn="r">
              <a:buNone/>
            </a:pPr>
            <a:endParaRPr lang="pt-BR" sz="4800" b="1" dirty="0" smtClean="0"/>
          </a:p>
        </p:txBody>
      </p:sp>
      <p:sp>
        <p:nvSpPr>
          <p:cNvPr id="6"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20</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ESCRITURA SAGRADA</a:t>
            </a:r>
            <a:endParaRPr lang="pt-BR" dirty="0"/>
          </a:p>
        </p:txBody>
      </p:sp>
      <p:sp>
        <p:nvSpPr>
          <p:cNvPr id="3" name="Retângulo 2"/>
          <p:cNvSpPr/>
          <p:nvPr/>
        </p:nvSpPr>
        <p:spPr>
          <a:xfrm>
            <a:off x="1571604" y="1857364"/>
            <a:ext cx="6643734" cy="523220"/>
          </a:xfrm>
          <a:prstGeom prst="rect">
            <a:avLst/>
          </a:prstGeom>
        </p:spPr>
        <p:txBody>
          <a:bodyPr wrap="square">
            <a:spAutoFit/>
          </a:bodyPr>
          <a:lstStyle/>
          <a:p>
            <a:r>
              <a:rPr lang="pt-BR" sz="2800" dirty="0" smtClean="0"/>
              <a:t>40 Autores</a:t>
            </a:r>
            <a:endParaRPr lang="pt-BR" sz="2400" dirty="0"/>
          </a:p>
        </p:txBody>
      </p:sp>
      <p:sp>
        <p:nvSpPr>
          <p:cNvPr id="7" name="Retângulo 6"/>
          <p:cNvSpPr/>
          <p:nvPr/>
        </p:nvSpPr>
        <p:spPr>
          <a:xfrm>
            <a:off x="1571604" y="2334276"/>
            <a:ext cx="6643734" cy="523220"/>
          </a:xfrm>
          <a:prstGeom prst="rect">
            <a:avLst/>
          </a:prstGeom>
        </p:spPr>
        <p:txBody>
          <a:bodyPr wrap="square">
            <a:spAutoFit/>
          </a:bodyPr>
          <a:lstStyle/>
          <a:p>
            <a:r>
              <a:rPr lang="pt-BR" sz="2800" dirty="0" smtClean="0"/>
              <a:t>1600 Anos (1.500aC – 100dC)</a:t>
            </a:r>
            <a:endParaRPr lang="pt-BR" sz="2400" dirty="0"/>
          </a:p>
        </p:txBody>
      </p:sp>
      <p:sp>
        <p:nvSpPr>
          <p:cNvPr id="8" name="Retângulo 7"/>
          <p:cNvSpPr/>
          <p:nvPr/>
        </p:nvSpPr>
        <p:spPr>
          <a:xfrm>
            <a:off x="1571604" y="2834342"/>
            <a:ext cx="6643734" cy="523220"/>
          </a:xfrm>
          <a:prstGeom prst="rect">
            <a:avLst/>
          </a:prstGeom>
        </p:spPr>
        <p:txBody>
          <a:bodyPr wrap="square">
            <a:spAutoFit/>
          </a:bodyPr>
          <a:lstStyle/>
          <a:p>
            <a:r>
              <a:rPr lang="pt-BR" sz="2800" dirty="0" smtClean="0"/>
              <a:t>Antigo Testamento – Hebraico (Aramaico)</a:t>
            </a:r>
            <a:endParaRPr lang="pt-BR" sz="2400" dirty="0"/>
          </a:p>
        </p:txBody>
      </p:sp>
      <p:sp>
        <p:nvSpPr>
          <p:cNvPr id="9" name="Retângulo 8"/>
          <p:cNvSpPr/>
          <p:nvPr/>
        </p:nvSpPr>
        <p:spPr>
          <a:xfrm>
            <a:off x="1571604" y="3357562"/>
            <a:ext cx="6643734" cy="523220"/>
          </a:xfrm>
          <a:prstGeom prst="rect">
            <a:avLst/>
          </a:prstGeom>
        </p:spPr>
        <p:txBody>
          <a:bodyPr wrap="square">
            <a:spAutoFit/>
          </a:bodyPr>
          <a:lstStyle/>
          <a:p>
            <a:r>
              <a:rPr lang="pt-BR" sz="2800" dirty="0" smtClean="0"/>
              <a:t>Novo Testamento – Grego </a:t>
            </a:r>
            <a:endParaRPr lang="pt-BR" sz="2400" dirty="0"/>
          </a:p>
        </p:txBody>
      </p:sp>
      <p:sp>
        <p:nvSpPr>
          <p:cNvPr id="10" name="Retângulo 9"/>
          <p:cNvSpPr/>
          <p:nvPr/>
        </p:nvSpPr>
        <p:spPr>
          <a:xfrm>
            <a:off x="1571604" y="3905912"/>
            <a:ext cx="6643734" cy="523220"/>
          </a:xfrm>
          <a:prstGeom prst="rect">
            <a:avLst/>
          </a:prstGeom>
        </p:spPr>
        <p:txBody>
          <a:bodyPr wrap="square">
            <a:spAutoFit/>
          </a:bodyPr>
          <a:lstStyle/>
          <a:p>
            <a:r>
              <a:rPr lang="pt-BR" sz="2800" dirty="0" smtClean="0"/>
              <a:t>O livro mais antigo – </a:t>
            </a:r>
            <a:r>
              <a:rPr lang="pt-BR" sz="2800" dirty="0" err="1" smtClean="0"/>
              <a:t>Jó</a:t>
            </a:r>
            <a:r>
              <a:rPr lang="pt-BR" sz="2800" dirty="0" smtClean="0"/>
              <a:t>  (Moisés)</a:t>
            </a:r>
            <a:endParaRPr lang="pt-BR" sz="2400" dirty="0"/>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AS  AUTORIDADES</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9" name="CaixaDeTexto 3"/>
          <p:cNvSpPr txBox="1">
            <a:spLocks noChangeArrowheads="1"/>
          </p:cNvSpPr>
          <p:nvPr/>
        </p:nvSpPr>
        <p:spPr bwMode="auto">
          <a:xfrm>
            <a:off x="1500188" y="2880367"/>
            <a:ext cx="7500938" cy="2862322"/>
          </a:xfrm>
          <a:prstGeom prst="rect">
            <a:avLst/>
          </a:prstGeom>
          <a:noFill/>
          <a:ln w="9525">
            <a:noFill/>
            <a:miter lim="800000"/>
            <a:headEnd/>
            <a:tailEnd/>
          </a:ln>
        </p:spPr>
        <p:txBody>
          <a:bodyPr>
            <a:spAutoFit/>
          </a:bodyPr>
          <a:lstStyle/>
          <a:p>
            <a:pPr algn="just"/>
            <a:r>
              <a:rPr lang="pt-BR" sz="2000" dirty="0" smtClean="0"/>
              <a:t>Toda alma esteja sujeita às autoridades superiores; porque não há autoridade que não venha de Deus; </a:t>
            </a:r>
            <a:r>
              <a:rPr lang="pt-BR" sz="2000" b="1" dirty="0" smtClean="0"/>
              <a:t>e as autoridades que há foram ordenadas por Deus.</a:t>
            </a:r>
            <a:r>
              <a:rPr lang="pt-BR" sz="2000" dirty="0" smtClean="0"/>
              <a:t> Por isso, quem resiste à autoridade resiste à ordenação de Deus; e os que resistem trarão sobre si mesmos a condenação.  Porque os magistrados não são terror para as boas obras, mas para as más. Queres tu, pois, não temer a autoridade? Faze o bem e terás louvor dela. </a:t>
            </a:r>
            <a:r>
              <a:rPr lang="pt-BR" sz="2000" b="1" dirty="0" smtClean="0"/>
              <a:t>Porque ela é ministro de Deus para teu bem</a:t>
            </a:r>
            <a:r>
              <a:rPr lang="pt-BR" sz="2000" dirty="0" smtClean="0"/>
              <a:t>. Mas, se fizeres o mal, teme, pois não traz debalde a espada; porque é ministro de Deus e vingador para castigar o que faz o mal.</a:t>
            </a:r>
          </a:p>
        </p:txBody>
      </p:sp>
      <p:sp>
        <p:nvSpPr>
          <p:cNvPr id="10" name="CaixaDeTexto 9"/>
          <p:cNvSpPr txBox="1"/>
          <p:nvPr/>
        </p:nvSpPr>
        <p:spPr>
          <a:xfrm>
            <a:off x="1142976" y="2467269"/>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Romanos 13:1-4</a:t>
            </a:r>
            <a:endParaRPr lang="pt-BR" sz="2400" b="1" dirty="0">
              <a:ln>
                <a:solidFill>
                  <a:schemeClr val="tx1"/>
                </a:solidFill>
              </a:ln>
              <a:noFill/>
              <a:effectLst>
                <a:glow rad="139700">
                  <a:schemeClr val="accent5">
                    <a:satMod val="175000"/>
                    <a:alpha val="40000"/>
                  </a:schemeClr>
                </a:glow>
              </a:effectLst>
            </a:endParaRPr>
          </a:p>
        </p:txBody>
      </p:sp>
      <p:sp>
        <p:nvSpPr>
          <p:cNvPr id="5" name="CaixaDeTexto 4"/>
          <p:cNvSpPr txBox="1">
            <a:spLocks noChangeArrowheads="1"/>
          </p:cNvSpPr>
          <p:nvPr/>
        </p:nvSpPr>
        <p:spPr bwMode="auto">
          <a:xfrm>
            <a:off x="1428750" y="1214438"/>
            <a:ext cx="7500938" cy="1015663"/>
          </a:xfrm>
          <a:prstGeom prst="rect">
            <a:avLst/>
          </a:prstGeom>
          <a:noFill/>
          <a:ln w="9525">
            <a:noFill/>
            <a:miter lim="800000"/>
            <a:headEnd/>
            <a:tailEnd/>
          </a:ln>
        </p:spPr>
        <p:txBody>
          <a:bodyPr>
            <a:spAutoFit/>
          </a:bodyPr>
          <a:lstStyle/>
          <a:p>
            <a:pPr algn="just"/>
            <a:r>
              <a:rPr lang="pt-BR" sz="2000" b="1" dirty="0" smtClean="0">
                <a:latin typeface="Gill Sans MT" pitchFamily="34" charset="0"/>
              </a:rPr>
              <a:t>Cremos que toda autoridade é ordenada por Deus e serve como ministro de Deus para proteger todos aqueles que fazem o bem</a:t>
            </a:r>
            <a:endParaRPr lang="pt-BR" sz="2000" b="1" u="sng" dirty="0">
              <a:latin typeface="Gill Sans MT" pitchFamily="34" charset="0"/>
            </a:endParaRP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AS  AUTORIDADES</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9" name="CaixaDeTexto 3"/>
          <p:cNvSpPr txBox="1">
            <a:spLocks noChangeArrowheads="1"/>
          </p:cNvSpPr>
          <p:nvPr/>
        </p:nvSpPr>
        <p:spPr bwMode="auto">
          <a:xfrm>
            <a:off x="1500188" y="2880367"/>
            <a:ext cx="7500938" cy="1631216"/>
          </a:xfrm>
          <a:prstGeom prst="rect">
            <a:avLst/>
          </a:prstGeom>
          <a:noFill/>
          <a:ln w="9525">
            <a:noFill/>
            <a:miter lim="800000"/>
            <a:headEnd/>
            <a:tailEnd/>
          </a:ln>
        </p:spPr>
        <p:txBody>
          <a:bodyPr>
            <a:spAutoFit/>
          </a:bodyPr>
          <a:lstStyle/>
          <a:p>
            <a:r>
              <a:rPr lang="pt-BR" sz="2000" dirty="0" smtClean="0"/>
              <a:t>Portanto, é necessário que lhe estejais sujeitos, não somente pelo castigo, mas também pela consciência. Por esta razão também pagais tributos, porque são ministros de Deus, atendendo sempre a isto mesmo. Portanto, dai a cada um o que deveis: a quem tributo, tributo; a quem imposto, imposto; a quem temor, temor; a quem honra, honra.</a:t>
            </a:r>
          </a:p>
        </p:txBody>
      </p:sp>
      <p:sp>
        <p:nvSpPr>
          <p:cNvPr id="10" name="CaixaDeTexto 9"/>
          <p:cNvSpPr txBox="1"/>
          <p:nvPr/>
        </p:nvSpPr>
        <p:spPr>
          <a:xfrm>
            <a:off x="1142976" y="2467269"/>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Romanos 13:5-7</a:t>
            </a:r>
            <a:endParaRPr lang="pt-BR" sz="2400" b="1" dirty="0">
              <a:ln>
                <a:solidFill>
                  <a:schemeClr val="tx1"/>
                </a:solidFill>
              </a:ln>
              <a:noFill/>
              <a:effectLst>
                <a:glow rad="139700">
                  <a:schemeClr val="accent5">
                    <a:satMod val="175000"/>
                    <a:alpha val="40000"/>
                  </a:schemeClr>
                </a:glow>
              </a:effectLst>
            </a:endParaRPr>
          </a:p>
        </p:txBody>
      </p:sp>
      <p:sp>
        <p:nvSpPr>
          <p:cNvPr id="5" name="CaixaDeTexto 4"/>
          <p:cNvSpPr txBox="1">
            <a:spLocks noChangeArrowheads="1"/>
          </p:cNvSpPr>
          <p:nvPr/>
        </p:nvSpPr>
        <p:spPr bwMode="auto">
          <a:xfrm>
            <a:off x="1428750" y="1214438"/>
            <a:ext cx="7500938" cy="1015663"/>
          </a:xfrm>
          <a:prstGeom prst="rect">
            <a:avLst/>
          </a:prstGeom>
          <a:noFill/>
          <a:ln w="9525">
            <a:noFill/>
            <a:miter lim="800000"/>
            <a:headEnd/>
            <a:tailEnd/>
          </a:ln>
        </p:spPr>
        <p:txBody>
          <a:bodyPr>
            <a:spAutoFit/>
          </a:bodyPr>
          <a:lstStyle/>
          <a:p>
            <a:pPr algn="just"/>
            <a:r>
              <a:rPr lang="pt-BR" sz="2000" b="1" dirty="0" smtClean="0">
                <a:latin typeface="Gill Sans MT" pitchFamily="34" charset="0"/>
              </a:rPr>
              <a:t>Cremos que temos de cumprir os nossos deveres para com as autoridades. Não por força, mas por consciência. É um dever pagar os impostos e respeitar a autoridade do Estado.</a:t>
            </a:r>
            <a:endParaRPr lang="pt-BR" sz="2000" b="1" u="sng" dirty="0">
              <a:latin typeface="Gill Sans MT" pitchFamily="34" charset="0"/>
            </a:endParaRP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AS  AUTORIDADES</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9" name="CaixaDeTexto 3"/>
          <p:cNvSpPr txBox="1">
            <a:spLocks noChangeArrowheads="1"/>
          </p:cNvSpPr>
          <p:nvPr/>
        </p:nvSpPr>
        <p:spPr bwMode="auto">
          <a:xfrm>
            <a:off x="1500188" y="3149742"/>
            <a:ext cx="7500938" cy="707886"/>
          </a:xfrm>
          <a:prstGeom prst="rect">
            <a:avLst/>
          </a:prstGeom>
          <a:noFill/>
          <a:ln w="9525">
            <a:noFill/>
            <a:miter lim="800000"/>
            <a:headEnd/>
            <a:tailEnd/>
          </a:ln>
        </p:spPr>
        <p:txBody>
          <a:bodyPr>
            <a:spAutoFit/>
          </a:bodyPr>
          <a:lstStyle/>
          <a:p>
            <a:r>
              <a:rPr lang="pt-BR" sz="2000" dirty="0" smtClean="0"/>
              <a:t>Porém, respondendo Pedro e os apóstolos, disseram: Mais importa obedecer a Deus do que aos homens.</a:t>
            </a:r>
          </a:p>
        </p:txBody>
      </p:sp>
      <p:sp>
        <p:nvSpPr>
          <p:cNvPr id="10" name="CaixaDeTexto 9"/>
          <p:cNvSpPr txBox="1"/>
          <p:nvPr/>
        </p:nvSpPr>
        <p:spPr>
          <a:xfrm>
            <a:off x="1142976" y="273664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Atos 5:29</a:t>
            </a:r>
            <a:endParaRPr lang="pt-BR" sz="2400" b="1" dirty="0">
              <a:ln>
                <a:solidFill>
                  <a:schemeClr val="tx1"/>
                </a:solidFill>
              </a:ln>
              <a:noFill/>
              <a:effectLst>
                <a:glow rad="139700">
                  <a:schemeClr val="accent5">
                    <a:satMod val="175000"/>
                    <a:alpha val="40000"/>
                  </a:schemeClr>
                </a:glow>
              </a:effectLst>
            </a:endParaRPr>
          </a:p>
        </p:txBody>
      </p:sp>
      <p:sp>
        <p:nvSpPr>
          <p:cNvPr id="5" name="CaixaDeTexto 4"/>
          <p:cNvSpPr txBox="1">
            <a:spLocks noChangeArrowheads="1"/>
          </p:cNvSpPr>
          <p:nvPr/>
        </p:nvSpPr>
        <p:spPr bwMode="auto">
          <a:xfrm>
            <a:off x="1428750" y="1214438"/>
            <a:ext cx="7500938" cy="1323439"/>
          </a:xfrm>
          <a:prstGeom prst="rect">
            <a:avLst/>
          </a:prstGeom>
          <a:noFill/>
          <a:ln w="9525">
            <a:noFill/>
            <a:miter lim="800000"/>
            <a:headEnd/>
            <a:tailEnd/>
          </a:ln>
        </p:spPr>
        <p:txBody>
          <a:bodyPr>
            <a:spAutoFit/>
          </a:bodyPr>
          <a:lstStyle/>
          <a:p>
            <a:pPr algn="just"/>
            <a:r>
              <a:rPr lang="pt-BR" sz="2000" b="1" dirty="0" smtClean="0">
                <a:latin typeface="Gill Sans MT" pitchFamily="34" charset="0"/>
              </a:rPr>
              <a:t>Cremos também que as autoridades devem conceder a cada súdito liberdade para o exercício de sua fé.  Ao forçar a consciência e ordenar contra a vontade de Deus, o Estado perde a autoridade. </a:t>
            </a:r>
            <a:endParaRPr lang="pt-BR" sz="2000" b="1" u="sng" dirty="0">
              <a:latin typeface="Gill Sans MT" pitchFamily="34" charset="0"/>
            </a:endParaRPr>
          </a:p>
        </p:txBody>
      </p:sp>
      <p:sp>
        <p:nvSpPr>
          <p:cNvPr id="6" name="CaixaDeTexto 5"/>
          <p:cNvSpPr txBox="1">
            <a:spLocks noChangeArrowheads="1"/>
          </p:cNvSpPr>
          <p:nvPr/>
        </p:nvSpPr>
        <p:spPr bwMode="auto">
          <a:xfrm>
            <a:off x="1500218" y="4214818"/>
            <a:ext cx="7500938" cy="1323439"/>
          </a:xfrm>
          <a:prstGeom prst="rect">
            <a:avLst/>
          </a:prstGeom>
          <a:noFill/>
          <a:ln w="9525">
            <a:noFill/>
            <a:miter lim="800000"/>
            <a:headEnd/>
            <a:tailEnd/>
          </a:ln>
        </p:spPr>
        <p:txBody>
          <a:bodyPr>
            <a:spAutoFit/>
          </a:bodyPr>
          <a:lstStyle/>
          <a:p>
            <a:pPr algn="just"/>
            <a:r>
              <a:rPr lang="pt-BR" sz="2000" b="1" dirty="0" smtClean="0">
                <a:latin typeface="Gill Sans MT" pitchFamily="34" charset="0"/>
              </a:rPr>
              <a:t>Cremos que é necessário orar em favor das autoridades para que haja paz e ordem entre os homens, para que cada qual possa viver segundo sua fé e para que o Evangelho de Cristo não seja impedido.</a:t>
            </a:r>
            <a:endParaRPr lang="pt-BR" sz="2000" b="1" u="sng" dirty="0">
              <a:latin typeface="Gill Sans MT" pitchFamily="34" charset="0"/>
            </a:endParaRP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431925"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AS AOTORIDADES</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9" name="CaixaDeTexto 3"/>
          <p:cNvSpPr txBox="1">
            <a:spLocks noChangeArrowheads="1"/>
          </p:cNvSpPr>
          <p:nvPr/>
        </p:nvSpPr>
        <p:spPr bwMode="auto">
          <a:xfrm>
            <a:off x="1500188" y="1913272"/>
            <a:ext cx="7500938" cy="1015663"/>
          </a:xfrm>
          <a:prstGeom prst="rect">
            <a:avLst/>
          </a:prstGeom>
          <a:noFill/>
          <a:ln w="9525">
            <a:noFill/>
            <a:miter lim="800000"/>
            <a:headEnd/>
            <a:tailEnd/>
          </a:ln>
        </p:spPr>
        <p:txBody>
          <a:bodyPr>
            <a:spAutoFit/>
          </a:bodyPr>
          <a:lstStyle/>
          <a:p>
            <a:r>
              <a:rPr lang="pt-BR" sz="2000" dirty="0" smtClean="0"/>
              <a:t>Respondeu Jesus: O meu Reino não é deste mundo; se o meu Reino fosse deste mundo, lutariam os meus servos, para que eu não fosse entregue aos judeus; mas, agora, o meu Reino não é daqui.</a:t>
            </a:r>
          </a:p>
        </p:txBody>
      </p:sp>
      <p:sp>
        <p:nvSpPr>
          <p:cNvPr id="10" name="CaixaDeTexto 9"/>
          <p:cNvSpPr txBox="1"/>
          <p:nvPr/>
        </p:nvSpPr>
        <p:spPr>
          <a:xfrm>
            <a:off x="1142976" y="1500174"/>
            <a:ext cx="3429024" cy="461665"/>
          </a:xfrm>
          <a:prstGeom prst="rect">
            <a:avLst/>
          </a:prstGeom>
          <a:noFill/>
        </p:spPr>
        <p:txBody>
          <a:bodyPr>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João 18:36</a:t>
            </a:r>
            <a:endParaRPr lang="pt-BR" sz="2400" b="1" dirty="0">
              <a:ln>
                <a:solidFill>
                  <a:schemeClr val="tx1"/>
                </a:solidFill>
              </a:ln>
              <a:noFill/>
              <a:effectLst>
                <a:glow rad="139700">
                  <a:schemeClr val="accent5">
                    <a:satMod val="175000"/>
                    <a:alpha val="40000"/>
                  </a:schemeClr>
                </a:glow>
              </a:effectLst>
            </a:endParaRPr>
          </a:p>
        </p:txBody>
      </p:sp>
      <p:sp>
        <p:nvSpPr>
          <p:cNvPr id="6" name="CaixaDeTexto 5"/>
          <p:cNvSpPr txBox="1">
            <a:spLocks noChangeArrowheads="1"/>
          </p:cNvSpPr>
          <p:nvPr/>
        </p:nvSpPr>
        <p:spPr bwMode="auto">
          <a:xfrm>
            <a:off x="1500218" y="3484907"/>
            <a:ext cx="7500938" cy="1015663"/>
          </a:xfrm>
          <a:prstGeom prst="rect">
            <a:avLst/>
          </a:prstGeom>
          <a:noFill/>
          <a:ln w="9525">
            <a:noFill/>
            <a:miter lim="800000"/>
            <a:headEnd/>
            <a:tailEnd/>
          </a:ln>
        </p:spPr>
        <p:txBody>
          <a:bodyPr>
            <a:spAutoFit/>
          </a:bodyPr>
          <a:lstStyle/>
          <a:p>
            <a:pPr algn="just"/>
            <a:r>
              <a:rPr lang="pt-BR" sz="2000" b="1" dirty="0" smtClean="0">
                <a:latin typeface="Gill Sans MT" pitchFamily="34" charset="0"/>
              </a:rPr>
              <a:t>Segundo a doutrina de Cristo, não podemos, como Seus seguidores, tomar parte em nenhum plano político, </a:t>
            </a:r>
            <a:r>
              <a:rPr lang="pt-BR" sz="2000" b="1" dirty="0" err="1" smtClean="0">
                <a:latin typeface="Gill Sans MT" pitchFamily="34" charset="0"/>
              </a:rPr>
              <a:t>gerra</a:t>
            </a:r>
            <a:r>
              <a:rPr lang="pt-BR" sz="2000" b="1" dirty="0" smtClean="0">
                <a:latin typeface="Gill Sans MT" pitchFamily="34" charset="0"/>
              </a:rPr>
              <a:t>, revolta ou derramamento de sangue.</a:t>
            </a:r>
            <a:endParaRPr lang="pt-BR" sz="2000" b="1" u="sng" dirty="0">
              <a:latin typeface="Gill Sans MT" pitchFamily="34" charset="0"/>
            </a:endParaRPr>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500034" y="2643182"/>
            <a:ext cx="8153400" cy="1295399"/>
          </a:xfrm>
        </p:spPr>
        <p:txBody>
          <a:bodyPr>
            <a:noAutofit/>
          </a:bodyPr>
          <a:lstStyle/>
          <a:p>
            <a:pPr algn="r"/>
            <a:r>
              <a:rPr lang="pt-BR" sz="4800" b="1" dirty="0" smtClean="0"/>
              <a:t>O ASSINALAMENTO </a:t>
            </a:r>
          </a:p>
          <a:p>
            <a:pPr algn="r">
              <a:buNone/>
            </a:pPr>
            <a:r>
              <a:rPr lang="pt-BR" sz="4800" b="1" dirty="0" smtClean="0"/>
              <a:t>DO 144.000</a:t>
            </a:r>
          </a:p>
          <a:p>
            <a:pPr algn="r">
              <a:buNone/>
            </a:pPr>
            <a:endParaRPr lang="pt-BR" sz="4800" b="1" dirty="0" smtClean="0"/>
          </a:p>
        </p:txBody>
      </p:sp>
      <p:sp>
        <p:nvSpPr>
          <p:cNvPr id="6"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21</a:t>
            </a:r>
          </a:p>
        </p:txBody>
      </p:sp>
      <p:sp>
        <p:nvSpPr>
          <p:cNvPr id="5" name="Espaço Reservado para Conteúdo 3"/>
          <p:cNvSpPr txBox="1">
            <a:spLocks/>
          </p:cNvSpPr>
          <p:nvPr/>
        </p:nvSpPr>
        <p:spPr>
          <a:xfrm>
            <a:off x="428596" y="5562601"/>
            <a:ext cx="8153400" cy="1295399"/>
          </a:xfrm>
          <a:prstGeom prst="rect">
            <a:avLst/>
          </a:prstGeom>
        </p:spPr>
        <p:txBody>
          <a:bodyPr>
            <a:noAutofit/>
          </a:bodyPr>
          <a:lstStyle/>
          <a:p>
            <a:pPr marL="365760" marR="0" lvl="0" indent="-283464" algn="r"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pt-BR" sz="4800" b="1" i="0" u="none" strike="noStrike" kern="1200" cap="none" spc="0" normalizeH="0" baseline="0" noProof="0" dirty="0" smtClean="0">
                <a:ln>
                  <a:noFill/>
                </a:ln>
                <a:solidFill>
                  <a:schemeClr val="tx1"/>
                </a:solidFill>
                <a:effectLst/>
                <a:uLnTx/>
                <a:uFillTx/>
                <a:latin typeface="+mn-lt"/>
                <a:ea typeface="+mn-ea"/>
                <a:cs typeface="+mn-cs"/>
              </a:rPr>
              <a:t>Estudo Geral com a Igreja</a:t>
            </a:r>
          </a:p>
          <a:p>
            <a:pPr marL="365760" marR="0" lvl="0" indent="-283464" algn="r" defTabSz="914400" rtl="0" eaLnBrk="1" fontAlgn="auto" latinLnBrk="0" hangingPunct="1">
              <a:lnSpc>
                <a:spcPct val="100000"/>
              </a:lnSpc>
              <a:spcBef>
                <a:spcPts val="600"/>
              </a:spcBef>
              <a:spcAft>
                <a:spcPts val="0"/>
              </a:spcAft>
              <a:buClr>
                <a:schemeClr val="accent1"/>
              </a:buClr>
              <a:buSzPct val="80000"/>
              <a:buFont typeface="Wingdings 2"/>
              <a:buNone/>
              <a:tabLst/>
              <a:defRPr/>
            </a:pPr>
            <a:endParaRPr kumimoji="0" lang="pt-BR" sz="48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043608"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OS 144 MIL</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10" name="CaixaDeTexto 9"/>
          <p:cNvSpPr txBox="1"/>
          <p:nvPr/>
        </p:nvSpPr>
        <p:spPr>
          <a:xfrm>
            <a:off x="1094704" y="3717032"/>
            <a:ext cx="3477296" cy="478107"/>
          </a:xfrm>
          <a:prstGeom prst="rect">
            <a:avLst/>
          </a:prstGeom>
          <a:noFill/>
        </p:spPr>
        <p:txBody>
          <a:bodyPr wrap="square">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Ez 20:20</a:t>
            </a:r>
            <a:endParaRPr lang="pt-BR" sz="2400" b="1" dirty="0">
              <a:ln>
                <a:solidFill>
                  <a:schemeClr val="tx1"/>
                </a:solidFill>
              </a:ln>
              <a:noFill/>
              <a:effectLst>
                <a:glow rad="139700">
                  <a:schemeClr val="accent5">
                    <a:satMod val="175000"/>
                    <a:alpha val="40000"/>
                  </a:schemeClr>
                </a:glow>
              </a:effectLst>
            </a:endParaRPr>
          </a:p>
        </p:txBody>
      </p:sp>
      <p:sp>
        <p:nvSpPr>
          <p:cNvPr id="6" name="CaixaDeTexto 5"/>
          <p:cNvSpPr txBox="1">
            <a:spLocks noChangeArrowheads="1"/>
          </p:cNvSpPr>
          <p:nvPr/>
        </p:nvSpPr>
        <p:spPr bwMode="auto">
          <a:xfrm>
            <a:off x="1259632" y="809417"/>
            <a:ext cx="7500938" cy="1323439"/>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Cremos que o assinalamento significa a restauração do caráter de Deus, por meio do evangelho de Cristo, em base de todas as exigências da sua Santa Lei, num grupo de 144 mil pessoas, no tempo do fim.</a:t>
            </a:r>
            <a:endParaRPr lang="pt-BR" sz="2000" b="1" u="sng" dirty="0">
              <a:latin typeface="Gill Sans MT" pitchFamily="34" charset="0"/>
            </a:endParaRPr>
          </a:p>
        </p:txBody>
      </p:sp>
      <p:sp>
        <p:nvSpPr>
          <p:cNvPr id="7" name="CaixaDeTexto 6"/>
          <p:cNvSpPr txBox="1">
            <a:spLocks noChangeArrowheads="1"/>
          </p:cNvSpPr>
          <p:nvPr/>
        </p:nvSpPr>
        <p:spPr bwMode="auto">
          <a:xfrm>
            <a:off x="1412032" y="2348880"/>
            <a:ext cx="7500938" cy="1015663"/>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O sinal ou selo exterior de todos os verdadeiros combatentes de Deus é o Sábado, pelo qual sempre foi provada a fiel obediência de todos os crentes</a:t>
            </a:r>
            <a:endParaRPr lang="pt-BR" sz="2000" b="1" dirty="0">
              <a:latin typeface="Gill Sans MT" pitchFamily="34" charset="0"/>
            </a:endParaRPr>
          </a:p>
        </p:txBody>
      </p:sp>
    </p:spTree>
    <p:extLst>
      <p:ext uri="{BB962C8B-B14F-4D97-AF65-F5344CB8AC3E}">
        <p14:creationId xmlns:p14="http://schemas.microsoft.com/office/powerpoint/2010/main" val="1511177314"/>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043608"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OS 144 MIL</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10" name="CaixaDeTexto 9"/>
          <p:cNvSpPr txBox="1"/>
          <p:nvPr/>
        </p:nvSpPr>
        <p:spPr>
          <a:xfrm>
            <a:off x="1094704" y="3717032"/>
            <a:ext cx="3477296" cy="478107"/>
          </a:xfrm>
          <a:prstGeom prst="rect">
            <a:avLst/>
          </a:prstGeom>
          <a:noFill/>
        </p:spPr>
        <p:txBody>
          <a:bodyPr wrap="square">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Ap 14:6-12</a:t>
            </a:r>
            <a:endParaRPr lang="pt-BR" sz="2400" b="1" dirty="0">
              <a:ln>
                <a:solidFill>
                  <a:schemeClr val="tx1"/>
                </a:solidFill>
              </a:ln>
              <a:noFill/>
              <a:effectLst>
                <a:glow rad="139700">
                  <a:schemeClr val="accent5">
                    <a:satMod val="175000"/>
                    <a:alpha val="40000"/>
                  </a:schemeClr>
                </a:glow>
              </a:effectLst>
            </a:endParaRPr>
          </a:p>
        </p:txBody>
      </p:sp>
      <p:sp>
        <p:nvSpPr>
          <p:cNvPr id="6" name="CaixaDeTexto 5"/>
          <p:cNvSpPr txBox="1">
            <a:spLocks noChangeArrowheads="1"/>
          </p:cNvSpPr>
          <p:nvPr/>
        </p:nvSpPr>
        <p:spPr bwMode="auto">
          <a:xfrm>
            <a:off x="1259632" y="809417"/>
            <a:ext cx="7500938" cy="2246769"/>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A obra do assinalamento dos 144 mil começou com a proclamação da terceira mensagem angélica que exige obediência completa aos mandamentos de Deus, incluindo a guarda do Sábado, antes da volta de Cristo. De todos os povos, ajunta-se um povo que adora ao Rei dos Céus mediante fiel obediência e que está livre de todos os laços humanos </a:t>
            </a:r>
            <a:endParaRPr lang="pt-BR" sz="2000" b="1" u="sng" dirty="0">
              <a:latin typeface="Gill Sans MT" pitchFamily="34" charset="0"/>
            </a:endParaRPr>
          </a:p>
        </p:txBody>
      </p:sp>
    </p:spTree>
    <p:extLst>
      <p:ext uri="{BB962C8B-B14F-4D97-AF65-F5344CB8AC3E}">
        <p14:creationId xmlns:p14="http://schemas.microsoft.com/office/powerpoint/2010/main" val="1070392258"/>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043608"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OS 144 MIL</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10" name="CaixaDeTexto 9"/>
          <p:cNvSpPr txBox="1"/>
          <p:nvPr/>
        </p:nvSpPr>
        <p:spPr>
          <a:xfrm>
            <a:off x="1115616" y="2348880"/>
            <a:ext cx="3554568" cy="478107"/>
          </a:xfrm>
          <a:prstGeom prst="rect">
            <a:avLst/>
          </a:prstGeom>
          <a:noFill/>
        </p:spPr>
        <p:txBody>
          <a:bodyPr wrap="square">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Ap 7:2-8</a:t>
            </a:r>
            <a:endParaRPr lang="pt-BR" sz="2400" b="1" dirty="0">
              <a:ln>
                <a:solidFill>
                  <a:schemeClr val="tx1"/>
                </a:solidFill>
              </a:ln>
              <a:noFill/>
              <a:effectLst>
                <a:glow rad="139700">
                  <a:schemeClr val="accent5">
                    <a:satMod val="175000"/>
                    <a:alpha val="40000"/>
                  </a:schemeClr>
                </a:glow>
              </a:effectLst>
            </a:endParaRPr>
          </a:p>
        </p:txBody>
      </p:sp>
      <p:sp>
        <p:nvSpPr>
          <p:cNvPr id="6" name="CaixaDeTexto 5"/>
          <p:cNvSpPr txBox="1">
            <a:spLocks noChangeArrowheads="1"/>
          </p:cNvSpPr>
          <p:nvPr/>
        </p:nvSpPr>
        <p:spPr bwMode="auto">
          <a:xfrm>
            <a:off x="1259632" y="861309"/>
            <a:ext cx="7500938" cy="1323439"/>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Cremos que o assinalamento durará até o fim do tempo da graça. O número de todos os assinalados, então, será de 144 mil. O Israel espiritual (completamente vencedor) é escolhido de todos os povos, tribos e línguas. </a:t>
            </a:r>
            <a:endParaRPr lang="pt-BR" sz="2000" b="1" u="sng" dirty="0">
              <a:latin typeface="Gill Sans MT" pitchFamily="34" charset="0"/>
            </a:endParaRPr>
          </a:p>
        </p:txBody>
      </p:sp>
      <p:sp>
        <p:nvSpPr>
          <p:cNvPr id="11" name="CaixaDeTexto 10"/>
          <p:cNvSpPr txBox="1"/>
          <p:nvPr/>
        </p:nvSpPr>
        <p:spPr>
          <a:xfrm>
            <a:off x="1115616" y="4103021"/>
            <a:ext cx="3554568" cy="478107"/>
          </a:xfrm>
          <a:prstGeom prst="rect">
            <a:avLst/>
          </a:prstGeom>
          <a:noFill/>
        </p:spPr>
        <p:txBody>
          <a:bodyPr wrap="square">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Ap 14:1-5</a:t>
            </a:r>
            <a:endParaRPr lang="pt-BR" sz="2400" b="1" dirty="0">
              <a:ln>
                <a:solidFill>
                  <a:schemeClr val="tx1"/>
                </a:solidFill>
              </a:ln>
              <a:noFill/>
              <a:effectLst>
                <a:glow rad="139700">
                  <a:schemeClr val="accent5">
                    <a:satMod val="175000"/>
                    <a:alpha val="40000"/>
                  </a:schemeClr>
                </a:glow>
              </a:effectLst>
            </a:endParaRPr>
          </a:p>
        </p:txBody>
      </p:sp>
      <p:sp>
        <p:nvSpPr>
          <p:cNvPr id="12" name="CaixaDeTexto 11"/>
          <p:cNvSpPr txBox="1"/>
          <p:nvPr/>
        </p:nvSpPr>
        <p:spPr>
          <a:xfrm>
            <a:off x="1115616" y="5543181"/>
            <a:ext cx="3554568" cy="478107"/>
          </a:xfrm>
          <a:prstGeom prst="rect">
            <a:avLst/>
          </a:prstGeom>
          <a:noFill/>
        </p:spPr>
        <p:txBody>
          <a:bodyPr wrap="square">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Ap 15:1-5</a:t>
            </a:r>
            <a:endParaRPr lang="pt-BR" sz="2400" b="1" dirty="0">
              <a:ln>
                <a:solidFill>
                  <a:schemeClr val="tx1"/>
                </a:solidFill>
              </a:ln>
              <a:noFill/>
              <a:effectLst>
                <a:glow rad="139700">
                  <a:schemeClr val="accent5">
                    <a:satMod val="175000"/>
                    <a:alpha val="40000"/>
                  </a:schemeClr>
                </a:glow>
              </a:effectLst>
            </a:endParaRPr>
          </a:p>
        </p:txBody>
      </p:sp>
    </p:spTree>
    <p:extLst>
      <p:ext uri="{BB962C8B-B14F-4D97-AF65-F5344CB8AC3E}">
        <p14:creationId xmlns:p14="http://schemas.microsoft.com/office/powerpoint/2010/main" val="900344806"/>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043608" y="214313"/>
            <a:ext cx="7407275" cy="579437"/>
          </a:xfrm>
        </p:spPr>
        <p:txBody>
          <a:bodyPr>
            <a:noAutofit/>
          </a:bodyPr>
          <a:lstStyle/>
          <a:p>
            <a:pPr algn="r" eaLnBrk="1" fontAlgn="auto" hangingPunct="1">
              <a:spcAft>
                <a:spcPts val="0"/>
              </a:spcAft>
              <a:buFont typeface="Wingdings 2"/>
              <a:buNone/>
              <a:defRPr/>
            </a:pPr>
            <a:r>
              <a:rPr lang="pt-BR" sz="3600" b="1" dirty="0" smtClean="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OS 144 MIL</a:t>
            </a:r>
            <a:endParaRPr lang="pt-BR" sz="3600" b="1" dirty="0">
              <a:ln w="12700">
                <a:solidFill>
                  <a:schemeClr val="accent4">
                    <a:lumMod val="50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p:txBody>
      </p:sp>
      <p:sp>
        <p:nvSpPr>
          <p:cNvPr id="6" name="CaixaDeTexto 5"/>
          <p:cNvSpPr txBox="1">
            <a:spLocks noChangeArrowheads="1"/>
          </p:cNvSpPr>
          <p:nvPr/>
        </p:nvSpPr>
        <p:spPr bwMode="auto">
          <a:xfrm>
            <a:off x="1262130" y="850006"/>
            <a:ext cx="7498440" cy="1642519"/>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Todos os vencedores que guardaram o Sábado após o término do período das 2300 tardes e manhãs no ano de 1844, inclusive os que morreram assinalados durante a proclamação da tríplice mensagem angélica, são contados no grupo dos 144 mil</a:t>
            </a:r>
            <a:endParaRPr lang="pt-BR" sz="2000" b="1" u="sng" dirty="0">
              <a:latin typeface="Gill Sans MT" pitchFamily="34" charset="0"/>
            </a:endParaRPr>
          </a:p>
        </p:txBody>
      </p:sp>
      <p:sp>
        <p:nvSpPr>
          <p:cNvPr id="15" name="CaixaDeTexto 14"/>
          <p:cNvSpPr txBox="1">
            <a:spLocks noChangeArrowheads="1"/>
          </p:cNvSpPr>
          <p:nvPr/>
        </p:nvSpPr>
        <p:spPr bwMode="auto">
          <a:xfrm>
            <a:off x="1187624" y="2924944"/>
            <a:ext cx="7498440" cy="1938992"/>
          </a:xfrm>
          <a:prstGeom prst="rect">
            <a:avLst/>
          </a:prstGeom>
          <a:noFill/>
          <a:ln w="9525">
            <a:noFill/>
            <a:miter lim="800000"/>
            <a:headEnd/>
            <a:tailEnd/>
          </a:ln>
        </p:spPr>
        <p:txBody>
          <a:bodyPr wrap="square">
            <a:spAutoFit/>
          </a:bodyPr>
          <a:lstStyle/>
          <a:p>
            <a:pPr algn="just"/>
            <a:r>
              <a:rPr lang="pt-BR" sz="2000" b="1" dirty="0" smtClean="0">
                <a:latin typeface="Gill Sans MT" pitchFamily="34" charset="0"/>
              </a:rPr>
              <a:t>Mediante uma ressureição especial, no tempo das pragas, antes da vinda de Cristo, os que morreram assinalados se ajuntarão aos assinalados vivos e, depois de realizado o concerto de paz, serão transformados como primícias da salvação com a grande multidão e serão arrebatados por Cristo </a:t>
            </a:r>
            <a:endParaRPr lang="pt-BR" sz="2000" b="1" u="sng" dirty="0">
              <a:latin typeface="Gill Sans MT" pitchFamily="34" charset="0"/>
            </a:endParaRPr>
          </a:p>
        </p:txBody>
      </p:sp>
      <p:sp>
        <p:nvSpPr>
          <p:cNvPr id="17" name="CaixaDeTexto 16"/>
          <p:cNvSpPr txBox="1"/>
          <p:nvPr/>
        </p:nvSpPr>
        <p:spPr>
          <a:xfrm>
            <a:off x="1115616" y="5157192"/>
            <a:ext cx="3554568" cy="478107"/>
          </a:xfrm>
          <a:prstGeom prst="rect">
            <a:avLst/>
          </a:prstGeom>
          <a:noFill/>
        </p:spPr>
        <p:txBody>
          <a:bodyPr wrap="square">
            <a:spAutoFit/>
          </a:bodyPr>
          <a:lstStyle/>
          <a:p>
            <a:pPr fontAlgn="auto">
              <a:spcBef>
                <a:spcPts val="0"/>
              </a:spcBef>
              <a:spcAft>
                <a:spcPts val="0"/>
              </a:spcAft>
              <a:defRPr/>
            </a:pPr>
            <a:r>
              <a:rPr lang="pt-BR" sz="2400" b="1" dirty="0" smtClean="0">
                <a:ln>
                  <a:solidFill>
                    <a:schemeClr val="tx1"/>
                  </a:solidFill>
                </a:ln>
                <a:noFill/>
                <a:effectLst>
                  <a:glow rad="139700">
                    <a:schemeClr val="accent5">
                      <a:satMod val="175000"/>
                      <a:alpha val="40000"/>
                    </a:schemeClr>
                  </a:glow>
                </a:effectLst>
              </a:rPr>
              <a:t>Dn 12:2</a:t>
            </a:r>
            <a:endParaRPr lang="pt-BR" sz="2400" b="1" dirty="0">
              <a:ln>
                <a:solidFill>
                  <a:schemeClr val="tx1"/>
                </a:solidFill>
              </a:ln>
              <a:noFill/>
              <a:effectLst>
                <a:glow rad="139700">
                  <a:schemeClr val="accent5">
                    <a:satMod val="175000"/>
                    <a:alpha val="40000"/>
                  </a:schemeClr>
                </a:glow>
              </a:effectLst>
            </a:endParaRPr>
          </a:p>
        </p:txBody>
      </p:sp>
    </p:spTree>
    <p:extLst>
      <p:ext uri="{BB962C8B-B14F-4D97-AF65-F5344CB8AC3E}">
        <p14:creationId xmlns:p14="http://schemas.microsoft.com/office/powerpoint/2010/main" val="1059910181"/>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pt-BR" sz="5400" b="1" dirty="0" smtClean="0"/>
              <a:t>A IGREJA </a:t>
            </a:r>
          </a:p>
          <a:p>
            <a:pPr algn="r">
              <a:buNone/>
            </a:pPr>
            <a:r>
              <a:rPr lang="en-US" sz="5400" b="1" dirty="0" smtClean="0"/>
              <a:t>DO</a:t>
            </a:r>
          </a:p>
          <a:p>
            <a:pPr algn="r">
              <a:buNone/>
            </a:pPr>
            <a:r>
              <a:rPr lang="en-US" sz="5400" b="1" dirty="0" smtClean="0"/>
              <a:t>SENHOR</a:t>
            </a:r>
            <a:endParaRPr lang="pt-BR" sz="5400" b="1" dirty="0"/>
          </a:p>
        </p:txBody>
      </p:sp>
      <p:sp>
        <p:nvSpPr>
          <p:cNvPr id="5" name="Título 1"/>
          <p:cNvSpPr>
            <a:spLocks noGrp="1"/>
          </p:cNvSpPr>
          <p:nvPr>
            <p:ph type="title"/>
          </p:nvPr>
        </p:nvSpPr>
        <p:spPr/>
        <p:txBody>
          <a:bodyPr>
            <a:normAutofit/>
          </a:bodyPr>
          <a:lstStyle/>
          <a:p>
            <a:r>
              <a:rPr lang="pt-BR" sz="4800" dirty="0" smtClean="0"/>
              <a:t>22</a:t>
            </a:r>
            <a:endParaRPr lang="pt-BR" sz="4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457200" y="3357736"/>
            <a:ext cx="8153400" cy="1151384"/>
          </a:xfrm>
        </p:spPr>
        <p:txBody>
          <a:bodyPr>
            <a:normAutofit/>
          </a:bodyPr>
          <a:lstStyle/>
          <a:p>
            <a:pPr marL="82296" indent="0" algn="ctr">
              <a:buNone/>
            </a:pPr>
            <a:r>
              <a:rPr lang="pt-BR" sz="6600" b="1" dirty="0" smtClean="0"/>
              <a:t>A LEI DE DEUS</a:t>
            </a:r>
            <a:endParaRPr lang="pt-BR" sz="6600" b="1" dirty="0"/>
          </a:p>
        </p:txBody>
      </p:sp>
      <p:sp>
        <p:nvSpPr>
          <p:cNvPr id="5" name="Título 1"/>
          <p:cNvSpPr>
            <a:spLocks noGrp="1"/>
          </p:cNvSpPr>
          <p:nvPr>
            <p:ph type="title"/>
          </p:nvPr>
        </p:nvSpPr>
        <p:spPr/>
        <p:txBody>
          <a:bodyPr>
            <a:normAutofit/>
          </a:bodyPr>
          <a:lstStyle/>
          <a:p>
            <a:r>
              <a:rPr lang="pt-BR" sz="4800" dirty="0" smtClean="0"/>
              <a:t>05</a:t>
            </a:r>
            <a:endParaRPr lang="pt-BR" sz="4800" dirty="0"/>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571604" y="4424613"/>
            <a:ext cx="7358114" cy="1200329"/>
          </a:xfrm>
          <a:prstGeom prst="rect">
            <a:avLst/>
          </a:prstGeom>
        </p:spPr>
        <p:txBody>
          <a:bodyPr wrap="square">
            <a:spAutoFit/>
          </a:bodyPr>
          <a:lstStyle/>
          <a:p>
            <a:r>
              <a:rPr lang="pt-BR" sz="2400" dirty="0" smtClean="0"/>
              <a:t>Depois disto, voltarei e reedificarei o </a:t>
            </a:r>
            <a:r>
              <a:rPr lang="pt-BR" sz="2400" dirty="0" err="1" smtClean="0"/>
              <a:t>tabernáculo</a:t>
            </a:r>
            <a:r>
              <a:rPr lang="pt-BR" sz="2400" dirty="0" smtClean="0"/>
              <a:t> de Davi, que está caído; levantá-lo-ei das suas ruínas e tornarei a edificá-lo.</a:t>
            </a:r>
          </a:p>
        </p:txBody>
      </p:sp>
      <p:sp>
        <p:nvSpPr>
          <p:cNvPr id="12" name="Retângulo 11"/>
          <p:cNvSpPr/>
          <p:nvPr/>
        </p:nvSpPr>
        <p:spPr>
          <a:xfrm>
            <a:off x="1071538" y="400050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15:16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1357298"/>
            <a:ext cx="7143800" cy="2308324"/>
          </a:xfrm>
          <a:prstGeom prst="rect">
            <a:avLst/>
          </a:prstGeom>
        </p:spPr>
        <p:txBody>
          <a:bodyPr wrap="square">
            <a:spAutoFit/>
          </a:bodyPr>
          <a:lstStyle/>
          <a:p>
            <a:pPr algn="just"/>
            <a:r>
              <a:rPr lang="pt-BR" sz="2400" b="1" dirty="0" smtClean="0">
                <a:solidFill>
                  <a:schemeClr val="tx1">
                    <a:lumMod val="95000"/>
                    <a:lumOff val="5000"/>
                  </a:schemeClr>
                </a:solidFill>
              </a:rPr>
              <a:t>Cremos que a igreja é o conjunto de crentes em associação, segundo a vontade de Deus. É uma instituição que remonta o princípio da obra salvadora de Cristo. Jesus mesmo renovou e reconstruiu a “tenda de Davi” por meio de Sua obra e da dos apóstolos.</a:t>
            </a:r>
            <a:endParaRPr lang="pt-BR" sz="24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571604" y="4424613"/>
            <a:ext cx="7143800" cy="1200329"/>
          </a:xfrm>
          <a:prstGeom prst="rect">
            <a:avLst/>
          </a:prstGeom>
        </p:spPr>
        <p:txBody>
          <a:bodyPr wrap="square">
            <a:spAutoFit/>
          </a:bodyPr>
          <a:lstStyle/>
          <a:p>
            <a:pPr algn="just"/>
            <a:r>
              <a:rPr lang="pt-BR" sz="2400" b="1" dirty="0" smtClean="0"/>
              <a:t>As igrejas da Ásia </a:t>
            </a:r>
            <a:r>
              <a:rPr lang="pt-BR" sz="2400" dirty="0" smtClean="0"/>
              <a:t>vos saúdam. Saúdam-vos afetuosamente no Senhor </a:t>
            </a:r>
            <a:r>
              <a:rPr lang="pt-BR" sz="2400" dirty="0" err="1" smtClean="0"/>
              <a:t>Áqüila</a:t>
            </a:r>
            <a:r>
              <a:rPr lang="pt-BR" sz="2400" dirty="0" smtClean="0"/>
              <a:t> e Priscila, </a:t>
            </a:r>
            <a:r>
              <a:rPr lang="pt-BR" sz="2400" b="1" dirty="0" smtClean="0"/>
              <a:t>com a igreja que está em sua casa.</a:t>
            </a:r>
          </a:p>
        </p:txBody>
      </p:sp>
      <p:sp>
        <p:nvSpPr>
          <p:cNvPr id="12" name="Retângulo 11"/>
          <p:cNvSpPr/>
          <p:nvPr/>
        </p:nvSpPr>
        <p:spPr>
          <a:xfrm>
            <a:off x="1071538" y="400050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16:19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643042" y="2067159"/>
            <a:ext cx="7143800" cy="1569660"/>
          </a:xfrm>
          <a:prstGeom prst="rect">
            <a:avLst/>
          </a:prstGeom>
        </p:spPr>
        <p:txBody>
          <a:bodyPr wrap="square">
            <a:spAutoFit/>
          </a:bodyPr>
          <a:lstStyle/>
          <a:p>
            <a:pPr algn="just"/>
            <a:r>
              <a:rPr lang="pt-BR" sz="2400" dirty="0" smtClean="0"/>
              <a:t>Olhai, pois, por vós e por todo o rebanho sobre que o Espírito Santo vos constituiu bispos, para apascentardes a </a:t>
            </a:r>
            <a:r>
              <a:rPr lang="pt-BR" sz="2400" b="1" dirty="0" smtClean="0"/>
              <a:t>igreja de Deus, que ele resgatou com seu próprio sangue</a:t>
            </a:r>
            <a:r>
              <a:rPr lang="pt-BR" sz="2400" dirty="0" smtClean="0"/>
              <a:t>.</a:t>
            </a:r>
          </a:p>
        </p:txBody>
      </p:sp>
      <p:sp>
        <p:nvSpPr>
          <p:cNvPr id="7" name="Retângulo 6"/>
          <p:cNvSpPr/>
          <p:nvPr/>
        </p:nvSpPr>
        <p:spPr>
          <a:xfrm>
            <a:off x="1142976" y="164305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20:28</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571604" y="4424613"/>
            <a:ext cx="7358114" cy="830997"/>
          </a:xfrm>
          <a:prstGeom prst="rect">
            <a:avLst/>
          </a:prstGeom>
        </p:spPr>
        <p:txBody>
          <a:bodyPr wrap="square">
            <a:spAutoFit/>
          </a:bodyPr>
          <a:lstStyle/>
          <a:p>
            <a:r>
              <a:rPr lang="pt-BR" sz="2400" dirty="0" smtClean="0"/>
              <a:t>Portanto, ide, ensinai todas as nações, batizando-as em nome do Pai, e do Filho, e do Espírito Santo;</a:t>
            </a:r>
          </a:p>
        </p:txBody>
      </p:sp>
      <p:sp>
        <p:nvSpPr>
          <p:cNvPr id="12" name="Retângulo 11"/>
          <p:cNvSpPr/>
          <p:nvPr/>
        </p:nvSpPr>
        <p:spPr>
          <a:xfrm>
            <a:off x="1071538" y="400050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28:19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1357298"/>
            <a:ext cx="7143800" cy="1938992"/>
          </a:xfrm>
          <a:prstGeom prst="rect">
            <a:avLst/>
          </a:prstGeom>
        </p:spPr>
        <p:txBody>
          <a:bodyPr wrap="square">
            <a:spAutoFit/>
          </a:bodyPr>
          <a:lstStyle/>
          <a:p>
            <a:pPr algn="just"/>
            <a:r>
              <a:rPr lang="pt-BR" sz="2000" b="1" dirty="0" smtClean="0">
                <a:solidFill>
                  <a:schemeClr val="tx1">
                    <a:lumMod val="95000"/>
                    <a:lumOff val="5000"/>
                  </a:schemeClr>
                </a:solidFill>
              </a:rPr>
              <a:t>Somente por meio da fé, conversão e batismo podemos tornar-nos membros da igreja de Cristo ou membros do Seu corpo. Unicamente depois de ter cumprido estas condições pode o crente tomar parte no lava-pés e na Santa Ceia, como também em todos os outros meios da graça dados à igreja.</a:t>
            </a:r>
            <a:endParaRPr lang="pt-BR" sz="2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643042" y="4143380"/>
            <a:ext cx="7143800" cy="1569660"/>
          </a:xfrm>
          <a:prstGeom prst="rect">
            <a:avLst/>
          </a:prstGeom>
        </p:spPr>
        <p:txBody>
          <a:bodyPr wrap="square">
            <a:spAutoFit/>
          </a:bodyPr>
          <a:lstStyle/>
          <a:p>
            <a:pPr algn="just"/>
            <a:r>
              <a:rPr lang="pt-BR" sz="2400" dirty="0" smtClean="0"/>
              <a:t>Pois todos nós fomos batizados em um Espírito, formando um corpo, quer judeus, quer gregos, quer servos, quer livres, e todos temos bebido de um Espírito.</a:t>
            </a:r>
          </a:p>
        </p:txBody>
      </p:sp>
      <p:sp>
        <p:nvSpPr>
          <p:cNvPr id="12" name="Retângulo 11"/>
          <p:cNvSpPr/>
          <p:nvPr/>
        </p:nvSpPr>
        <p:spPr>
          <a:xfrm>
            <a:off x="1071538" y="364331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12:13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643042" y="2067159"/>
            <a:ext cx="7143800" cy="1200329"/>
          </a:xfrm>
          <a:prstGeom prst="rect">
            <a:avLst/>
          </a:prstGeom>
        </p:spPr>
        <p:txBody>
          <a:bodyPr wrap="square">
            <a:spAutoFit/>
          </a:bodyPr>
          <a:lstStyle/>
          <a:p>
            <a:r>
              <a:rPr lang="pt-BR" sz="2400" b="1" dirty="0" smtClean="0"/>
              <a:t>Ensinando-as a guardar todas as coisas que eu vos tenho mandado;</a:t>
            </a:r>
            <a:r>
              <a:rPr lang="pt-BR" sz="2400" dirty="0" smtClean="0"/>
              <a:t> e eis que eu estou convosco todos os dias, até à consumação dos séculos.  Amém!</a:t>
            </a:r>
          </a:p>
        </p:txBody>
      </p:sp>
      <p:sp>
        <p:nvSpPr>
          <p:cNvPr id="7" name="Retângulo 6"/>
          <p:cNvSpPr/>
          <p:nvPr/>
        </p:nvSpPr>
        <p:spPr>
          <a:xfrm>
            <a:off x="1142976" y="164305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28:19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571604" y="4871877"/>
            <a:ext cx="7358114" cy="1200329"/>
          </a:xfrm>
          <a:prstGeom prst="rect">
            <a:avLst/>
          </a:prstGeom>
        </p:spPr>
        <p:txBody>
          <a:bodyPr wrap="square">
            <a:spAutoFit/>
          </a:bodyPr>
          <a:lstStyle/>
          <a:p>
            <a:pPr algn="just"/>
            <a:r>
              <a:rPr lang="pt-BR" sz="2400" dirty="0" smtClean="0"/>
              <a:t>Porque, assim como o corpo é um e tem muitos membros, e todos os membros, sendo muitos, são um só corpo,  </a:t>
            </a:r>
            <a:r>
              <a:rPr lang="pt-BR" sz="2400" b="1" dirty="0" smtClean="0"/>
              <a:t>assim é Cristo também</a:t>
            </a:r>
            <a:r>
              <a:rPr lang="pt-BR" sz="2400" dirty="0" smtClean="0"/>
              <a:t>.</a:t>
            </a:r>
          </a:p>
        </p:txBody>
      </p:sp>
      <p:sp>
        <p:nvSpPr>
          <p:cNvPr id="12" name="Retângulo 11"/>
          <p:cNvSpPr/>
          <p:nvPr/>
        </p:nvSpPr>
        <p:spPr>
          <a:xfrm>
            <a:off x="1071538" y="444776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12:12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1357298"/>
            <a:ext cx="7143800" cy="2862322"/>
          </a:xfrm>
          <a:prstGeom prst="rect">
            <a:avLst/>
          </a:prstGeom>
        </p:spPr>
        <p:txBody>
          <a:bodyPr wrap="square">
            <a:spAutoFit/>
          </a:bodyPr>
          <a:lstStyle/>
          <a:p>
            <a:pPr algn="just"/>
            <a:r>
              <a:rPr lang="pt-BR" sz="2000" b="1" dirty="0" smtClean="0">
                <a:solidFill>
                  <a:schemeClr val="tx1">
                    <a:lumMod val="95000"/>
                    <a:lumOff val="5000"/>
                  </a:schemeClr>
                </a:solidFill>
              </a:rPr>
              <a:t>Cremos que nenhum filho de Deus, iluminado pela fé na Palavra de Deus, pode ficar separado ou independente das bênçãos da igreja e crescer na graça de Deus. Por meio de instruções,  experiências, exortações e consolações em conjunto, na escola de Cristo, isto é, na igreja, todos devem aprender, preparando-se para a igreja da eternidade. Como os membros do corpo não podem viver independentes uns dos outros, tão pouco o podem os membros da igreja.</a:t>
            </a:r>
            <a:endParaRPr lang="pt-BR" sz="2000" b="1" dirty="0">
              <a:solidFill>
                <a:schemeClr val="tx1">
                  <a:lumMod val="95000"/>
                  <a:lumOff val="5000"/>
                </a:schemeClr>
              </a:solidFill>
            </a:endParaRPr>
          </a:p>
        </p:txBody>
      </p:sp>
    </p:spTree>
    <p:extLst>
      <p:ext uri="{BB962C8B-B14F-4D97-AF65-F5344CB8AC3E}">
        <p14:creationId xmlns:p14="http://schemas.microsoft.com/office/powerpoint/2010/main" val="2330352385"/>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071538" y="1785926"/>
            <a:ext cx="7715304" cy="4801314"/>
          </a:xfrm>
          <a:prstGeom prst="rect">
            <a:avLst/>
          </a:prstGeom>
        </p:spPr>
        <p:txBody>
          <a:bodyPr wrap="square">
            <a:spAutoFit/>
          </a:bodyPr>
          <a:lstStyle/>
          <a:p>
            <a:pPr algn="just"/>
            <a:r>
              <a:rPr lang="pt-BR" dirty="0" smtClean="0"/>
              <a:t>Porque também o corpo não é um </a:t>
            </a:r>
            <a:r>
              <a:rPr lang="pt-BR" i="1" dirty="0" smtClean="0"/>
              <a:t>só membro, mas muitos.</a:t>
            </a:r>
            <a:r>
              <a:rPr lang="pt-BR" dirty="0" smtClean="0"/>
              <a:t>  Se o pé disser: Porque não sou mão, não sou do corpo; não será por isso do corpo?  E, se a orelha disser: Porque não sou olho, não sou do corpo; não será por isso do corpo?  Se todo o corpo </a:t>
            </a:r>
            <a:r>
              <a:rPr lang="pt-BR" i="1" dirty="0" smtClean="0"/>
              <a:t>fosse olho, onde estaria o ouvido? Se todo fosse ouvido, onde estaria o olfato?</a:t>
            </a:r>
            <a:r>
              <a:rPr lang="pt-BR" dirty="0" smtClean="0"/>
              <a:t>  Mas, agora, Deus colocou os membros no corpo, cada um deles como quis. E, se todos fossem um </a:t>
            </a:r>
            <a:r>
              <a:rPr lang="pt-BR" i="1" dirty="0" smtClean="0"/>
              <a:t>só membro, onde estaria o corpo?</a:t>
            </a:r>
            <a:r>
              <a:rPr lang="pt-BR" dirty="0" smtClean="0"/>
              <a:t>  Agora, pois, há muitos membros, mas um corpo.  E o olho não pode dizer à mão: Não tenho necessidade de ti; nem ainda a cabeça, aos pés: Não tenho necessidade de vós.  Antes, os membros do corpo que parecem ser os mais fracos são necessários.  E os que reputamos serem menos honrosos no corpo, a esses honramos muito mais; e aos que em nós são menos decorosos damos muito mais honra.  Porque os que em nós são mais honestos não têm necessidade disso, mas Deus assim formou o corpo, dando muito mais honra ao que tinha falta </a:t>
            </a:r>
            <a:r>
              <a:rPr lang="pt-BR" i="1" dirty="0" smtClean="0"/>
              <a:t>dela,</a:t>
            </a:r>
            <a:r>
              <a:rPr lang="pt-BR" dirty="0" smtClean="0"/>
              <a:t>  </a:t>
            </a:r>
            <a:r>
              <a:rPr lang="pt-BR" b="1" dirty="0" smtClean="0"/>
              <a:t>para que não haja divisão no corpo, mas, antes, tenham os membros igual cuidado uns dos outros</a:t>
            </a:r>
            <a:r>
              <a:rPr lang="pt-BR" dirty="0" smtClean="0"/>
              <a:t>.  De maneira que, se um membro padece, todos os membros padecem com ele; e, se um membro é honrado, todos os membros se regozijam com ele.  </a:t>
            </a:r>
            <a:r>
              <a:rPr lang="pt-BR" b="1" dirty="0" smtClean="0"/>
              <a:t>Ora, vós sois o corpo de Cristo e seus membros em particular.</a:t>
            </a:r>
          </a:p>
        </p:txBody>
      </p:sp>
      <p:sp>
        <p:nvSpPr>
          <p:cNvPr id="12" name="Retângulo 11"/>
          <p:cNvSpPr/>
          <p:nvPr/>
        </p:nvSpPr>
        <p:spPr>
          <a:xfrm>
            <a:off x="1071538" y="128586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12:14-27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571604" y="3478130"/>
            <a:ext cx="7143800" cy="2308324"/>
          </a:xfrm>
          <a:prstGeom prst="rect">
            <a:avLst/>
          </a:prstGeom>
        </p:spPr>
        <p:txBody>
          <a:bodyPr wrap="square">
            <a:spAutoFit/>
          </a:bodyPr>
          <a:lstStyle/>
          <a:p>
            <a:pPr algn="just"/>
            <a:r>
              <a:rPr lang="pt-BR" sz="2400" dirty="0" smtClean="0"/>
              <a:t>Edificados sobre o fundamento dos </a:t>
            </a:r>
            <a:r>
              <a:rPr lang="pt-BR" sz="2400" b="1" dirty="0" smtClean="0"/>
              <a:t>apóstolos</a:t>
            </a:r>
            <a:r>
              <a:rPr lang="pt-BR" sz="2400" dirty="0" smtClean="0"/>
              <a:t> e dos </a:t>
            </a:r>
            <a:r>
              <a:rPr lang="pt-BR" sz="2400" b="1" dirty="0" smtClean="0"/>
              <a:t>profetas</a:t>
            </a:r>
            <a:r>
              <a:rPr lang="pt-BR" sz="2400" dirty="0" smtClean="0"/>
              <a:t>, de que </a:t>
            </a:r>
            <a:r>
              <a:rPr lang="pt-BR" sz="2400" b="1" dirty="0" smtClean="0"/>
              <a:t>Jesus Cristo</a:t>
            </a:r>
            <a:r>
              <a:rPr lang="pt-BR" sz="2400" dirty="0" smtClean="0"/>
              <a:t> é a principal pedra da esquina;  no qual todo o edifício, bem ajustado, cresce para templo santo no Senhor,  no qual também vós juntamente </a:t>
            </a:r>
            <a:r>
              <a:rPr lang="pt-BR" sz="2400" b="1" dirty="0" smtClean="0"/>
              <a:t>sois edificados para morada de Deus</a:t>
            </a:r>
            <a:r>
              <a:rPr lang="pt-BR" sz="2400" dirty="0" smtClean="0"/>
              <a:t> no Espírito.</a:t>
            </a:r>
          </a:p>
        </p:txBody>
      </p:sp>
      <p:sp>
        <p:nvSpPr>
          <p:cNvPr id="12" name="Retângulo 11"/>
          <p:cNvSpPr/>
          <p:nvPr/>
        </p:nvSpPr>
        <p:spPr>
          <a:xfrm>
            <a:off x="1071538" y="3054021"/>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Efésios 2:20-22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1357298"/>
            <a:ext cx="7143800" cy="1323439"/>
          </a:xfrm>
          <a:prstGeom prst="rect">
            <a:avLst/>
          </a:prstGeom>
        </p:spPr>
        <p:txBody>
          <a:bodyPr wrap="square">
            <a:spAutoFit/>
          </a:bodyPr>
          <a:lstStyle/>
          <a:p>
            <a:pPr algn="just"/>
            <a:r>
              <a:rPr lang="pt-BR" sz="2000" b="1" dirty="0" smtClean="0">
                <a:solidFill>
                  <a:schemeClr val="tx1">
                    <a:lumMod val="95000"/>
                    <a:lumOff val="5000"/>
                  </a:schemeClr>
                </a:solidFill>
              </a:rPr>
              <a:t>A imutável norma da igreja de Cristo é a Lei de Deus, por meio da qual tem sido possível, em todos os tempos, reconhecer a apostasia na igreja e permanecer com o verdadeiro corpo de Cristo.</a:t>
            </a:r>
            <a:endParaRPr lang="pt-BR" sz="20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A IGREJA DO SENHOR</a:t>
            </a:r>
            <a:endParaRPr lang="pt-BR" dirty="0"/>
          </a:p>
        </p:txBody>
      </p:sp>
      <p:sp>
        <p:nvSpPr>
          <p:cNvPr id="11" name="Retângulo 10"/>
          <p:cNvSpPr/>
          <p:nvPr/>
        </p:nvSpPr>
        <p:spPr>
          <a:xfrm>
            <a:off x="1643042" y="4347528"/>
            <a:ext cx="7286676" cy="1938992"/>
          </a:xfrm>
          <a:prstGeom prst="rect">
            <a:avLst/>
          </a:prstGeom>
        </p:spPr>
        <p:txBody>
          <a:bodyPr wrap="square">
            <a:spAutoFit/>
          </a:bodyPr>
          <a:lstStyle/>
          <a:p>
            <a:r>
              <a:rPr lang="pt-BR" sz="2000" dirty="0" smtClean="0"/>
              <a:t>Porque nós somos cooperadores de Deus; vós sois lavoura de Deus </a:t>
            </a:r>
            <a:r>
              <a:rPr lang="pt-BR" sz="2000" i="1" dirty="0" smtClean="0"/>
              <a:t>e edifício de Deus.</a:t>
            </a:r>
            <a:r>
              <a:rPr lang="pt-BR" sz="2000" dirty="0" smtClean="0"/>
              <a:t>  Segundo a graça de Deus que me foi dada, pus eu, como sábio arquiteto, o fundamento, e outro edifica sobre ele; mas veja cada um como edifica sobre ele. </a:t>
            </a:r>
            <a:r>
              <a:rPr lang="pt-BR" sz="2000" b="1" dirty="0" smtClean="0"/>
              <a:t>Porque ninguém pode pôr outro fundamento, além do que já está posto, o qual é Jesus Cristo</a:t>
            </a:r>
            <a:r>
              <a:rPr lang="pt-BR" sz="2000" i="1" dirty="0" smtClean="0"/>
              <a:t>.</a:t>
            </a:r>
          </a:p>
        </p:txBody>
      </p:sp>
      <p:sp>
        <p:nvSpPr>
          <p:cNvPr id="12" name="Retângulo 11"/>
          <p:cNvSpPr/>
          <p:nvPr/>
        </p:nvSpPr>
        <p:spPr>
          <a:xfrm>
            <a:off x="1071538" y="384746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3:9-11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643042" y="1709969"/>
            <a:ext cx="7286676" cy="2062103"/>
          </a:xfrm>
          <a:prstGeom prst="rect">
            <a:avLst/>
          </a:prstGeom>
        </p:spPr>
        <p:txBody>
          <a:bodyPr wrap="square">
            <a:spAutoFit/>
          </a:bodyPr>
          <a:lstStyle/>
          <a:p>
            <a:pPr algn="just"/>
            <a:r>
              <a:rPr lang="pt-BR" sz="1600" dirty="0" smtClean="0"/>
              <a:t>Porque quero que saibais quão grande combate tenho por vós, e pelos que </a:t>
            </a:r>
            <a:r>
              <a:rPr lang="pt-BR" sz="1600" i="1" dirty="0" smtClean="0"/>
              <a:t>estão em </a:t>
            </a:r>
            <a:r>
              <a:rPr lang="pt-BR" sz="1600" i="1" dirty="0" err="1" smtClean="0"/>
              <a:t>Laodicéia</a:t>
            </a:r>
            <a:r>
              <a:rPr lang="pt-BR" sz="1600" i="1" dirty="0" smtClean="0"/>
              <a:t>, e por quantos não viram o meu rosto em carne;</a:t>
            </a:r>
            <a:r>
              <a:rPr lang="pt-BR" sz="1600" dirty="0" smtClean="0"/>
              <a:t>  para que os seus corações sejam consolados, e </a:t>
            </a:r>
            <a:r>
              <a:rPr lang="pt-BR" sz="1600" b="1" dirty="0" smtClean="0"/>
              <a:t>estejam unidos em caridade e enriquecidos da plenitude da inteligência, para conhecimento do mistério de Deus--Cristo,  em quem estão escondidos todos os tesouros da sabedoria e da ciência</a:t>
            </a:r>
            <a:r>
              <a:rPr lang="pt-BR" sz="1600" dirty="0" smtClean="0"/>
              <a:t>. E digo isto para que ninguém vos engane com palavras persuasivas.  Porque, ainda que esteja ausente quanto ao corpo, contudo, em espírito, estou convosco, </a:t>
            </a:r>
            <a:r>
              <a:rPr lang="pt-BR" sz="1600" b="1" dirty="0" smtClean="0"/>
              <a:t>regozijando-me e vendo a vossa ordem e a firmeza da vossa fé em Cristo.</a:t>
            </a:r>
          </a:p>
        </p:txBody>
      </p:sp>
      <p:sp>
        <p:nvSpPr>
          <p:cNvPr id="7" name="Retângulo 6"/>
          <p:cNvSpPr/>
          <p:nvPr/>
        </p:nvSpPr>
        <p:spPr>
          <a:xfrm>
            <a:off x="1142976" y="1285860"/>
            <a:ext cx="3714776" cy="461665"/>
          </a:xfrm>
          <a:prstGeom prst="rect">
            <a:avLst/>
          </a:prstGeom>
        </p:spPr>
        <p:txBody>
          <a:bodyPr wrap="square">
            <a:spAutoFit/>
          </a:bodyPr>
          <a:lstStyle/>
          <a:p>
            <a:r>
              <a:rPr lang="pt-BR"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Colossenses</a:t>
            </a:r>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2:1-5</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OS CARGOS NA IGREJA</a:t>
            </a:r>
            <a:endParaRPr lang="pt-BR" sz="5400" b="1" dirty="0"/>
          </a:p>
        </p:txBody>
      </p:sp>
      <p:sp>
        <p:nvSpPr>
          <p:cNvPr id="5" name="Título 1"/>
          <p:cNvSpPr>
            <a:spLocks noGrp="1"/>
          </p:cNvSpPr>
          <p:nvPr>
            <p:ph type="title"/>
          </p:nvPr>
        </p:nvSpPr>
        <p:spPr/>
        <p:txBody>
          <a:bodyPr>
            <a:normAutofit/>
          </a:bodyPr>
          <a:lstStyle/>
          <a:p>
            <a:r>
              <a:rPr lang="pt-BR" sz="4800" dirty="0" smtClean="0"/>
              <a:t>23</a:t>
            </a:r>
            <a:endParaRPr lang="pt-BR" sz="4800" dirty="0"/>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OS CARGOS NA IGREJA</a:t>
            </a:r>
            <a:endParaRPr lang="pt-BR" dirty="0"/>
          </a:p>
        </p:txBody>
      </p:sp>
      <p:sp>
        <p:nvSpPr>
          <p:cNvPr id="11" name="Retângulo 10"/>
          <p:cNvSpPr/>
          <p:nvPr/>
        </p:nvSpPr>
        <p:spPr>
          <a:xfrm>
            <a:off x="1571604" y="3138729"/>
            <a:ext cx="7358114" cy="2554545"/>
          </a:xfrm>
          <a:prstGeom prst="rect">
            <a:avLst/>
          </a:prstGeom>
        </p:spPr>
        <p:txBody>
          <a:bodyPr wrap="square">
            <a:spAutoFit/>
          </a:bodyPr>
          <a:lstStyle/>
          <a:p>
            <a:r>
              <a:rPr lang="pt-BR" sz="1600" dirty="0" smtClean="0"/>
              <a:t>Ora, naqueles dias, crescendo o número dos discípulos, houve uma murmuração dos gregos contra os hebreus, porque as suas viúvas eram desprezadas no ministério cotidiano.  E os doze, convocando a multidão dos discípulos, disseram: Não é razoável que nós deixemos a palavra de Deus e sirvamos às mesas.  </a:t>
            </a:r>
            <a:r>
              <a:rPr lang="pt-BR" sz="1600" b="1" dirty="0" smtClean="0"/>
              <a:t>Escolhei, pois, irmãos, dentre vós, sete varões de boa reputação, cheios do Espírito Santo e de sabedoria, aos quais constituamos sobre este importante negócio.  </a:t>
            </a:r>
            <a:r>
              <a:rPr lang="pt-BR" sz="1600" dirty="0" smtClean="0"/>
              <a:t>Mas nós perseveraremos na oração e no ministério da palavra.  E este parecer contentou a toda a multidão, e elegeram </a:t>
            </a:r>
            <a:r>
              <a:rPr lang="pt-BR" sz="1600" dirty="0" err="1" smtClean="0"/>
              <a:t>Estêvão</a:t>
            </a:r>
            <a:r>
              <a:rPr lang="pt-BR" sz="1600" dirty="0" smtClean="0"/>
              <a:t>, homem cheio de fé e do Espírito Santo, e Filipe, e </a:t>
            </a:r>
            <a:r>
              <a:rPr lang="pt-BR" sz="1600" dirty="0" err="1" smtClean="0"/>
              <a:t>Prócoro</a:t>
            </a:r>
            <a:r>
              <a:rPr lang="pt-BR" sz="1600" dirty="0" smtClean="0"/>
              <a:t>, e Nicanor, e Timão, e </a:t>
            </a:r>
            <a:r>
              <a:rPr lang="pt-BR" sz="1600" dirty="0" err="1" smtClean="0"/>
              <a:t>Pármenas</a:t>
            </a:r>
            <a:r>
              <a:rPr lang="pt-BR" sz="1600" dirty="0" smtClean="0"/>
              <a:t> e Nicolau, prosélito de Antioquia;  e os apresentaram ante os apóstolos, e estes, orando, lhes impuseram as mãos.</a:t>
            </a:r>
          </a:p>
        </p:txBody>
      </p:sp>
      <p:sp>
        <p:nvSpPr>
          <p:cNvPr id="12" name="Retângulo 11"/>
          <p:cNvSpPr/>
          <p:nvPr/>
        </p:nvSpPr>
        <p:spPr>
          <a:xfrm>
            <a:off x="1071538" y="271462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15:16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1357298"/>
            <a:ext cx="7143800" cy="1200329"/>
          </a:xfrm>
          <a:prstGeom prst="rect">
            <a:avLst/>
          </a:prstGeom>
        </p:spPr>
        <p:txBody>
          <a:bodyPr wrap="square">
            <a:spAutoFit/>
          </a:bodyPr>
          <a:lstStyle/>
          <a:p>
            <a:pPr algn="just"/>
            <a:r>
              <a:rPr lang="pt-BR" sz="2400" b="1" dirty="0" smtClean="0">
                <a:solidFill>
                  <a:schemeClr val="tx1">
                    <a:lumMod val="95000"/>
                    <a:lumOff val="5000"/>
                  </a:schemeClr>
                </a:solidFill>
              </a:rPr>
              <a:t>Cremos que, conforme a Palavra de Deus, a própria igreja deve eleger seus servidores, ou seja, seus oficiais.</a:t>
            </a:r>
            <a:endParaRPr lang="pt-BR" sz="24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6643734" cy="1384995"/>
          </a:xfrm>
          <a:prstGeom prst="rect">
            <a:avLst/>
          </a:prstGeom>
        </p:spPr>
        <p:txBody>
          <a:bodyPr wrap="square">
            <a:spAutoFit/>
          </a:bodyPr>
          <a:lstStyle/>
          <a:p>
            <a:r>
              <a:rPr lang="pt-BR" sz="2800" dirty="0"/>
              <a:t>A lei do SENHOR é perfeita e restaura a alma; o testemunho do SENHOR é fiel e dá sabedoria aos símplices.</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 19:7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3786190"/>
            <a:ext cx="7143800" cy="1815882"/>
          </a:xfrm>
          <a:prstGeom prst="rect">
            <a:avLst/>
          </a:prstGeom>
        </p:spPr>
        <p:txBody>
          <a:bodyPr wrap="square">
            <a:spAutoFit/>
          </a:bodyPr>
          <a:lstStyle/>
          <a:p>
            <a:r>
              <a:rPr lang="pt-BR" sz="2800" b="1" dirty="0" smtClean="0">
                <a:solidFill>
                  <a:schemeClr val="tx1">
                    <a:lumMod val="95000"/>
                    <a:lumOff val="5000"/>
                  </a:schemeClr>
                </a:solidFill>
              </a:rPr>
              <a:t>Cremos que a Lei dos Dez Mandamentos foi escrita por Deus e por ser perfeita não há possibilidade de melhoramentos ou mudanças.</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OS CARGOS NA IGREJA</a:t>
            </a:r>
            <a:endParaRPr lang="pt-BR" dirty="0"/>
          </a:p>
        </p:txBody>
      </p:sp>
      <p:sp>
        <p:nvSpPr>
          <p:cNvPr id="11" name="Retângulo 10"/>
          <p:cNvSpPr/>
          <p:nvPr/>
        </p:nvSpPr>
        <p:spPr>
          <a:xfrm>
            <a:off x="1571604" y="3424482"/>
            <a:ext cx="7358114" cy="707886"/>
          </a:xfrm>
          <a:prstGeom prst="rect">
            <a:avLst/>
          </a:prstGeom>
        </p:spPr>
        <p:txBody>
          <a:bodyPr wrap="square">
            <a:spAutoFit/>
          </a:bodyPr>
          <a:lstStyle/>
          <a:p>
            <a:r>
              <a:rPr lang="pt-BR" sz="2000" dirty="0" smtClean="0"/>
              <a:t>A ninguém imponhas precipitadamente as mãos, nem participes dos pecados alheios; conserva-te a ti mesmo puro.</a:t>
            </a:r>
          </a:p>
        </p:txBody>
      </p:sp>
      <p:sp>
        <p:nvSpPr>
          <p:cNvPr id="12" name="Retângulo 11"/>
          <p:cNvSpPr/>
          <p:nvPr/>
        </p:nvSpPr>
        <p:spPr>
          <a:xfrm>
            <a:off x="1071538" y="3000373"/>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Timóteo 5:22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1357298"/>
            <a:ext cx="7143800" cy="1569660"/>
          </a:xfrm>
          <a:prstGeom prst="rect">
            <a:avLst/>
          </a:prstGeom>
        </p:spPr>
        <p:txBody>
          <a:bodyPr wrap="square">
            <a:spAutoFit/>
          </a:bodyPr>
          <a:lstStyle/>
          <a:p>
            <a:pPr algn="just"/>
            <a:r>
              <a:rPr lang="pt-BR" sz="2400" b="1" dirty="0" smtClean="0">
                <a:solidFill>
                  <a:schemeClr val="tx1">
                    <a:lumMod val="95000"/>
                    <a:lumOff val="5000"/>
                  </a:schemeClr>
                </a:solidFill>
              </a:rPr>
              <a:t>Depois de examinada sua dignidade e utilidade para seu serviço, estes são consagrados pela igreja mediante a oração e a imposição das mãos.</a:t>
            </a:r>
            <a:endParaRPr lang="pt-BR" sz="2400" b="1" dirty="0">
              <a:solidFill>
                <a:schemeClr val="tx1">
                  <a:lumMod val="95000"/>
                  <a:lumOff val="5000"/>
                </a:schemeClr>
              </a:solidFill>
            </a:endParaRPr>
          </a:p>
        </p:txBody>
      </p:sp>
      <p:sp>
        <p:nvSpPr>
          <p:cNvPr id="6" name="Retângulo 5"/>
          <p:cNvSpPr/>
          <p:nvPr/>
        </p:nvSpPr>
        <p:spPr>
          <a:xfrm>
            <a:off x="1571604" y="4556477"/>
            <a:ext cx="7358114" cy="1015663"/>
          </a:xfrm>
          <a:prstGeom prst="rect">
            <a:avLst/>
          </a:prstGeom>
        </p:spPr>
        <p:txBody>
          <a:bodyPr wrap="square">
            <a:spAutoFit/>
          </a:bodyPr>
          <a:lstStyle/>
          <a:p>
            <a:r>
              <a:rPr lang="pt-BR" sz="2000" dirty="0" smtClean="0"/>
              <a:t>Por esta causa te deixei em Creta, para que pusesses em boa ordem as coisas que ainda restam e, de cidade em cidade, estabelecesses presbíteros, como já te mandei:</a:t>
            </a:r>
          </a:p>
        </p:txBody>
      </p:sp>
      <p:sp>
        <p:nvSpPr>
          <p:cNvPr id="7" name="Retângulo 6"/>
          <p:cNvSpPr/>
          <p:nvPr/>
        </p:nvSpPr>
        <p:spPr>
          <a:xfrm>
            <a:off x="1071538" y="413236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Tito 1:5</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OS CARGOS NA IGREJA</a:t>
            </a:r>
            <a:endParaRPr lang="pt-BR" dirty="0"/>
          </a:p>
        </p:txBody>
      </p:sp>
      <p:sp>
        <p:nvSpPr>
          <p:cNvPr id="13" name="Retângulo 12"/>
          <p:cNvSpPr/>
          <p:nvPr/>
        </p:nvSpPr>
        <p:spPr>
          <a:xfrm>
            <a:off x="1571604" y="1357298"/>
            <a:ext cx="7143800" cy="461665"/>
          </a:xfrm>
          <a:prstGeom prst="rect">
            <a:avLst/>
          </a:prstGeom>
        </p:spPr>
        <p:txBody>
          <a:bodyPr wrap="square">
            <a:spAutoFit/>
          </a:bodyPr>
          <a:lstStyle/>
          <a:p>
            <a:pPr algn="just"/>
            <a:r>
              <a:rPr lang="en-US" sz="2400" b="1" dirty="0" smtClean="0">
                <a:solidFill>
                  <a:schemeClr val="tx1">
                    <a:lumMod val="95000"/>
                    <a:lumOff val="5000"/>
                  </a:schemeClr>
                </a:solidFill>
              </a:rPr>
              <a:t>Os </a:t>
            </a:r>
            <a:r>
              <a:rPr lang="en-US" sz="2400" b="1" dirty="0" err="1" smtClean="0">
                <a:solidFill>
                  <a:schemeClr val="tx1">
                    <a:lumMod val="95000"/>
                    <a:lumOff val="5000"/>
                  </a:schemeClr>
                </a:solidFill>
              </a:rPr>
              <a:t>principais</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oficiais</a:t>
            </a:r>
            <a:r>
              <a:rPr lang="en-US" sz="2400" b="1" dirty="0" smtClean="0">
                <a:solidFill>
                  <a:schemeClr val="tx1">
                    <a:lumMod val="95000"/>
                    <a:lumOff val="5000"/>
                  </a:schemeClr>
                </a:solidFill>
              </a:rPr>
              <a:t> da </a:t>
            </a:r>
            <a:r>
              <a:rPr lang="en-US" sz="2400" b="1" dirty="0" err="1" smtClean="0">
                <a:solidFill>
                  <a:schemeClr val="tx1">
                    <a:lumMod val="95000"/>
                    <a:lumOff val="5000"/>
                  </a:schemeClr>
                </a:solidFill>
              </a:rPr>
              <a:t>igreja</a:t>
            </a:r>
            <a:r>
              <a:rPr lang="en-US" sz="2400" b="1" dirty="0" smtClean="0">
                <a:solidFill>
                  <a:schemeClr val="tx1">
                    <a:lumMod val="95000"/>
                    <a:lumOff val="5000"/>
                  </a:schemeClr>
                </a:solidFill>
              </a:rPr>
              <a:t> </a:t>
            </a:r>
            <a:r>
              <a:rPr lang="en-US" sz="2400" b="1" dirty="0" err="1" smtClean="0">
                <a:solidFill>
                  <a:schemeClr val="tx1">
                    <a:lumMod val="95000"/>
                    <a:lumOff val="5000"/>
                  </a:schemeClr>
                </a:solidFill>
              </a:rPr>
              <a:t>são</a:t>
            </a:r>
            <a:endParaRPr lang="pt-BR" sz="2400" b="1" dirty="0">
              <a:solidFill>
                <a:schemeClr val="tx1">
                  <a:lumMod val="95000"/>
                  <a:lumOff val="5000"/>
                </a:schemeClr>
              </a:solidFill>
            </a:endParaRPr>
          </a:p>
        </p:txBody>
      </p:sp>
      <p:sp>
        <p:nvSpPr>
          <p:cNvPr id="8" name="Retângulo 7"/>
          <p:cNvSpPr/>
          <p:nvPr/>
        </p:nvSpPr>
        <p:spPr>
          <a:xfrm>
            <a:off x="1643042" y="2352911"/>
            <a:ext cx="7358114" cy="830997"/>
          </a:xfrm>
          <a:prstGeom prst="rect">
            <a:avLst/>
          </a:prstGeom>
        </p:spPr>
        <p:txBody>
          <a:bodyPr wrap="square">
            <a:spAutoFit/>
          </a:bodyPr>
          <a:lstStyle/>
          <a:p>
            <a:r>
              <a:rPr lang="en-US" sz="1600" dirty="0" smtClean="0"/>
              <a:t>Tem </a:t>
            </a:r>
            <a:r>
              <a:rPr lang="en-US" sz="1600" dirty="0" err="1" smtClean="0"/>
              <a:t>sobre</a:t>
            </a:r>
            <a:r>
              <a:rPr lang="en-US" sz="1600" dirty="0" smtClean="0"/>
              <a:t> </a:t>
            </a:r>
            <a:r>
              <a:rPr lang="en-US" sz="1600" dirty="0" err="1" smtClean="0"/>
              <a:t>sua</a:t>
            </a:r>
            <a:r>
              <a:rPr lang="en-US" sz="1600" dirty="0" smtClean="0"/>
              <a:t> </a:t>
            </a:r>
            <a:r>
              <a:rPr lang="en-US" sz="1600" dirty="0" err="1" smtClean="0"/>
              <a:t>responsabilidade</a:t>
            </a:r>
            <a:r>
              <a:rPr lang="en-US" sz="1600" dirty="0" smtClean="0"/>
              <a:t> uma </a:t>
            </a:r>
            <a:r>
              <a:rPr lang="en-US" sz="1600" dirty="0" err="1" smtClean="0"/>
              <a:t>igreja</a:t>
            </a:r>
            <a:r>
              <a:rPr lang="en-US" sz="1600" dirty="0" smtClean="0"/>
              <a:t>, que é </a:t>
            </a:r>
            <a:r>
              <a:rPr lang="en-US" sz="1600" dirty="0" err="1" smtClean="0"/>
              <a:t>seu</a:t>
            </a:r>
            <a:r>
              <a:rPr lang="en-US" sz="1600" dirty="0" smtClean="0"/>
              <a:t> campo de </a:t>
            </a:r>
            <a:r>
              <a:rPr lang="en-US" sz="1600" dirty="0" err="1" smtClean="0"/>
              <a:t>atuação</a:t>
            </a:r>
            <a:r>
              <a:rPr lang="en-US" sz="1600" dirty="0" smtClean="0"/>
              <a:t>, para a </a:t>
            </a:r>
            <a:r>
              <a:rPr lang="en-US" sz="1600" dirty="0" err="1" smtClean="0"/>
              <a:t>qual</a:t>
            </a:r>
            <a:r>
              <a:rPr lang="en-US" sz="1600" dirty="0" smtClean="0"/>
              <a:t> é </a:t>
            </a:r>
            <a:r>
              <a:rPr lang="en-US" sz="1600" dirty="0" err="1" smtClean="0"/>
              <a:t>eleito</a:t>
            </a:r>
            <a:r>
              <a:rPr lang="en-US" sz="1600" dirty="0" smtClean="0"/>
              <a:t> </a:t>
            </a:r>
            <a:r>
              <a:rPr lang="en-US" sz="1600" dirty="0" err="1" smtClean="0"/>
              <a:t>juntamente</a:t>
            </a:r>
            <a:r>
              <a:rPr lang="en-US" sz="1600" dirty="0" smtClean="0"/>
              <a:t> com os </a:t>
            </a:r>
            <a:r>
              <a:rPr lang="en-US" sz="1600" dirty="0" err="1" smtClean="0"/>
              <a:t>demais</a:t>
            </a:r>
            <a:r>
              <a:rPr lang="en-US" sz="1600" dirty="0" smtClean="0"/>
              <a:t> </a:t>
            </a:r>
            <a:r>
              <a:rPr lang="en-US" sz="1600" dirty="0" err="1" smtClean="0"/>
              <a:t>oficiais</a:t>
            </a:r>
            <a:r>
              <a:rPr lang="en-US" sz="1600" dirty="0" smtClean="0"/>
              <a:t>. </a:t>
            </a:r>
            <a:r>
              <a:rPr lang="en-US" sz="1600" dirty="0" err="1" smtClean="0"/>
              <a:t>Pode</a:t>
            </a:r>
            <a:r>
              <a:rPr lang="en-US" sz="1600" dirty="0" smtClean="0"/>
              <a:t> </a:t>
            </a:r>
            <a:r>
              <a:rPr lang="en-US" sz="1600" dirty="0" err="1" smtClean="0"/>
              <a:t>oficiar</a:t>
            </a:r>
            <a:r>
              <a:rPr lang="en-US" sz="1600" dirty="0" smtClean="0"/>
              <a:t> os </a:t>
            </a:r>
            <a:r>
              <a:rPr lang="en-US" sz="1600" dirty="0" err="1" smtClean="0"/>
              <a:t>ritos</a:t>
            </a:r>
            <a:r>
              <a:rPr lang="en-US" sz="1600" dirty="0" smtClean="0"/>
              <a:t> </a:t>
            </a:r>
            <a:r>
              <a:rPr lang="en-US" sz="1600" dirty="0" err="1" smtClean="0"/>
              <a:t>sagrados</a:t>
            </a:r>
            <a:r>
              <a:rPr lang="en-US" sz="1600" dirty="0" smtClean="0"/>
              <a:t>, </a:t>
            </a:r>
            <a:r>
              <a:rPr lang="en-US" sz="1600" dirty="0" err="1" smtClean="0"/>
              <a:t>como</a:t>
            </a:r>
            <a:r>
              <a:rPr lang="en-US" sz="1600" dirty="0" smtClean="0"/>
              <a:t> Santa </a:t>
            </a:r>
            <a:r>
              <a:rPr lang="en-US" sz="1600" dirty="0" err="1" smtClean="0"/>
              <a:t>Ceia</a:t>
            </a:r>
            <a:r>
              <a:rPr lang="en-US" sz="1600" dirty="0" smtClean="0"/>
              <a:t>, </a:t>
            </a:r>
            <a:r>
              <a:rPr lang="en-US" sz="1600" dirty="0" err="1" smtClean="0"/>
              <a:t>Batismo</a:t>
            </a:r>
            <a:r>
              <a:rPr lang="en-US" sz="1600" dirty="0" smtClean="0"/>
              <a:t> e </a:t>
            </a:r>
            <a:r>
              <a:rPr lang="en-US" sz="1600" dirty="0" err="1" smtClean="0"/>
              <a:t>comissões</a:t>
            </a:r>
            <a:r>
              <a:rPr lang="en-US" sz="1600" dirty="0" smtClean="0"/>
              <a:t> da </a:t>
            </a:r>
            <a:r>
              <a:rPr lang="en-US" sz="1600" dirty="0" err="1" smtClean="0"/>
              <a:t>igreja</a:t>
            </a:r>
            <a:r>
              <a:rPr lang="en-US" sz="1600" dirty="0" smtClean="0"/>
              <a:t>, </a:t>
            </a:r>
            <a:r>
              <a:rPr lang="en-US" sz="1600" dirty="0" err="1" smtClean="0"/>
              <a:t>bem</a:t>
            </a:r>
            <a:r>
              <a:rPr lang="en-US" sz="1600" dirty="0" smtClean="0"/>
              <a:t> </a:t>
            </a:r>
            <a:r>
              <a:rPr lang="en-US" sz="1600" dirty="0" err="1" smtClean="0"/>
              <a:t>como</a:t>
            </a:r>
            <a:r>
              <a:rPr lang="en-US" sz="1600" dirty="0" smtClean="0"/>
              <a:t> a disciplina </a:t>
            </a:r>
            <a:r>
              <a:rPr lang="en-US" sz="1600" dirty="0" err="1" smtClean="0"/>
              <a:t>aos</a:t>
            </a:r>
            <a:r>
              <a:rPr lang="en-US" sz="1600" dirty="0" smtClean="0"/>
              <a:t> </a:t>
            </a:r>
            <a:r>
              <a:rPr lang="en-US" sz="1600" dirty="0" err="1" smtClean="0"/>
              <a:t>membros</a:t>
            </a:r>
            <a:r>
              <a:rPr lang="en-US" sz="1600" dirty="0" smtClean="0"/>
              <a:t> </a:t>
            </a:r>
            <a:r>
              <a:rPr lang="en-US" sz="1600" dirty="0" err="1" smtClean="0"/>
              <a:t>em</a:t>
            </a:r>
            <a:r>
              <a:rPr lang="en-US" sz="1600" dirty="0" smtClean="0"/>
              <a:t> </a:t>
            </a:r>
            <a:r>
              <a:rPr lang="en-US" sz="1600" dirty="0" err="1" smtClean="0"/>
              <a:t>falta</a:t>
            </a:r>
            <a:endParaRPr lang="pt-BR" sz="1600" dirty="0" smtClean="0"/>
          </a:p>
        </p:txBody>
      </p:sp>
      <p:sp>
        <p:nvSpPr>
          <p:cNvPr id="9" name="Retângulo 8"/>
          <p:cNvSpPr/>
          <p:nvPr/>
        </p:nvSpPr>
        <p:spPr>
          <a:xfrm>
            <a:off x="1142976" y="192880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rPr>
              <a:t>Ancião local</a:t>
            </a:r>
            <a:endParaRPr lang="pt-BR"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endParaRPr>
          </a:p>
        </p:txBody>
      </p:sp>
      <p:sp>
        <p:nvSpPr>
          <p:cNvPr id="10" name="Retângulo 9"/>
          <p:cNvSpPr/>
          <p:nvPr/>
        </p:nvSpPr>
        <p:spPr>
          <a:xfrm>
            <a:off x="1643042" y="3598135"/>
            <a:ext cx="7358114" cy="1077218"/>
          </a:xfrm>
          <a:prstGeom prst="rect">
            <a:avLst/>
          </a:prstGeom>
        </p:spPr>
        <p:txBody>
          <a:bodyPr wrap="square">
            <a:spAutoFit/>
          </a:bodyPr>
          <a:lstStyle/>
          <a:p>
            <a:r>
              <a:rPr lang="en-US" sz="1600" dirty="0" err="1" smtClean="0"/>
              <a:t>Também</a:t>
            </a:r>
            <a:r>
              <a:rPr lang="en-US" sz="1600" dirty="0" smtClean="0"/>
              <a:t> </a:t>
            </a:r>
            <a:r>
              <a:rPr lang="en-US" sz="1600" dirty="0" err="1" smtClean="0"/>
              <a:t>chamado</a:t>
            </a:r>
            <a:r>
              <a:rPr lang="en-US" sz="1600" dirty="0" smtClean="0"/>
              <a:t> de </a:t>
            </a:r>
            <a:r>
              <a:rPr lang="en-US" sz="1600" dirty="0" err="1" smtClean="0"/>
              <a:t>Ancião</a:t>
            </a:r>
            <a:r>
              <a:rPr lang="en-US" sz="1600" dirty="0" smtClean="0"/>
              <a:t> </a:t>
            </a:r>
            <a:r>
              <a:rPr lang="en-US" sz="1600" dirty="0" err="1" smtClean="0"/>
              <a:t>Consagrado</a:t>
            </a:r>
            <a:r>
              <a:rPr lang="en-US" sz="1600" dirty="0" smtClean="0"/>
              <a:t> tem sob </a:t>
            </a:r>
            <a:r>
              <a:rPr lang="en-US" sz="1600" dirty="0" err="1" smtClean="0"/>
              <a:t>sua</a:t>
            </a:r>
            <a:r>
              <a:rPr lang="en-US" sz="1600" dirty="0" smtClean="0"/>
              <a:t> </a:t>
            </a:r>
            <a:r>
              <a:rPr lang="en-US" sz="1600" dirty="0" err="1" smtClean="0"/>
              <a:t>responsabilidade</a:t>
            </a:r>
            <a:r>
              <a:rPr lang="en-US" sz="1600" dirty="0" smtClean="0"/>
              <a:t> uma </a:t>
            </a:r>
            <a:r>
              <a:rPr lang="en-US" sz="1600" dirty="0" err="1" smtClean="0"/>
              <a:t>ou</a:t>
            </a:r>
            <a:r>
              <a:rPr lang="en-US" sz="1600" dirty="0" smtClean="0"/>
              <a:t> </a:t>
            </a:r>
            <a:r>
              <a:rPr lang="en-US" sz="1600" dirty="0" err="1" smtClean="0"/>
              <a:t>mais</a:t>
            </a:r>
            <a:r>
              <a:rPr lang="en-US" sz="1600" dirty="0" smtClean="0"/>
              <a:t> </a:t>
            </a:r>
            <a:r>
              <a:rPr lang="en-US" sz="1600" dirty="0" err="1" smtClean="0"/>
              <a:t>igrejas</a:t>
            </a:r>
            <a:r>
              <a:rPr lang="en-US" sz="1600" dirty="0" smtClean="0"/>
              <a:t>, (um campo) que </a:t>
            </a:r>
            <a:r>
              <a:rPr lang="en-US" sz="1600" dirty="0" err="1" smtClean="0"/>
              <a:t>são</a:t>
            </a:r>
            <a:r>
              <a:rPr lang="en-US" sz="1600" dirty="0" smtClean="0"/>
              <a:t> </a:t>
            </a:r>
            <a:r>
              <a:rPr lang="en-US" sz="1600" dirty="0" err="1" smtClean="0"/>
              <a:t>determinadas</a:t>
            </a:r>
            <a:r>
              <a:rPr lang="en-US" sz="1600" dirty="0" smtClean="0"/>
              <a:t> </a:t>
            </a:r>
            <a:r>
              <a:rPr lang="en-US" sz="1600" dirty="0" err="1" smtClean="0"/>
              <a:t>pela</a:t>
            </a:r>
            <a:r>
              <a:rPr lang="en-US" sz="1600" dirty="0" smtClean="0"/>
              <a:t> </a:t>
            </a:r>
            <a:r>
              <a:rPr lang="en-US" sz="1600" dirty="0" err="1" smtClean="0"/>
              <a:t>Associação</a:t>
            </a:r>
            <a:r>
              <a:rPr lang="en-US" sz="1600" dirty="0" smtClean="0"/>
              <a:t>, </a:t>
            </a:r>
            <a:r>
              <a:rPr lang="en-US" sz="1600" dirty="0" err="1" smtClean="0"/>
              <a:t>devendo</a:t>
            </a:r>
            <a:r>
              <a:rPr lang="en-US" sz="1600" dirty="0" smtClean="0"/>
              <a:t> </a:t>
            </a:r>
            <a:r>
              <a:rPr lang="en-US" sz="1600" dirty="0" err="1" smtClean="0"/>
              <a:t>oficiar</a:t>
            </a:r>
            <a:r>
              <a:rPr lang="en-US" sz="1600" dirty="0" smtClean="0"/>
              <a:t> os </a:t>
            </a:r>
            <a:r>
              <a:rPr lang="en-US" sz="1600" dirty="0" err="1" smtClean="0"/>
              <a:t>ritos</a:t>
            </a:r>
            <a:r>
              <a:rPr lang="en-US" sz="1600" dirty="0" smtClean="0"/>
              <a:t> </a:t>
            </a:r>
            <a:r>
              <a:rPr lang="en-US" sz="1600" dirty="0" err="1" smtClean="0"/>
              <a:t>sagrados</a:t>
            </a:r>
            <a:r>
              <a:rPr lang="en-US" sz="1600" dirty="0" smtClean="0"/>
              <a:t>, </a:t>
            </a:r>
            <a:r>
              <a:rPr lang="en-US" sz="1600" dirty="0" err="1" smtClean="0"/>
              <a:t>organizar</a:t>
            </a:r>
            <a:r>
              <a:rPr lang="en-US" sz="1600" dirty="0" smtClean="0"/>
              <a:t> </a:t>
            </a:r>
            <a:r>
              <a:rPr lang="en-US" sz="1600" dirty="0" err="1" smtClean="0"/>
              <a:t>igrejas</a:t>
            </a:r>
            <a:r>
              <a:rPr lang="en-US" sz="1600" dirty="0" smtClean="0"/>
              <a:t>, </a:t>
            </a:r>
            <a:r>
              <a:rPr lang="en-US" sz="1600" dirty="0" err="1" smtClean="0"/>
              <a:t>apresentar</a:t>
            </a:r>
            <a:r>
              <a:rPr lang="en-US" sz="1600" dirty="0" smtClean="0"/>
              <a:t> </a:t>
            </a:r>
            <a:r>
              <a:rPr lang="en-US" sz="1600" dirty="0" err="1" smtClean="0"/>
              <a:t>crianças</a:t>
            </a:r>
            <a:r>
              <a:rPr lang="en-US" sz="1600" dirty="0" smtClean="0"/>
              <a:t>, </a:t>
            </a:r>
            <a:r>
              <a:rPr lang="en-US" sz="1600" dirty="0" err="1" smtClean="0"/>
              <a:t>ungir</a:t>
            </a:r>
            <a:r>
              <a:rPr lang="en-US" sz="1600" dirty="0" smtClean="0"/>
              <a:t> os </a:t>
            </a:r>
            <a:r>
              <a:rPr lang="en-US" sz="1600" dirty="0" err="1" smtClean="0"/>
              <a:t>enfermos</a:t>
            </a:r>
            <a:r>
              <a:rPr lang="en-US" sz="1600" dirty="0" smtClean="0"/>
              <a:t> e </a:t>
            </a:r>
            <a:r>
              <a:rPr lang="en-US" sz="1600" dirty="0" err="1" smtClean="0"/>
              <a:t>outras</a:t>
            </a:r>
            <a:r>
              <a:rPr lang="en-US" sz="1600" dirty="0" smtClean="0"/>
              <a:t> </a:t>
            </a:r>
            <a:r>
              <a:rPr lang="en-US" sz="1600" dirty="0" err="1" smtClean="0"/>
              <a:t>atividades</a:t>
            </a:r>
            <a:r>
              <a:rPr lang="en-US" sz="1600" dirty="0" smtClean="0"/>
              <a:t> </a:t>
            </a:r>
            <a:r>
              <a:rPr lang="en-US" sz="1600" dirty="0" err="1" smtClean="0"/>
              <a:t>solicitadas</a:t>
            </a:r>
            <a:r>
              <a:rPr lang="en-US" sz="1600" dirty="0" smtClean="0"/>
              <a:t> </a:t>
            </a:r>
            <a:r>
              <a:rPr lang="en-US" sz="1600" dirty="0" err="1" smtClean="0"/>
              <a:t>pela</a:t>
            </a:r>
            <a:r>
              <a:rPr lang="en-US" sz="1600" dirty="0" smtClean="0"/>
              <a:t> </a:t>
            </a:r>
            <a:r>
              <a:rPr lang="en-US" sz="1600" dirty="0" err="1" smtClean="0"/>
              <a:t>Associação</a:t>
            </a:r>
            <a:r>
              <a:rPr lang="en-US" sz="1600" dirty="0" smtClean="0"/>
              <a:t>.</a:t>
            </a:r>
            <a:endParaRPr lang="pt-BR" sz="1600" dirty="0" smtClean="0"/>
          </a:p>
        </p:txBody>
      </p:sp>
      <p:sp>
        <p:nvSpPr>
          <p:cNvPr id="14" name="Retângulo 13"/>
          <p:cNvSpPr/>
          <p:nvPr/>
        </p:nvSpPr>
        <p:spPr>
          <a:xfrm>
            <a:off x="1142976" y="317402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rPr>
              <a:t>Pastor</a:t>
            </a:r>
            <a:endParaRPr lang="pt-BR"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endParaRPr>
          </a:p>
        </p:txBody>
      </p:sp>
      <p:sp>
        <p:nvSpPr>
          <p:cNvPr id="17" name="Retângulo 16"/>
          <p:cNvSpPr/>
          <p:nvPr/>
        </p:nvSpPr>
        <p:spPr>
          <a:xfrm>
            <a:off x="1643042" y="5098333"/>
            <a:ext cx="7358114" cy="830997"/>
          </a:xfrm>
          <a:prstGeom prst="rect">
            <a:avLst/>
          </a:prstGeom>
        </p:spPr>
        <p:txBody>
          <a:bodyPr wrap="square">
            <a:spAutoFit/>
          </a:bodyPr>
          <a:lstStyle/>
          <a:p>
            <a:r>
              <a:rPr lang="en-US" sz="1600" dirty="0" smtClean="0"/>
              <a:t>O </a:t>
            </a:r>
            <a:r>
              <a:rPr lang="en-US" sz="1600" dirty="0" err="1" smtClean="0"/>
              <a:t>ministro</a:t>
            </a:r>
            <a:r>
              <a:rPr lang="en-US" sz="1600" dirty="0" smtClean="0"/>
              <a:t>, </a:t>
            </a:r>
            <a:r>
              <a:rPr lang="en-US" sz="1600" dirty="0" err="1" smtClean="0"/>
              <a:t>além</a:t>
            </a:r>
            <a:r>
              <a:rPr lang="en-US" sz="1600" dirty="0" smtClean="0"/>
              <a:t> das </a:t>
            </a:r>
            <a:r>
              <a:rPr lang="en-US" sz="1600" dirty="0" err="1" smtClean="0"/>
              <a:t>atividades</a:t>
            </a:r>
            <a:r>
              <a:rPr lang="en-US" sz="1600" dirty="0" smtClean="0"/>
              <a:t> </a:t>
            </a:r>
            <a:r>
              <a:rPr lang="en-US" sz="1600" dirty="0" err="1" smtClean="0"/>
              <a:t>pastorais</a:t>
            </a:r>
            <a:r>
              <a:rPr lang="en-US" sz="1600" dirty="0" smtClean="0"/>
              <a:t>, </a:t>
            </a:r>
            <a:r>
              <a:rPr lang="en-US" sz="1600" dirty="0" err="1" smtClean="0"/>
              <a:t>está</a:t>
            </a:r>
            <a:r>
              <a:rPr lang="en-US" sz="1600" dirty="0" smtClean="0"/>
              <a:t> </a:t>
            </a:r>
            <a:r>
              <a:rPr lang="en-US" sz="1600" dirty="0" err="1" smtClean="0"/>
              <a:t>autorizado</a:t>
            </a:r>
            <a:r>
              <a:rPr lang="en-US" sz="1600" dirty="0" smtClean="0"/>
              <a:t> a </a:t>
            </a:r>
            <a:r>
              <a:rPr lang="en-US" sz="1600" dirty="0" err="1" smtClean="0"/>
              <a:t>realizar</a:t>
            </a:r>
            <a:r>
              <a:rPr lang="en-US" sz="1600" dirty="0" smtClean="0"/>
              <a:t> </a:t>
            </a:r>
            <a:r>
              <a:rPr lang="en-US" sz="1600" dirty="0" err="1" smtClean="0"/>
              <a:t>casamentos</a:t>
            </a:r>
            <a:r>
              <a:rPr lang="en-US" sz="1600" dirty="0" smtClean="0"/>
              <a:t>, </a:t>
            </a:r>
            <a:r>
              <a:rPr lang="en-US" sz="1600" dirty="0" err="1" smtClean="0"/>
              <a:t>ordenar</a:t>
            </a:r>
            <a:r>
              <a:rPr lang="en-US" sz="1600" dirty="0" smtClean="0"/>
              <a:t> </a:t>
            </a:r>
            <a:r>
              <a:rPr lang="en-US" sz="1600" dirty="0" err="1" smtClean="0"/>
              <a:t>outros</a:t>
            </a:r>
            <a:r>
              <a:rPr lang="en-US" sz="1600" dirty="0" smtClean="0"/>
              <a:t> </a:t>
            </a:r>
            <a:r>
              <a:rPr lang="en-US" sz="1600" dirty="0" err="1" smtClean="0"/>
              <a:t>pastores</a:t>
            </a:r>
            <a:r>
              <a:rPr lang="en-US" sz="1600" dirty="0" smtClean="0"/>
              <a:t> e </a:t>
            </a:r>
            <a:r>
              <a:rPr lang="en-US" sz="1600" dirty="0" err="1" smtClean="0"/>
              <a:t>ministros</a:t>
            </a:r>
            <a:r>
              <a:rPr lang="en-US" sz="1600" dirty="0" smtClean="0"/>
              <a:t> e </a:t>
            </a:r>
            <a:r>
              <a:rPr lang="en-US" sz="1600" dirty="0" err="1" smtClean="0"/>
              <a:t>também</a:t>
            </a:r>
            <a:r>
              <a:rPr lang="en-US" sz="1600" dirty="0" smtClean="0"/>
              <a:t> </a:t>
            </a:r>
            <a:r>
              <a:rPr lang="en-US" sz="1600" dirty="0" err="1" smtClean="0"/>
              <a:t>está</a:t>
            </a:r>
            <a:r>
              <a:rPr lang="en-US" sz="1600" dirty="0" smtClean="0"/>
              <a:t> </a:t>
            </a:r>
            <a:r>
              <a:rPr lang="en-US" sz="1600" dirty="0" err="1" smtClean="0"/>
              <a:t>qualificado</a:t>
            </a:r>
            <a:r>
              <a:rPr lang="en-US" sz="1600" dirty="0" smtClean="0"/>
              <a:t> </a:t>
            </a:r>
            <a:r>
              <a:rPr lang="en-US" sz="1600" dirty="0" err="1" smtClean="0"/>
              <a:t>para</a:t>
            </a:r>
            <a:r>
              <a:rPr lang="en-US" sz="1600" dirty="0" smtClean="0"/>
              <a:t> </a:t>
            </a:r>
            <a:r>
              <a:rPr lang="en-US" sz="1600" dirty="0" err="1" smtClean="0"/>
              <a:t>presidir</a:t>
            </a:r>
            <a:r>
              <a:rPr lang="en-US" sz="1600" dirty="0" smtClean="0"/>
              <a:t> </a:t>
            </a:r>
            <a:r>
              <a:rPr lang="en-US" sz="1600" dirty="0" err="1" smtClean="0"/>
              <a:t>Associação</a:t>
            </a:r>
            <a:r>
              <a:rPr lang="en-US" sz="1600" dirty="0" smtClean="0"/>
              <a:t>, </a:t>
            </a:r>
            <a:r>
              <a:rPr lang="en-US" sz="1600" dirty="0" err="1" smtClean="0"/>
              <a:t>União</a:t>
            </a:r>
            <a:r>
              <a:rPr lang="en-US" sz="1600" dirty="0" smtClean="0"/>
              <a:t> e </a:t>
            </a:r>
            <a:r>
              <a:rPr lang="en-US" sz="1600" dirty="0" err="1" smtClean="0"/>
              <a:t>outras</a:t>
            </a:r>
            <a:r>
              <a:rPr lang="en-US" sz="1600" dirty="0" smtClean="0"/>
              <a:t> </a:t>
            </a:r>
            <a:r>
              <a:rPr lang="en-US" sz="1600" dirty="0" err="1" smtClean="0"/>
              <a:t>instâncias</a:t>
            </a:r>
            <a:r>
              <a:rPr lang="en-US" sz="1600" dirty="0" smtClean="0"/>
              <a:t> </a:t>
            </a:r>
            <a:r>
              <a:rPr lang="en-US" sz="1600" dirty="0" err="1" smtClean="0"/>
              <a:t>da</a:t>
            </a:r>
            <a:r>
              <a:rPr lang="en-US" sz="1600" dirty="0" smtClean="0"/>
              <a:t> </a:t>
            </a:r>
            <a:r>
              <a:rPr lang="en-US" sz="1600" dirty="0" err="1" smtClean="0"/>
              <a:t>igreja</a:t>
            </a:r>
            <a:r>
              <a:rPr lang="en-US" sz="1600" dirty="0" smtClean="0"/>
              <a:t>.</a:t>
            </a:r>
            <a:endParaRPr lang="pt-BR" sz="1600" dirty="0" smtClean="0"/>
          </a:p>
        </p:txBody>
      </p:sp>
      <p:sp>
        <p:nvSpPr>
          <p:cNvPr id="18" name="Retângulo 17"/>
          <p:cNvSpPr/>
          <p:nvPr/>
        </p:nvSpPr>
        <p:spPr>
          <a:xfrm>
            <a:off x="1142976" y="467422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rPr>
              <a:t>Ministro</a:t>
            </a:r>
            <a:endParaRPr lang="pt-BR"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OS CARGOS NA IGREJA</a:t>
            </a:r>
            <a:endParaRPr lang="pt-BR" dirty="0"/>
          </a:p>
        </p:txBody>
      </p:sp>
      <p:sp>
        <p:nvSpPr>
          <p:cNvPr id="13" name="Retângulo 12"/>
          <p:cNvSpPr/>
          <p:nvPr/>
        </p:nvSpPr>
        <p:spPr>
          <a:xfrm>
            <a:off x="1571604" y="1394286"/>
            <a:ext cx="7143800" cy="2123658"/>
          </a:xfrm>
          <a:prstGeom prst="rect">
            <a:avLst/>
          </a:prstGeom>
        </p:spPr>
        <p:txBody>
          <a:bodyPr wrap="square">
            <a:spAutoFit/>
          </a:bodyPr>
          <a:lstStyle/>
          <a:p>
            <a:pPr algn="just"/>
            <a:r>
              <a:rPr lang="pt-BR" sz="2200" b="1" dirty="0" smtClean="0">
                <a:solidFill>
                  <a:schemeClr val="tx1">
                    <a:lumMod val="95000"/>
                    <a:lumOff val="5000"/>
                  </a:schemeClr>
                </a:solidFill>
              </a:rPr>
              <a:t>No tocante à sua posição, eles estão, em primeiro lugar, como todos os membros da igreja, sujeitos à ordem e aos santos deveres, porém, com a diferença de que todos os membros lhe dispensem a consideração, a honra e o respeito que pertencem aos seus cargos e à sua responsabilidade.</a:t>
            </a:r>
            <a:endParaRPr lang="pt-BR" sz="2200" b="1" dirty="0">
              <a:solidFill>
                <a:schemeClr val="tx1">
                  <a:lumMod val="95000"/>
                  <a:lumOff val="5000"/>
                </a:schemeClr>
              </a:solidFill>
            </a:endParaRPr>
          </a:p>
        </p:txBody>
      </p:sp>
      <p:sp>
        <p:nvSpPr>
          <p:cNvPr id="6" name="Retângulo 5"/>
          <p:cNvSpPr/>
          <p:nvPr/>
        </p:nvSpPr>
        <p:spPr>
          <a:xfrm>
            <a:off x="1571604" y="4138861"/>
            <a:ext cx="7358114" cy="1631216"/>
          </a:xfrm>
          <a:prstGeom prst="rect">
            <a:avLst/>
          </a:prstGeom>
        </p:spPr>
        <p:txBody>
          <a:bodyPr wrap="square">
            <a:spAutoFit/>
          </a:bodyPr>
          <a:lstStyle/>
          <a:p>
            <a:r>
              <a:rPr lang="pt-BR" sz="2000" dirty="0" smtClean="0"/>
              <a:t>Os presbíteros que governam bem sejam estimados por dignos de duplicada honra, principalmente os que trabalham na palavra e na doutrina.</a:t>
            </a:r>
          </a:p>
          <a:p>
            <a:r>
              <a:rPr lang="pt-BR" sz="2000" dirty="0" smtClean="0"/>
              <a:t> Não aceites acusação contra presbítero, senão com duas ou três testemunhas.</a:t>
            </a:r>
          </a:p>
        </p:txBody>
      </p:sp>
      <p:sp>
        <p:nvSpPr>
          <p:cNvPr id="7" name="Retângulo 6"/>
          <p:cNvSpPr/>
          <p:nvPr/>
        </p:nvSpPr>
        <p:spPr>
          <a:xfrm>
            <a:off x="1071538" y="371475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Timóteo 5:17, 19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OS CARGOS NA IGREJA</a:t>
            </a:r>
            <a:endParaRPr lang="pt-BR" dirty="0"/>
          </a:p>
        </p:txBody>
      </p:sp>
      <p:sp>
        <p:nvSpPr>
          <p:cNvPr id="13" name="Retângulo 12"/>
          <p:cNvSpPr/>
          <p:nvPr/>
        </p:nvSpPr>
        <p:spPr>
          <a:xfrm>
            <a:off x="1571604" y="1394286"/>
            <a:ext cx="7143800" cy="2800767"/>
          </a:xfrm>
          <a:prstGeom prst="rect">
            <a:avLst/>
          </a:prstGeom>
        </p:spPr>
        <p:txBody>
          <a:bodyPr wrap="square">
            <a:spAutoFit/>
          </a:bodyPr>
          <a:lstStyle/>
          <a:p>
            <a:pPr algn="just"/>
            <a:r>
              <a:rPr lang="pt-BR" sz="2200" b="1" dirty="0" smtClean="0">
                <a:solidFill>
                  <a:schemeClr val="tx1">
                    <a:lumMod val="95000"/>
                    <a:lumOff val="5000"/>
                  </a:schemeClr>
                </a:solidFill>
              </a:rPr>
              <a:t>A consagração para estes cargos realiza-se conforme a necessidade. Por meio da consagração não se alcança capacidade ou dignidade, as quais já devem ter sido constatadas pelo serviço anteriormente prestado. Mediante a consagração, somente lhes é concedida a autoridade da igreja para o exercício de uma responsabilidade mais elevada, sendo implorada a bênção divina sobre o cargo.</a:t>
            </a:r>
            <a:endParaRPr lang="pt-BR" sz="2200" b="1" dirty="0">
              <a:solidFill>
                <a:schemeClr val="tx1">
                  <a:lumMod val="95000"/>
                  <a:lumOff val="5000"/>
                </a:schemeClr>
              </a:solidFill>
            </a:endParaRPr>
          </a:p>
        </p:txBody>
      </p:sp>
      <p:sp>
        <p:nvSpPr>
          <p:cNvPr id="4" name="Retângulo 3"/>
          <p:cNvSpPr/>
          <p:nvPr/>
        </p:nvSpPr>
        <p:spPr>
          <a:xfrm>
            <a:off x="1596980" y="4969053"/>
            <a:ext cx="7118424" cy="1124243"/>
          </a:xfrm>
          <a:prstGeom prst="rect">
            <a:avLst/>
          </a:prstGeom>
        </p:spPr>
        <p:txBody>
          <a:bodyPr wrap="square">
            <a:spAutoFit/>
          </a:bodyPr>
          <a:lstStyle/>
          <a:p>
            <a:pPr algn="just"/>
            <a:r>
              <a:rPr lang="pt-BR" sz="2200" b="1" dirty="0" smtClean="0">
                <a:solidFill>
                  <a:schemeClr val="tx1">
                    <a:lumMod val="95000"/>
                    <a:lumOff val="5000"/>
                  </a:schemeClr>
                </a:solidFill>
              </a:rPr>
              <a:t>Somente estes servos consagrados estão autorizados a dirigir a obra evangélica e cuidar da igreja (organizar grupos), batizar e repartir a Santa Ceia</a:t>
            </a:r>
            <a:endParaRPr lang="pt-BR" sz="22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RECEPÇÃO NA IGREJA</a:t>
            </a:r>
            <a:endParaRPr lang="pt-BR" sz="5400" b="1" dirty="0"/>
          </a:p>
        </p:txBody>
      </p:sp>
      <p:sp>
        <p:nvSpPr>
          <p:cNvPr id="5" name="Título 1"/>
          <p:cNvSpPr>
            <a:spLocks noGrp="1"/>
          </p:cNvSpPr>
          <p:nvPr>
            <p:ph type="title"/>
          </p:nvPr>
        </p:nvSpPr>
        <p:spPr/>
        <p:txBody>
          <a:bodyPr>
            <a:normAutofit/>
          </a:bodyPr>
          <a:lstStyle/>
          <a:p>
            <a:r>
              <a:rPr lang="pt-BR" sz="4800" dirty="0" smtClean="0"/>
              <a:t>24</a:t>
            </a:r>
            <a:endParaRPr lang="pt-BR" sz="4800" dirty="0"/>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13" name="Retângulo 12"/>
          <p:cNvSpPr/>
          <p:nvPr/>
        </p:nvSpPr>
        <p:spPr>
          <a:xfrm>
            <a:off x="1571604" y="1394286"/>
            <a:ext cx="7143800" cy="3477875"/>
          </a:xfrm>
          <a:prstGeom prst="rect">
            <a:avLst/>
          </a:prstGeom>
        </p:spPr>
        <p:txBody>
          <a:bodyPr wrap="square">
            <a:spAutoFit/>
          </a:bodyPr>
          <a:lstStyle/>
          <a:p>
            <a:pPr algn="just"/>
            <a:r>
              <a:rPr lang="en-US" sz="2200" b="1" dirty="0" smtClean="0">
                <a:solidFill>
                  <a:schemeClr val="tx1">
                    <a:lumMod val="95000"/>
                    <a:lumOff val="5000"/>
                  </a:schemeClr>
                </a:solidFill>
              </a:rPr>
              <a:t>A </a:t>
            </a:r>
            <a:r>
              <a:rPr lang="en-US" sz="2200" b="1" dirty="0" err="1" smtClean="0">
                <a:solidFill>
                  <a:schemeClr val="tx1">
                    <a:lumMod val="95000"/>
                    <a:lumOff val="5000"/>
                  </a:schemeClr>
                </a:solidFill>
              </a:rPr>
              <a:t>recepção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só</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ter</a:t>
            </a:r>
            <a:r>
              <a:rPr lang="en-US" sz="2200" b="1" dirty="0" smtClean="0">
                <a:solidFill>
                  <a:schemeClr val="tx1">
                    <a:lumMod val="95000"/>
                    <a:lumOff val="5000"/>
                  </a:schemeClr>
                </a:solidFill>
              </a:rPr>
              <a:t> lugar </a:t>
            </a:r>
            <a:r>
              <a:rPr lang="en-US" sz="2200" b="1" dirty="0" err="1" smtClean="0">
                <a:solidFill>
                  <a:schemeClr val="tx1">
                    <a:lumMod val="95000"/>
                    <a:lumOff val="5000"/>
                  </a:schemeClr>
                </a:solidFill>
              </a:rPr>
              <a:t>quando</a:t>
            </a:r>
            <a:r>
              <a:rPr lang="en-US" sz="2200" b="1" dirty="0" smtClean="0">
                <a:solidFill>
                  <a:schemeClr val="tx1">
                    <a:lumMod val="95000"/>
                    <a:lumOff val="5000"/>
                  </a:schemeClr>
                </a:solidFill>
              </a:rPr>
              <a:t> as almas que a </a:t>
            </a:r>
            <a:r>
              <a:rPr lang="en-US" sz="2200" b="1" dirty="0" err="1" smtClean="0">
                <a:solidFill>
                  <a:schemeClr val="tx1">
                    <a:lumMod val="95000"/>
                    <a:lumOff val="5000"/>
                  </a:schemeClr>
                </a:solidFill>
              </a:rPr>
              <a:t>desejem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já</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tenham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alcançado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conhecimento</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convicção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básicos</a:t>
            </a:r>
            <a:r>
              <a:rPr lang="en-US" sz="2200" b="1" dirty="0" smtClean="0">
                <a:solidFill>
                  <a:schemeClr val="tx1">
                    <a:lumMod val="95000"/>
                    <a:lumOff val="5000"/>
                  </a:schemeClr>
                </a:solidFill>
              </a:rPr>
              <a:t> dos </a:t>
            </a:r>
            <a:r>
              <a:rPr lang="en-US" sz="2200" b="1" dirty="0" err="1" smtClean="0">
                <a:solidFill>
                  <a:schemeClr val="tx1">
                    <a:lumMod val="95000"/>
                    <a:lumOff val="5000"/>
                  </a:schemeClr>
                </a:solidFill>
              </a:rPr>
              <a:t>princípios</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nossa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fé</a:t>
            </a:r>
            <a:r>
              <a:rPr lang="en-US" sz="2200" b="1" dirty="0" smtClean="0">
                <a:solidFill>
                  <a:schemeClr val="tx1">
                    <a:lumMod val="95000"/>
                    <a:lumOff val="5000"/>
                  </a:schemeClr>
                </a:solidFill>
              </a:rPr>
              <a:t>, e se 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não </a:t>
            </a:r>
            <a:r>
              <a:rPr lang="en-US" sz="2200" b="1" dirty="0" err="1" smtClean="0">
                <a:solidFill>
                  <a:schemeClr val="tx1">
                    <a:lumMod val="95000"/>
                    <a:lumOff val="5000"/>
                  </a:schemeClr>
                </a:solidFill>
              </a:rPr>
              <a:t>tiver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nenhuma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objeção</a:t>
            </a:r>
            <a:r>
              <a:rPr lang="en-US" sz="2200" b="1" dirty="0" smtClean="0">
                <a:solidFill>
                  <a:schemeClr val="tx1">
                    <a:lumMod val="95000"/>
                    <a:lumOff val="5000"/>
                  </a:schemeClr>
                </a:solidFill>
              </a:rPr>
              <a:t>.</a:t>
            </a:r>
          </a:p>
          <a:p>
            <a:pPr algn="just"/>
            <a:endParaRPr lang="en-US" sz="2200" b="1" dirty="0" smtClean="0">
              <a:solidFill>
                <a:schemeClr val="tx1">
                  <a:lumMod val="95000"/>
                  <a:lumOff val="5000"/>
                </a:schemeClr>
              </a:solidFill>
            </a:endParaRPr>
          </a:p>
          <a:p>
            <a:pPr algn="just"/>
            <a:r>
              <a:rPr lang="en-US" sz="2200" b="1" dirty="0" smtClean="0">
                <a:solidFill>
                  <a:schemeClr val="tx1">
                    <a:lumMod val="95000"/>
                    <a:lumOff val="5000"/>
                  </a:schemeClr>
                </a:solidFill>
              </a:rPr>
              <a:t>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também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pede</a:t>
            </a:r>
            <a:r>
              <a:rPr lang="en-US" sz="2200" b="1" dirty="0" smtClean="0">
                <a:solidFill>
                  <a:schemeClr val="tx1">
                    <a:lumMod val="95000"/>
                    <a:lumOff val="5000"/>
                  </a:schemeClr>
                </a:solidFill>
              </a:rPr>
              <a:t> que </a:t>
            </a:r>
            <a:r>
              <a:rPr lang="en-US" sz="2200" b="1" dirty="0" err="1" smtClean="0">
                <a:solidFill>
                  <a:schemeClr val="tx1">
                    <a:lumMod val="95000"/>
                    <a:lumOff val="5000"/>
                  </a:schemeClr>
                </a:solidFill>
              </a:rPr>
              <a:t>seja</a:t>
            </a:r>
            <a:r>
              <a:rPr lang="en-US" sz="2200" b="1" dirty="0" smtClean="0">
                <a:solidFill>
                  <a:schemeClr val="tx1">
                    <a:lumMod val="95000"/>
                    <a:lumOff val="5000"/>
                  </a:schemeClr>
                </a:solidFill>
              </a:rPr>
              <a:t> dado </a:t>
            </a:r>
            <a:r>
              <a:rPr lang="en-US" sz="2200" b="1" dirty="0" err="1" smtClean="0">
                <a:solidFill>
                  <a:schemeClr val="tx1">
                    <a:lumMod val="95000"/>
                    <a:lumOff val="5000"/>
                  </a:schemeClr>
                </a:solidFill>
              </a:rPr>
              <a:t>testemunho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perante</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congregação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Pela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conformidade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manifestada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para</a:t>
            </a:r>
            <a:r>
              <a:rPr lang="en-US" sz="2200" b="1" dirty="0" smtClean="0">
                <a:solidFill>
                  <a:schemeClr val="tx1">
                    <a:lumMod val="95000"/>
                    <a:lumOff val="5000"/>
                  </a:schemeClr>
                </a:solidFill>
              </a:rPr>
              <a:t> com </a:t>
            </a:r>
            <a:r>
              <a:rPr lang="en-US" sz="2200" b="1" dirty="0" err="1" smtClean="0">
                <a:solidFill>
                  <a:schemeClr val="tx1">
                    <a:lumMod val="95000"/>
                    <a:lumOff val="5000"/>
                  </a:schemeClr>
                </a:solidFill>
              </a:rPr>
              <a:t>essa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profissão</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meio</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estender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mão</a:t>
            </a:r>
            <a:r>
              <a:rPr lang="en-US" sz="2200" b="1" dirty="0" smtClean="0">
                <a:solidFill>
                  <a:schemeClr val="tx1">
                    <a:lumMod val="95000"/>
                    <a:lumOff val="5000"/>
                  </a:schemeClr>
                </a:solidFill>
              </a:rPr>
              <a:t> do servo </a:t>
            </a:r>
            <a:r>
              <a:rPr lang="en-US" sz="2200" b="1" dirty="0" err="1" smtClean="0">
                <a:solidFill>
                  <a:schemeClr val="tx1">
                    <a:lumMod val="95000"/>
                    <a:lumOff val="5000"/>
                  </a:schemeClr>
                </a:solidFill>
              </a:rPr>
              <a:t>consagrado</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confirmada</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recepção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endParaRPr lang="pt-BR" sz="2200" b="1" dirty="0">
              <a:solidFill>
                <a:schemeClr val="tx1">
                  <a:lumMod val="95000"/>
                  <a:lumOff val="5000"/>
                </a:schemeClr>
              </a:solidFill>
            </a:endParaRPr>
          </a:p>
        </p:txBody>
      </p:sp>
      <p:sp>
        <p:nvSpPr>
          <p:cNvPr id="8" name="Retângulo 7"/>
          <p:cNvSpPr/>
          <p:nvPr/>
        </p:nvSpPr>
        <p:spPr>
          <a:xfrm>
            <a:off x="1571604" y="5441122"/>
            <a:ext cx="7358114" cy="1015663"/>
          </a:xfrm>
          <a:prstGeom prst="rect">
            <a:avLst/>
          </a:prstGeom>
        </p:spPr>
        <p:txBody>
          <a:bodyPr wrap="square">
            <a:spAutoFit/>
          </a:bodyPr>
          <a:lstStyle/>
          <a:p>
            <a:r>
              <a:rPr lang="pt-BR" sz="2000" dirty="0" smtClean="0"/>
              <a:t>Milita a boa milícia da fé, toma posse da vida eterna, para a qual também foste chamado, tendo já feito boa confissão diante de muitas testemunhas.</a:t>
            </a:r>
          </a:p>
        </p:txBody>
      </p:sp>
      <p:sp>
        <p:nvSpPr>
          <p:cNvPr id="9" name="Retângulo 8"/>
          <p:cNvSpPr/>
          <p:nvPr/>
        </p:nvSpPr>
        <p:spPr>
          <a:xfrm>
            <a:off x="1071538" y="5017013"/>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Timóteo 6:12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8" name="Retângulo 7"/>
          <p:cNvSpPr/>
          <p:nvPr/>
        </p:nvSpPr>
        <p:spPr>
          <a:xfrm>
            <a:off x="1571604" y="2138597"/>
            <a:ext cx="7358114" cy="2554545"/>
          </a:xfrm>
          <a:prstGeom prst="rect">
            <a:avLst/>
          </a:prstGeom>
        </p:spPr>
        <p:txBody>
          <a:bodyPr wrap="square">
            <a:spAutoFit/>
          </a:bodyPr>
          <a:lstStyle/>
          <a:p>
            <a:r>
              <a:rPr lang="pt-BR" sz="2000" dirty="0" smtClean="0"/>
              <a:t> </a:t>
            </a:r>
            <a:r>
              <a:rPr lang="pt-BR" sz="2000" dirty="0"/>
              <a:t> </a:t>
            </a:r>
            <a:r>
              <a:rPr lang="pt-BR" sz="2000" dirty="0" smtClean="0"/>
              <a:t> Ouvindo eles isto, compungiram-se em seu coração e perguntaram a Pedro e aos demais apóstolos: Que faremos, varões irmãos?</a:t>
            </a:r>
          </a:p>
          <a:p>
            <a:r>
              <a:rPr lang="pt-BR" sz="2000" dirty="0" smtClean="0"/>
              <a:t>  E disse-lhes Pedro: Arrependei-vos, e cada um de vós seja batizado em nome de Jesus Cristo para perdão dos pecados, e recebereis o dom do Espírito Santo.</a:t>
            </a:r>
          </a:p>
          <a:p>
            <a:r>
              <a:rPr lang="pt-BR" sz="2000" dirty="0" smtClean="0"/>
              <a:t>  </a:t>
            </a:r>
          </a:p>
          <a:p>
            <a:r>
              <a:rPr lang="pt-BR" sz="2000" dirty="0" smtClean="0"/>
              <a:t> 41 De sorte que foram batizados os que de bom grado receberam a sua palavra; e, naquele dia, agregaram-se quase três mil almas.</a:t>
            </a:r>
          </a:p>
        </p:txBody>
      </p:sp>
      <p:sp>
        <p:nvSpPr>
          <p:cNvPr id="9" name="Retângulo 8"/>
          <p:cNvSpPr/>
          <p:nvPr/>
        </p:nvSpPr>
        <p:spPr>
          <a:xfrm>
            <a:off x="1071538" y="171448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2:37, 38, 41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13" name="Retângulo 12"/>
          <p:cNvSpPr/>
          <p:nvPr/>
        </p:nvSpPr>
        <p:spPr>
          <a:xfrm>
            <a:off x="1571604" y="1394286"/>
            <a:ext cx="7143800" cy="1107996"/>
          </a:xfrm>
          <a:prstGeom prst="rect">
            <a:avLst/>
          </a:prstGeom>
        </p:spPr>
        <p:txBody>
          <a:bodyPr wrap="square">
            <a:spAutoFit/>
          </a:bodyPr>
          <a:lstStyle/>
          <a:p>
            <a:pPr algn="just"/>
            <a:r>
              <a:rPr lang="en-US" sz="2200" b="1" dirty="0" smtClean="0">
                <a:solidFill>
                  <a:schemeClr val="tx1">
                    <a:lumMod val="95000"/>
                    <a:lumOff val="5000"/>
                  </a:schemeClr>
                </a:solidFill>
              </a:rPr>
              <a:t>Todos os </a:t>
            </a:r>
            <a:r>
              <a:rPr lang="en-US" sz="2200" b="1" dirty="0" err="1" smtClean="0">
                <a:solidFill>
                  <a:schemeClr val="tx1">
                    <a:lumMod val="95000"/>
                    <a:lumOff val="5000"/>
                  </a:schemeClr>
                </a:solidFill>
              </a:rPr>
              <a:t>membros</a:t>
            </a:r>
            <a:r>
              <a:rPr lang="en-US" sz="2200" b="1" dirty="0" smtClean="0">
                <a:solidFill>
                  <a:schemeClr val="tx1">
                    <a:lumMod val="95000"/>
                    <a:lumOff val="5000"/>
                  </a:schemeClr>
                </a:solidFill>
              </a:rPr>
              <a:t> da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se </a:t>
            </a:r>
            <a:r>
              <a:rPr lang="en-US" sz="2200" b="1" dirty="0" err="1" smtClean="0">
                <a:solidFill>
                  <a:schemeClr val="tx1">
                    <a:lumMod val="95000"/>
                    <a:lumOff val="5000"/>
                  </a:schemeClr>
                </a:solidFill>
              </a:rPr>
              <a:t>tratam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irmãos</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irmãs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em</a:t>
            </a:r>
            <a:r>
              <a:rPr lang="en-US" sz="2200" b="1" dirty="0" smtClean="0">
                <a:solidFill>
                  <a:schemeClr val="tx1">
                    <a:lumMod val="95000"/>
                    <a:lumOff val="5000"/>
                  </a:schemeClr>
                </a:solidFill>
              </a:rPr>
              <a:t> Cristo e </a:t>
            </a:r>
            <a:r>
              <a:rPr lang="en-US" sz="2200" b="1" dirty="0" err="1" smtClean="0">
                <a:solidFill>
                  <a:schemeClr val="tx1">
                    <a:lumMod val="95000"/>
                    <a:lumOff val="5000"/>
                  </a:schemeClr>
                </a:solidFill>
              </a:rPr>
              <a:t>saúdam</a:t>
            </a:r>
            <a:r>
              <a:rPr lang="en-US" sz="2200" b="1" dirty="0" smtClean="0">
                <a:solidFill>
                  <a:schemeClr val="tx1">
                    <a:lumMod val="95000"/>
                    <a:lumOff val="5000"/>
                  </a:schemeClr>
                </a:solidFill>
              </a:rPr>
              <a:t>-se,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irmãos</a:t>
            </a:r>
            <a:r>
              <a:rPr lang="en-US" sz="2200" b="1" dirty="0" smtClean="0">
                <a:solidFill>
                  <a:schemeClr val="tx1">
                    <a:lumMod val="95000"/>
                    <a:lumOff val="5000"/>
                  </a:schemeClr>
                </a:solidFill>
              </a:rPr>
              <a:t> entre </a:t>
            </a:r>
            <a:r>
              <a:rPr lang="en-US" sz="2200" b="1" dirty="0" err="1" smtClean="0">
                <a:solidFill>
                  <a:schemeClr val="tx1">
                    <a:lumMod val="95000"/>
                    <a:lumOff val="5000"/>
                  </a:schemeClr>
                </a:solidFill>
              </a:rPr>
              <a:t>si</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irmãs</a:t>
            </a:r>
            <a:r>
              <a:rPr lang="en-US" sz="2200" b="1" dirty="0" smtClean="0">
                <a:solidFill>
                  <a:schemeClr val="tx1">
                    <a:lumMod val="95000"/>
                    <a:lumOff val="5000"/>
                  </a:schemeClr>
                </a:solidFill>
              </a:rPr>
              <a:t> entre </a:t>
            </a:r>
            <a:r>
              <a:rPr lang="en-US" sz="2200" b="1" dirty="0" err="1" smtClean="0">
                <a:solidFill>
                  <a:schemeClr val="tx1">
                    <a:lumMod val="95000"/>
                    <a:lumOff val="5000"/>
                  </a:schemeClr>
                </a:solidFill>
              </a:rPr>
              <a:t>si</a:t>
            </a:r>
            <a:r>
              <a:rPr lang="en-US" sz="2200" b="1" dirty="0" smtClean="0">
                <a:solidFill>
                  <a:schemeClr val="tx1">
                    <a:lumMod val="95000"/>
                    <a:lumOff val="5000"/>
                  </a:schemeClr>
                </a:solidFill>
              </a:rPr>
              <a:t>, com o </a:t>
            </a:r>
            <a:r>
              <a:rPr lang="en-US" sz="2200" b="1" dirty="0" err="1" smtClean="0">
                <a:solidFill>
                  <a:schemeClr val="tx1">
                    <a:lumMod val="95000"/>
                    <a:lumOff val="5000"/>
                  </a:schemeClr>
                </a:solidFill>
              </a:rPr>
              <a:t>ósculo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santo</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3424481"/>
            <a:ext cx="7358114" cy="400110"/>
          </a:xfrm>
          <a:prstGeom prst="rect">
            <a:avLst/>
          </a:prstGeom>
        </p:spPr>
        <p:txBody>
          <a:bodyPr wrap="square">
            <a:spAutoFit/>
          </a:bodyPr>
          <a:lstStyle/>
          <a:p>
            <a:r>
              <a:rPr lang="pt-BR" sz="2000" dirty="0" smtClean="0"/>
              <a:t>Saudai-vos uns aos outros com ósculo santo.</a:t>
            </a:r>
          </a:p>
        </p:txBody>
      </p:sp>
      <p:sp>
        <p:nvSpPr>
          <p:cNvPr id="9" name="Retângulo 8"/>
          <p:cNvSpPr/>
          <p:nvPr/>
        </p:nvSpPr>
        <p:spPr>
          <a:xfrm>
            <a:off x="1071538" y="300037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Coríntios 13:12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4314774"/>
            <a:ext cx="7358114" cy="707886"/>
          </a:xfrm>
          <a:prstGeom prst="rect">
            <a:avLst/>
          </a:prstGeom>
        </p:spPr>
        <p:txBody>
          <a:bodyPr wrap="square">
            <a:spAutoFit/>
          </a:bodyPr>
          <a:lstStyle/>
          <a:p>
            <a:r>
              <a:rPr lang="pt-BR" sz="2000" dirty="0" smtClean="0"/>
              <a:t>Saudai a todos os irmãos com </a:t>
            </a:r>
            <a:r>
              <a:rPr lang="pt-BR" sz="2000" u="sng" dirty="0" smtClean="0"/>
              <a:t>ósculo santo.</a:t>
            </a:r>
          </a:p>
          <a:p>
            <a:endParaRPr lang="en-CA" sz="2000" dirty="0" smtClean="0"/>
          </a:p>
        </p:txBody>
      </p:sp>
      <p:sp>
        <p:nvSpPr>
          <p:cNvPr id="7" name="Retângulo 6"/>
          <p:cNvSpPr/>
          <p:nvPr/>
        </p:nvSpPr>
        <p:spPr>
          <a:xfrm>
            <a:off x="1071538" y="3890665"/>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a:t>
            </a:r>
            <a:r>
              <a:rPr lang="pt-BR"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Tessalonicences</a:t>
            </a:r>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5:26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13" name="Retângulo 12"/>
          <p:cNvSpPr/>
          <p:nvPr/>
        </p:nvSpPr>
        <p:spPr>
          <a:xfrm>
            <a:off x="1571604" y="1394286"/>
            <a:ext cx="7143800" cy="1107996"/>
          </a:xfrm>
          <a:prstGeom prst="rect">
            <a:avLst/>
          </a:prstGeom>
        </p:spPr>
        <p:txBody>
          <a:bodyPr wrap="square">
            <a:spAutoFit/>
          </a:bodyPr>
          <a:lstStyle/>
          <a:p>
            <a:pPr algn="just"/>
            <a:r>
              <a:rPr lang="en-US" sz="2200" b="1" dirty="0" err="1" smtClean="0">
                <a:solidFill>
                  <a:schemeClr val="tx1">
                    <a:lumMod val="95000"/>
                    <a:lumOff val="5000"/>
                  </a:schemeClr>
                </a:solidFill>
              </a:rPr>
              <a:t>Seguro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vida</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contrário</a:t>
            </a:r>
            <a:r>
              <a:rPr lang="en-US" sz="2200" b="1" dirty="0" smtClean="0">
                <a:solidFill>
                  <a:schemeClr val="tx1">
                    <a:lumMod val="95000"/>
                    <a:lumOff val="5000"/>
                  </a:schemeClr>
                </a:solidFill>
              </a:rPr>
              <a:t> à </a:t>
            </a:r>
            <a:r>
              <a:rPr lang="en-US" sz="2200" b="1" dirty="0" err="1" smtClean="0">
                <a:solidFill>
                  <a:schemeClr val="tx1">
                    <a:lumMod val="95000"/>
                    <a:lumOff val="5000"/>
                  </a:schemeClr>
                </a:solidFill>
              </a:rPr>
              <a:t>doutrina</a:t>
            </a:r>
            <a:r>
              <a:rPr lang="en-US" sz="2200" b="1" dirty="0" smtClean="0">
                <a:solidFill>
                  <a:schemeClr val="tx1">
                    <a:lumMod val="95000"/>
                    <a:lumOff val="5000"/>
                  </a:schemeClr>
                </a:solidFill>
              </a:rPr>
              <a:t> de Cristo; </a:t>
            </a:r>
            <a:r>
              <a:rPr lang="en-US" sz="2200" b="1" dirty="0" err="1" smtClean="0">
                <a:solidFill>
                  <a:schemeClr val="tx1">
                    <a:lumMod val="95000"/>
                    <a:lumOff val="5000"/>
                  </a:schemeClr>
                </a:solidFill>
              </a:rPr>
              <a:t>portanto</a:t>
            </a:r>
            <a:r>
              <a:rPr lang="en-US" sz="2200" b="1" dirty="0" smtClean="0">
                <a:solidFill>
                  <a:schemeClr val="tx1">
                    <a:lumMod val="95000"/>
                    <a:lumOff val="5000"/>
                  </a:schemeClr>
                </a:solidFill>
              </a:rPr>
              <a:t>, um </a:t>
            </a:r>
            <a:r>
              <a:rPr lang="en-US" sz="2200" b="1" dirty="0" err="1" smtClean="0">
                <a:solidFill>
                  <a:schemeClr val="tx1">
                    <a:lumMod val="95000"/>
                    <a:lumOff val="5000"/>
                  </a:schemeClr>
                </a:solidFill>
              </a:rPr>
              <a:t>seguidor</a:t>
            </a:r>
            <a:r>
              <a:rPr lang="en-US" sz="2200" b="1" dirty="0" smtClean="0">
                <a:solidFill>
                  <a:schemeClr val="tx1">
                    <a:lumMod val="95000"/>
                    <a:lumOff val="5000"/>
                  </a:schemeClr>
                </a:solidFill>
              </a:rPr>
              <a:t> de Cristo não </a:t>
            </a:r>
            <a:r>
              <a:rPr lang="en-US" sz="2200" b="1" dirty="0" err="1" smtClean="0">
                <a:solidFill>
                  <a:schemeClr val="tx1">
                    <a:lumMod val="95000"/>
                    <a:lumOff val="5000"/>
                  </a:schemeClr>
                </a:solidFill>
              </a:rPr>
              <a:t>pode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participar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nele</a:t>
            </a:r>
            <a:endParaRPr lang="pt-BR" sz="2200" b="1" dirty="0">
              <a:solidFill>
                <a:schemeClr val="tx1">
                  <a:lumMod val="95000"/>
                  <a:lumOff val="5000"/>
                </a:schemeClr>
              </a:solidFill>
            </a:endParaRPr>
          </a:p>
        </p:txBody>
      </p:sp>
      <p:sp>
        <p:nvSpPr>
          <p:cNvPr id="9" name="Retângulo 8"/>
          <p:cNvSpPr/>
          <p:nvPr/>
        </p:nvSpPr>
        <p:spPr>
          <a:xfrm>
            <a:off x="1071538" y="270892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Pe 1:17-19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056068" y="3717032"/>
            <a:ext cx="373024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 53:4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057778" y="4839543"/>
            <a:ext cx="373024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Pv 17:16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175202127"/>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13" name="Retângulo 12"/>
          <p:cNvSpPr/>
          <p:nvPr/>
        </p:nvSpPr>
        <p:spPr>
          <a:xfrm>
            <a:off x="1571604" y="1394286"/>
            <a:ext cx="7143800" cy="1107996"/>
          </a:xfrm>
          <a:prstGeom prst="rect">
            <a:avLst/>
          </a:prstGeom>
        </p:spPr>
        <p:txBody>
          <a:bodyPr wrap="square">
            <a:spAutoFit/>
          </a:bodyPr>
          <a:lstStyle/>
          <a:p>
            <a:pPr algn="just"/>
            <a:r>
              <a:rPr lang="en-US" sz="2200" b="1" dirty="0" err="1" smtClean="0">
                <a:solidFill>
                  <a:schemeClr val="tx1">
                    <a:lumMod val="95000"/>
                    <a:lumOff val="5000"/>
                  </a:schemeClr>
                </a:solidFill>
              </a:rPr>
              <a:t>Seguro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vida</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contrário</a:t>
            </a:r>
            <a:r>
              <a:rPr lang="en-US" sz="2200" b="1" dirty="0" smtClean="0">
                <a:solidFill>
                  <a:schemeClr val="tx1">
                    <a:lumMod val="95000"/>
                    <a:lumOff val="5000"/>
                  </a:schemeClr>
                </a:solidFill>
              </a:rPr>
              <a:t> à </a:t>
            </a:r>
            <a:r>
              <a:rPr lang="en-US" sz="2200" b="1" dirty="0" err="1" smtClean="0">
                <a:solidFill>
                  <a:schemeClr val="tx1">
                    <a:lumMod val="95000"/>
                    <a:lumOff val="5000"/>
                  </a:schemeClr>
                </a:solidFill>
              </a:rPr>
              <a:t>doutrina</a:t>
            </a:r>
            <a:r>
              <a:rPr lang="en-US" sz="2200" b="1" dirty="0" smtClean="0">
                <a:solidFill>
                  <a:schemeClr val="tx1">
                    <a:lumMod val="95000"/>
                    <a:lumOff val="5000"/>
                  </a:schemeClr>
                </a:solidFill>
              </a:rPr>
              <a:t> de Cristo; </a:t>
            </a:r>
            <a:r>
              <a:rPr lang="en-US" sz="2200" b="1" dirty="0" err="1" smtClean="0">
                <a:solidFill>
                  <a:schemeClr val="tx1">
                    <a:lumMod val="95000"/>
                    <a:lumOff val="5000"/>
                  </a:schemeClr>
                </a:solidFill>
              </a:rPr>
              <a:t>portanto</a:t>
            </a:r>
            <a:r>
              <a:rPr lang="en-US" sz="2200" b="1" dirty="0" smtClean="0">
                <a:solidFill>
                  <a:schemeClr val="tx1">
                    <a:lumMod val="95000"/>
                    <a:lumOff val="5000"/>
                  </a:schemeClr>
                </a:solidFill>
              </a:rPr>
              <a:t>, um </a:t>
            </a:r>
            <a:r>
              <a:rPr lang="en-US" sz="2200" b="1" dirty="0" err="1" smtClean="0">
                <a:solidFill>
                  <a:schemeClr val="tx1">
                    <a:lumMod val="95000"/>
                    <a:lumOff val="5000"/>
                  </a:schemeClr>
                </a:solidFill>
              </a:rPr>
              <a:t>seguidor</a:t>
            </a:r>
            <a:r>
              <a:rPr lang="en-US" sz="2200" b="1" dirty="0" smtClean="0">
                <a:solidFill>
                  <a:schemeClr val="tx1">
                    <a:lumMod val="95000"/>
                    <a:lumOff val="5000"/>
                  </a:schemeClr>
                </a:solidFill>
              </a:rPr>
              <a:t> de Cristo não </a:t>
            </a:r>
            <a:r>
              <a:rPr lang="en-US" sz="2200" b="1" dirty="0" err="1" smtClean="0">
                <a:solidFill>
                  <a:schemeClr val="tx1">
                    <a:lumMod val="95000"/>
                    <a:lumOff val="5000"/>
                  </a:schemeClr>
                </a:solidFill>
              </a:rPr>
              <a:t>pode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participar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nele</a:t>
            </a:r>
            <a:endParaRPr lang="pt-BR" sz="2200" b="1" dirty="0">
              <a:solidFill>
                <a:schemeClr val="tx1">
                  <a:lumMod val="95000"/>
                  <a:lumOff val="5000"/>
                </a:schemeClr>
              </a:solidFill>
            </a:endParaRPr>
          </a:p>
        </p:txBody>
      </p:sp>
      <p:sp>
        <p:nvSpPr>
          <p:cNvPr id="9" name="Retângulo 8"/>
          <p:cNvSpPr/>
          <p:nvPr/>
        </p:nvSpPr>
        <p:spPr>
          <a:xfrm>
            <a:off x="1187624" y="522920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 TS p 176,177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 name="Retângulo 15"/>
          <p:cNvSpPr/>
          <p:nvPr/>
        </p:nvSpPr>
        <p:spPr>
          <a:xfrm>
            <a:off x="1115616" y="2924944"/>
            <a:ext cx="373024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Cl 3:2-4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 name="Retângulo 16"/>
          <p:cNvSpPr/>
          <p:nvPr/>
        </p:nvSpPr>
        <p:spPr>
          <a:xfrm>
            <a:off x="1187624" y="4005064"/>
            <a:ext cx="373024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 Cor 6:19,20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8905312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6643734" cy="1384995"/>
          </a:xfrm>
          <a:prstGeom prst="rect">
            <a:avLst/>
          </a:prstGeom>
        </p:spPr>
        <p:txBody>
          <a:bodyPr wrap="square">
            <a:spAutoFit/>
          </a:bodyPr>
          <a:lstStyle/>
          <a:p>
            <a:r>
              <a:rPr lang="pt-BR" sz="2800" dirty="0"/>
              <a:t>Não penseis que vim revogar a Lei ou os Profetas; não vim para revogar, vim para cumprir.</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5:17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4115707"/>
            <a:ext cx="6643734" cy="954107"/>
          </a:xfrm>
          <a:prstGeom prst="rect">
            <a:avLst/>
          </a:prstGeom>
        </p:spPr>
        <p:txBody>
          <a:bodyPr wrap="square">
            <a:spAutoFit/>
          </a:bodyPr>
          <a:lstStyle/>
          <a:p>
            <a:r>
              <a:rPr lang="pt-BR" sz="2800" dirty="0" smtClean="0"/>
              <a:t>A </a:t>
            </a:r>
            <a:r>
              <a:rPr lang="pt-BR" sz="2800" dirty="0"/>
              <a:t>tua justiça é justiça eterna, e a tua lei é a própria verdade.</a:t>
            </a:r>
            <a:endParaRPr lang="pt-BR" sz="2400" dirty="0"/>
          </a:p>
        </p:txBody>
      </p:sp>
      <p:sp>
        <p:nvSpPr>
          <p:cNvPr id="7" name="Retângulo 6"/>
          <p:cNvSpPr/>
          <p:nvPr/>
        </p:nvSpPr>
        <p:spPr>
          <a:xfrm>
            <a:off x="1071538" y="3691598"/>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 119:142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13" name="Retângulo 12"/>
          <p:cNvSpPr/>
          <p:nvPr/>
        </p:nvSpPr>
        <p:spPr>
          <a:xfrm>
            <a:off x="1571604" y="1394286"/>
            <a:ext cx="7143800" cy="1107996"/>
          </a:xfrm>
          <a:prstGeom prst="rect">
            <a:avLst/>
          </a:prstGeom>
        </p:spPr>
        <p:txBody>
          <a:bodyPr wrap="square">
            <a:spAutoFit/>
          </a:bodyPr>
          <a:lstStyle/>
          <a:p>
            <a:pPr algn="just"/>
            <a:r>
              <a:rPr lang="en-US" sz="2200" b="1" dirty="0" smtClean="0">
                <a:solidFill>
                  <a:schemeClr val="tx1">
                    <a:lumMod val="95000"/>
                    <a:lumOff val="5000"/>
                  </a:schemeClr>
                </a:solidFill>
              </a:rPr>
              <a:t>A </a:t>
            </a:r>
            <a:r>
              <a:rPr lang="en-US" sz="2200" b="1" dirty="0" err="1" smtClean="0">
                <a:solidFill>
                  <a:schemeClr val="tx1">
                    <a:lumMod val="95000"/>
                    <a:lumOff val="5000"/>
                  </a:schemeClr>
                </a:solidFill>
              </a:rPr>
              <a:t>recepção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também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exige</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saída</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qualquer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outra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corporação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religiosa</a:t>
            </a:r>
            <a:r>
              <a:rPr lang="en-US" sz="2200" b="1" dirty="0" smtClean="0">
                <a:solidFill>
                  <a:schemeClr val="tx1">
                    <a:lumMod val="95000"/>
                    <a:lumOff val="5000"/>
                  </a:schemeClr>
                </a:solidFill>
              </a:rPr>
              <a:t>, de toda </a:t>
            </a:r>
            <a:r>
              <a:rPr lang="en-US" sz="2200" b="1" dirty="0" err="1" smtClean="0">
                <a:solidFill>
                  <a:schemeClr val="tx1">
                    <a:lumMod val="95000"/>
                    <a:lumOff val="5000"/>
                  </a:schemeClr>
                </a:solidFill>
              </a:rPr>
              <a:t>sociedade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secreta</a:t>
            </a:r>
            <a:r>
              <a:rPr lang="en-US" sz="2200" b="1" dirty="0" smtClean="0">
                <a:solidFill>
                  <a:schemeClr val="tx1">
                    <a:lumMod val="95000"/>
                    <a:lumOff val="5000"/>
                  </a:schemeClr>
                </a:solidFill>
              </a:rPr>
              <a:t> e de </a:t>
            </a:r>
            <a:r>
              <a:rPr lang="en-US" sz="2200" b="1" dirty="0" err="1" smtClean="0">
                <a:solidFill>
                  <a:schemeClr val="tx1">
                    <a:lumMod val="95000"/>
                    <a:lumOff val="5000"/>
                  </a:schemeClr>
                </a:solidFill>
              </a:rPr>
              <a:t>todo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sindicato</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3094397"/>
            <a:ext cx="7358114" cy="3477875"/>
          </a:xfrm>
          <a:prstGeom prst="rect">
            <a:avLst/>
          </a:prstGeom>
        </p:spPr>
        <p:txBody>
          <a:bodyPr wrap="square">
            <a:spAutoFit/>
          </a:bodyPr>
          <a:lstStyle/>
          <a:p>
            <a:r>
              <a:rPr lang="pt-BR" sz="2000" dirty="0" smtClean="0"/>
              <a:t>Não vos prendais a um jugo desigual com os infiéis; porque que sociedade tem a justiça com a injustiça? E que comunhão tem a luz com as trevas?  E que concórdia há entre Cristo e </a:t>
            </a:r>
            <a:r>
              <a:rPr lang="pt-BR" sz="2000" dirty="0" err="1" smtClean="0"/>
              <a:t>Belial</a:t>
            </a:r>
            <a:r>
              <a:rPr lang="pt-BR" sz="2000" dirty="0" smtClean="0"/>
              <a:t>? Ou que parte tem o fiel com o infiel? E que consenso tem o templo de Deus com os ídolos? Porque vós sois o templo do Deus vivente, como Deus disse: Neles habitarei e entre eles andarei; e eu serei o seu Deus, e eles serão o meu povo.  Pelo que saí do meio deles, e apartai-vos, diz o Senhor; e não toqueis nada imundo, e eu vos receberei;  e eu serei para vós Pai, e vós sereis para mim filhos e filhas, diz o Senhor Todo-poderoso.</a:t>
            </a:r>
          </a:p>
          <a:p>
            <a:endParaRPr lang="pt-BR" sz="2000" dirty="0" smtClean="0"/>
          </a:p>
        </p:txBody>
      </p:sp>
      <p:sp>
        <p:nvSpPr>
          <p:cNvPr id="9" name="Retângulo 8"/>
          <p:cNvSpPr/>
          <p:nvPr/>
        </p:nvSpPr>
        <p:spPr>
          <a:xfrm>
            <a:off x="1071538" y="267028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Coríntios 6:14-18</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8" name="Retângulo 7"/>
          <p:cNvSpPr/>
          <p:nvPr/>
        </p:nvSpPr>
        <p:spPr>
          <a:xfrm>
            <a:off x="1571604" y="2138597"/>
            <a:ext cx="7358114" cy="1323439"/>
          </a:xfrm>
          <a:prstGeom prst="rect">
            <a:avLst/>
          </a:prstGeom>
        </p:spPr>
        <p:txBody>
          <a:bodyPr wrap="square">
            <a:spAutoFit/>
          </a:bodyPr>
          <a:lstStyle/>
          <a:p>
            <a:r>
              <a:rPr lang="pt-BR" sz="2000" dirty="0" smtClean="0"/>
              <a:t>E ouvi outra voz do céu, que dizia: Sai dela, povo meu, para que não sejas participante dos seus pecados e para que não incorras nas suas pragas.</a:t>
            </a:r>
          </a:p>
          <a:p>
            <a:endParaRPr lang="pt-BR" sz="2000" dirty="0" smtClean="0"/>
          </a:p>
        </p:txBody>
      </p:sp>
      <p:sp>
        <p:nvSpPr>
          <p:cNvPr id="9" name="Retângulo 8"/>
          <p:cNvSpPr/>
          <p:nvPr/>
        </p:nvSpPr>
        <p:spPr>
          <a:xfrm>
            <a:off x="1071538" y="171448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18:4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3605759"/>
            <a:ext cx="7358114" cy="2246769"/>
          </a:xfrm>
          <a:prstGeom prst="rect">
            <a:avLst/>
          </a:prstGeom>
        </p:spPr>
        <p:txBody>
          <a:bodyPr wrap="square">
            <a:spAutoFit/>
          </a:bodyPr>
          <a:lstStyle/>
          <a:p>
            <a:r>
              <a:rPr lang="pt-BR" sz="2000" dirty="0" smtClean="0"/>
              <a:t>Sede, pois, irmãos, pacientes até a vinda do Senhor. Eis que o lavrador espera o precioso fruto da terra, aguardando-o com paciência, até que receba a chuva temporã e serôdia.  Sede vós também pacientes, fortalecei o vosso coração, porque </a:t>
            </a:r>
            <a:r>
              <a:rPr lang="pt-BR" sz="2000" i="1" dirty="0" smtClean="0"/>
              <a:t>já a vinda do Senhor está próxima.</a:t>
            </a:r>
            <a:r>
              <a:rPr lang="pt-BR" sz="2000" dirty="0" smtClean="0"/>
              <a:t> Irmãos, não vos queixeis uns contra os outros, para que não sejais condenados. Eis que o juiz está à porta.</a:t>
            </a:r>
          </a:p>
          <a:p>
            <a:endParaRPr lang="pt-BR" sz="2000" dirty="0" smtClean="0"/>
          </a:p>
        </p:txBody>
      </p:sp>
      <p:sp>
        <p:nvSpPr>
          <p:cNvPr id="7" name="Retângulo 6"/>
          <p:cNvSpPr/>
          <p:nvPr/>
        </p:nvSpPr>
        <p:spPr>
          <a:xfrm>
            <a:off x="1071538" y="318165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Tiago 5:7-9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RECEPÇÃO NA IGREJA</a:t>
            </a:r>
            <a:endParaRPr lang="pt-BR" dirty="0"/>
          </a:p>
        </p:txBody>
      </p:sp>
      <p:sp>
        <p:nvSpPr>
          <p:cNvPr id="9" name="Retângulo 8"/>
          <p:cNvSpPr/>
          <p:nvPr/>
        </p:nvSpPr>
        <p:spPr>
          <a:xfrm>
            <a:off x="1071538" y="2463279"/>
            <a:ext cx="7244878"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II TS p 84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637535568"/>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DEVERES DOS MEMBROS DA IGREJA</a:t>
            </a:r>
            <a:endParaRPr lang="pt-BR" sz="5400" b="1" dirty="0"/>
          </a:p>
        </p:txBody>
      </p:sp>
      <p:sp>
        <p:nvSpPr>
          <p:cNvPr id="5" name="Título 1"/>
          <p:cNvSpPr>
            <a:spLocks noGrp="1"/>
          </p:cNvSpPr>
          <p:nvPr>
            <p:ph type="title"/>
          </p:nvPr>
        </p:nvSpPr>
        <p:spPr/>
        <p:txBody>
          <a:bodyPr>
            <a:normAutofit/>
          </a:bodyPr>
          <a:lstStyle/>
          <a:p>
            <a:r>
              <a:rPr lang="pt-BR" sz="4800" dirty="0" smtClean="0"/>
              <a:t>25</a:t>
            </a:r>
            <a:endParaRPr lang="pt-BR" sz="4800" dirty="0"/>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DEVERES DOS MEMBROS</a:t>
            </a:r>
            <a:endParaRPr lang="pt-BR" dirty="0"/>
          </a:p>
        </p:txBody>
      </p:sp>
      <p:sp>
        <p:nvSpPr>
          <p:cNvPr id="13" name="Retângulo 12"/>
          <p:cNvSpPr/>
          <p:nvPr/>
        </p:nvSpPr>
        <p:spPr>
          <a:xfrm>
            <a:off x="1571604" y="1429582"/>
            <a:ext cx="7143800" cy="1785104"/>
          </a:xfrm>
          <a:prstGeom prst="rect">
            <a:avLst/>
          </a:prstGeom>
        </p:spPr>
        <p:txBody>
          <a:bodyPr wrap="square">
            <a:spAutoFit/>
          </a:bodyPr>
          <a:lstStyle/>
          <a:p>
            <a:pPr algn="just"/>
            <a:r>
              <a:rPr lang="en-US" sz="2200" b="1" dirty="0" smtClean="0">
                <a:solidFill>
                  <a:schemeClr val="tx1">
                    <a:lumMod val="95000"/>
                    <a:lumOff val="5000"/>
                  </a:schemeClr>
                </a:solidFill>
              </a:rPr>
              <a:t>Todos </a:t>
            </a:r>
            <a:r>
              <a:rPr lang="en-US" sz="2200" b="1" dirty="0" err="1" smtClean="0">
                <a:solidFill>
                  <a:schemeClr val="tx1">
                    <a:lumMod val="95000"/>
                    <a:lumOff val="5000"/>
                  </a:schemeClr>
                </a:solidFill>
              </a:rPr>
              <a:t>eles</a:t>
            </a:r>
            <a:r>
              <a:rPr lang="en-US" sz="2200" b="1" dirty="0" smtClean="0">
                <a:solidFill>
                  <a:schemeClr val="tx1">
                    <a:lumMod val="95000"/>
                    <a:lumOff val="5000"/>
                  </a:schemeClr>
                </a:solidFill>
              </a:rPr>
              <a:t> se </a:t>
            </a:r>
            <a:r>
              <a:rPr lang="en-US" sz="2200" b="1" dirty="0" err="1" smtClean="0">
                <a:solidFill>
                  <a:schemeClr val="tx1">
                    <a:lumMod val="95000"/>
                    <a:lumOff val="5000"/>
                  </a:schemeClr>
                </a:solidFill>
              </a:rPr>
              <a:t>baseiam</a:t>
            </a:r>
            <a:r>
              <a:rPr lang="en-US" sz="2200" b="1" dirty="0" smtClean="0">
                <a:solidFill>
                  <a:schemeClr val="tx1">
                    <a:lumMod val="95000"/>
                    <a:lumOff val="5000"/>
                  </a:schemeClr>
                </a:solidFill>
              </a:rPr>
              <a:t> no </a:t>
            </a:r>
            <a:r>
              <a:rPr lang="en-US" sz="2200" b="1" dirty="0" err="1" smtClean="0">
                <a:solidFill>
                  <a:schemeClr val="tx1">
                    <a:lumMod val="95000"/>
                    <a:lumOff val="5000"/>
                  </a:schemeClr>
                </a:solidFill>
              </a:rPr>
              <a:t>amor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mútuo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Cada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membro</a:t>
            </a:r>
            <a:r>
              <a:rPr lang="en-US" sz="2200" b="1" dirty="0" smtClean="0">
                <a:solidFill>
                  <a:schemeClr val="tx1">
                    <a:lumMod val="95000"/>
                    <a:lumOff val="5000"/>
                  </a:schemeClr>
                </a:solidFill>
              </a:rPr>
              <a:t> da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reconhece</a:t>
            </a:r>
            <a:r>
              <a:rPr lang="en-US" sz="2200" b="1" dirty="0" smtClean="0">
                <a:solidFill>
                  <a:schemeClr val="tx1">
                    <a:lumMod val="95000"/>
                    <a:lumOff val="5000"/>
                  </a:schemeClr>
                </a:solidFill>
              </a:rPr>
              <a:t> que é um </a:t>
            </a:r>
            <a:r>
              <a:rPr lang="en-US" sz="2200" b="1" dirty="0" err="1" smtClean="0">
                <a:solidFill>
                  <a:schemeClr val="tx1">
                    <a:lumMod val="95000"/>
                    <a:lumOff val="5000"/>
                  </a:schemeClr>
                </a:solidFill>
              </a:rPr>
              <a:t>privilégio</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dever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tomar</a:t>
            </a:r>
            <a:r>
              <a:rPr lang="en-US" sz="2200" b="1" dirty="0" smtClean="0">
                <a:solidFill>
                  <a:schemeClr val="tx1">
                    <a:lumMod val="95000"/>
                    <a:lumOff val="5000"/>
                  </a:schemeClr>
                </a:solidFill>
              </a:rPr>
              <a:t> parte no lava-</a:t>
            </a:r>
            <a:r>
              <a:rPr lang="en-US" sz="2200" b="1" dirty="0" err="1" smtClean="0">
                <a:solidFill>
                  <a:schemeClr val="tx1">
                    <a:lumMod val="95000"/>
                    <a:lumOff val="5000"/>
                  </a:schemeClr>
                </a:solidFill>
              </a:rPr>
              <a:t>pés</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Santa </a:t>
            </a:r>
            <a:r>
              <a:rPr lang="en-US" sz="2200" b="1" dirty="0" err="1" smtClean="0">
                <a:solidFill>
                  <a:schemeClr val="tx1">
                    <a:lumMod val="95000"/>
                    <a:lumOff val="5000"/>
                  </a:schemeClr>
                </a:solidFill>
              </a:rPr>
              <a:t>Ceia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assistir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às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reuniões</a:t>
            </a:r>
            <a:r>
              <a:rPr lang="en-US" sz="2200" b="1" dirty="0" smtClean="0">
                <a:solidFill>
                  <a:schemeClr val="tx1">
                    <a:lumMod val="95000"/>
                    <a:lumOff val="5000"/>
                  </a:schemeClr>
                </a:solidFill>
              </a:rPr>
              <a:t> para </a:t>
            </a:r>
            <a:r>
              <a:rPr lang="en-US" sz="2200" b="1" dirty="0" err="1" smtClean="0">
                <a:solidFill>
                  <a:schemeClr val="tx1">
                    <a:lumMod val="95000"/>
                    <a:lumOff val="5000"/>
                  </a:schemeClr>
                </a:solidFill>
              </a:rPr>
              <a:t>ouvir</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Palavra</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frequentar</a:t>
            </a:r>
            <a:r>
              <a:rPr lang="en-US" sz="2200" b="1" dirty="0" smtClean="0">
                <a:solidFill>
                  <a:schemeClr val="tx1">
                    <a:lumMod val="95000"/>
                    <a:lumOff val="5000"/>
                  </a:schemeClr>
                </a:solidFill>
              </a:rPr>
              <a:t> os </a:t>
            </a:r>
            <a:r>
              <a:rPr lang="en-US" sz="2200" b="1" dirty="0" err="1" smtClean="0">
                <a:solidFill>
                  <a:schemeClr val="tx1">
                    <a:lumMod val="95000"/>
                    <a:lumOff val="5000"/>
                  </a:schemeClr>
                </a:solidFill>
              </a:rPr>
              <a:t>cultos</a:t>
            </a:r>
            <a:r>
              <a:rPr lang="en-US" sz="2200" b="1" dirty="0" smtClean="0">
                <a:solidFill>
                  <a:schemeClr val="tx1">
                    <a:lumMod val="95000"/>
                    <a:lumOff val="5000"/>
                  </a:schemeClr>
                </a:solidFill>
              </a:rPr>
              <a:t> no </a:t>
            </a:r>
            <a:r>
              <a:rPr lang="en-US" sz="2200" b="1" dirty="0" err="1" smtClean="0">
                <a:solidFill>
                  <a:schemeClr val="tx1">
                    <a:lumMod val="95000"/>
                    <a:lumOff val="5000"/>
                  </a:schemeClr>
                </a:solidFill>
              </a:rPr>
              <a:t>sábado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também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nos</a:t>
            </a:r>
            <a:r>
              <a:rPr lang="en-US" sz="2200" b="1" dirty="0" smtClean="0">
                <a:solidFill>
                  <a:schemeClr val="tx1">
                    <a:lumMod val="95000"/>
                    <a:lumOff val="5000"/>
                  </a:schemeClr>
                </a:solidFill>
              </a:rPr>
              <a:t> outros </a:t>
            </a:r>
            <a:r>
              <a:rPr lang="en-US" sz="2200" b="1" dirty="0" err="1" smtClean="0">
                <a:solidFill>
                  <a:schemeClr val="tx1">
                    <a:lumMod val="95000"/>
                    <a:lumOff val="5000"/>
                  </a:schemeClr>
                </a:solidFill>
              </a:rPr>
              <a:t>dias</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3737339"/>
            <a:ext cx="7358114" cy="1323439"/>
          </a:xfrm>
          <a:prstGeom prst="rect">
            <a:avLst/>
          </a:prstGeom>
        </p:spPr>
        <p:txBody>
          <a:bodyPr wrap="square">
            <a:spAutoFit/>
          </a:bodyPr>
          <a:lstStyle/>
          <a:p>
            <a:r>
              <a:rPr lang="pt-BR" sz="2000" dirty="0" smtClean="0"/>
              <a:t>Um novo mandamento vos dou: Que vos ameis uns aos outros; como eu vos amei a vós, que também vós uns aos outros vos ameis.  Nisto todos conhecerão que sois meus discípulos, se vos amardes uns aos outros.</a:t>
            </a:r>
          </a:p>
        </p:txBody>
      </p:sp>
      <p:sp>
        <p:nvSpPr>
          <p:cNvPr id="9" name="Retângulo 8"/>
          <p:cNvSpPr/>
          <p:nvPr/>
        </p:nvSpPr>
        <p:spPr>
          <a:xfrm>
            <a:off x="1071538" y="331323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 13:34,35</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DEVERES DOS MEMBROS</a:t>
            </a:r>
            <a:endParaRPr lang="pt-BR" dirty="0"/>
          </a:p>
        </p:txBody>
      </p:sp>
      <p:sp>
        <p:nvSpPr>
          <p:cNvPr id="13" name="Retângulo 12"/>
          <p:cNvSpPr/>
          <p:nvPr/>
        </p:nvSpPr>
        <p:spPr>
          <a:xfrm>
            <a:off x="1571604" y="1429582"/>
            <a:ext cx="7143800" cy="769441"/>
          </a:xfrm>
          <a:prstGeom prst="rect">
            <a:avLst/>
          </a:prstGeom>
        </p:spPr>
        <p:txBody>
          <a:bodyPr wrap="square">
            <a:spAutoFit/>
          </a:bodyPr>
          <a:lstStyle/>
          <a:p>
            <a:pPr algn="just"/>
            <a:r>
              <a:rPr lang="en-US" sz="2200" b="1" dirty="0" err="1" smtClean="0">
                <a:solidFill>
                  <a:schemeClr val="tx1">
                    <a:lumMod val="95000"/>
                    <a:lumOff val="5000"/>
                  </a:schemeClr>
                </a:solidFill>
              </a:rPr>
              <a:t>Somente</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doença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ou</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outra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causa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justa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desculpar</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ausência</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3138729"/>
            <a:ext cx="7358114" cy="1015663"/>
          </a:xfrm>
          <a:prstGeom prst="rect">
            <a:avLst/>
          </a:prstGeom>
        </p:spPr>
        <p:txBody>
          <a:bodyPr wrap="square">
            <a:spAutoFit/>
          </a:bodyPr>
          <a:lstStyle/>
          <a:p>
            <a:r>
              <a:rPr lang="pt-BR" sz="2000" dirty="0" smtClean="0"/>
              <a:t>Pagarei os meus votos ao SENHOR; que eu possa fazê-lo na presença de todo o meu povo,  nos átrios da Casa do SENHOR, no meio de ti, ó Jerusalém! Louvai ao SENHOR!</a:t>
            </a:r>
          </a:p>
        </p:txBody>
      </p:sp>
      <p:sp>
        <p:nvSpPr>
          <p:cNvPr id="9" name="Retângulo 8"/>
          <p:cNvSpPr/>
          <p:nvPr/>
        </p:nvSpPr>
        <p:spPr>
          <a:xfrm>
            <a:off x="1071538" y="271462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 116:18</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DISCIPLINA NA IGREJA</a:t>
            </a:r>
            <a:endParaRPr lang="pt-BR" sz="5400" b="1" dirty="0"/>
          </a:p>
        </p:txBody>
      </p:sp>
      <p:sp>
        <p:nvSpPr>
          <p:cNvPr id="5" name="Título 1"/>
          <p:cNvSpPr>
            <a:spLocks noGrp="1"/>
          </p:cNvSpPr>
          <p:nvPr>
            <p:ph type="title"/>
          </p:nvPr>
        </p:nvSpPr>
        <p:spPr/>
        <p:txBody>
          <a:bodyPr>
            <a:normAutofit/>
          </a:bodyPr>
          <a:lstStyle/>
          <a:p>
            <a:r>
              <a:rPr lang="en-US" sz="4800" dirty="0" smtClean="0"/>
              <a:t>26</a:t>
            </a:r>
            <a:endParaRPr lang="pt-BR" sz="4800" dirty="0"/>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16676" y="44625"/>
            <a:ext cx="7517012" cy="667702"/>
          </a:xfrm>
        </p:spPr>
        <p:txBody>
          <a:bodyPr>
            <a:normAutofit fontScale="90000"/>
          </a:bodyPr>
          <a:lstStyle/>
          <a:p>
            <a:pPr algn="r"/>
            <a:r>
              <a:rPr lang="en-US" dirty="0" smtClean="0"/>
              <a:t>DISCIPLINA NA IGREJA</a:t>
            </a:r>
            <a:endParaRPr lang="pt-BR" dirty="0"/>
          </a:p>
        </p:txBody>
      </p:sp>
      <p:sp>
        <p:nvSpPr>
          <p:cNvPr id="13" name="Retângulo 12"/>
          <p:cNvSpPr/>
          <p:nvPr/>
        </p:nvSpPr>
        <p:spPr>
          <a:xfrm>
            <a:off x="1071538" y="908720"/>
            <a:ext cx="8072462" cy="2123658"/>
          </a:xfrm>
          <a:prstGeom prst="rect">
            <a:avLst/>
          </a:prstGeom>
        </p:spPr>
        <p:txBody>
          <a:bodyPr wrap="square">
            <a:spAutoFit/>
          </a:bodyPr>
          <a:lstStyle/>
          <a:p>
            <a:pPr algn="just"/>
            <a:r>
              <a:rPr lang="en-US" sz="2200" b="1" dirty="0" err="1" smtClean="0">
                <a:solidFill>
                  <a:schemeClr val="tx1">
                    <a:lumMod val="95000"/>
                    <a:lumOff val="5000"/>
                  </a:schemeClr>
                </a:solidFill>
              </a:rPr>
              <a:t>Baseia</a:t>
            </a:r>
            <a:r>
              <a:rPr lang="en-US" sz="2200" b="1" dirty="0" smtClean="0">
                <a:solidFill>
                  <a:schemeClr val="tx1">
                    <a:lumMod val="95000"/>
                    <a:lumOff val="5000"/>
                  </a:schemeClr>
                </a:solidFill>
              </a:rPr>
              <a:t>-se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ordem</a:t>
            </a:r>
            <a:r>
              <a:rPr lang="en-US" sz="2200" b="1" dirty="0" smtClean="0">
                <a:solidFill>
                  <a:schemeClr val="tx1">
                    <a:lumMod val="95000"/>
                    <a:lumOff val="5000"/>
                  </a:schemeClr>
                </a:solidFill>
              </a:rPr>
              <a:t> dada </a:t>
            </a:r>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Jesus </a:t>
            </a:r>
            <a:r>
              <a:rPr lang="en-US" sz="2200" b="1" dirty="0" err="1" smtClean="0">
                <a:solidFill>
                  <a:schemeClr val="tx1">
                    <a:lumMod val="95000"/>
                    <a:lumOff val="5000"/>
                  </a:schemeClr>
                </a:solidFill>
              </a:rPr>
              <a:t>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Mateus</a:t>
            </a:r>
            <a:r>
              <a:rPr lang="en-US" sz="2200" b="1" dirty="0" smtClean="0">
                <a:solidFill>
                  <a:schemeClr val="tx1">
                    <a:lumMod val="95000"/>
                    <a:lumOff val="5000"/>
                  </a:schemeClr>
                </a:solidFill>
              </a:rPr>
              <a:t> 18:15-17. (OE p 498-503 “Disciplina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Igreja”) </a:t>
            </a:r>
            <a:r>
              <a:rPr lang="en-US" sz="2200" b="1" dirty="0" err="1" smtClean="0">
                <a:solidFill>
                  <a:schemeClr val="tx1">
                    <a:lumMod val="95000"/>
                    <a:lumOff val="5000"/>
                  </a:schemeClr>
                </a:solidFill>
              </a:rPr>
              <a:t>Todo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membro</a:t>
            </a:r>
            <a:r>
              <a:rPr lang="en-US" sz="2200" b="1" dirty="0" smtClean="0">
                <a:solidFill>
                  <a:schemeClr val="tx1">
                    <a:lumMod val="95000"/>
                    <a:lumOff val="5000"/>
                  </a:schemeClr>
                </a:solidFill>
              </a:rPr>
              <a:t> da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deve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observar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esta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regra</a:t>
            </a:r>
            <a:r>
              <a:rPr lang="en-US" sz="2200" b="1" dirty="0" smtClean="0">
                <a:solidFill>
                  <a:schemeClr val="tx1">
                    <a:lumMod val="95000"/>
                    <a:lumOff val="5000"/>
                  </a:schemeClr>
                </a:solidFill>
              </a:rPr>
              <a:t> com </a:t>
            </a:r>
            <a:r>
              <a:rPr lang="en-US" sz="2200" b="1" dirty="0" err="1" smtClean="0">
                <a:solidFill>
                  <a:schemeClr val="tx1">
                    <a:lumMod val="95000"/>
                    <a:lumOff val="5000"/>
                  </a:schemeClr>
                </a:solidFill>
              </a:rPr>
              <a:t>exatidão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acepção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pessoas</a:t>
            </a:r>
            <a:r>
              <a:rPr lang="en-US" sz="2200" b="1" dirty="0" smtClean="0">
                <a:solidFill>
                  <a:schemeClr val="tx1">
                    <a:lumMod val="95000"/>
                    <a:lumOff val="5000"/>
                  </a:schemeClr>
                </a:solidFill>
              </a:rPr>
              <a:t>. </a:t>
            </a:r>
          </a:p>
          <a:p>
            <a:pPr algn="just"/>
            <a:r>
              <a:rPr lang="en-US" sz="2200" b="1" dirty="0" smtClean="0">
                <a:solidFill>
                  <a:schemeClr val="tx1">
                    <a:lumMod val="95000"/>
                    <a:lumOff val="5000"/>
                  </a:schemeClr>
                </a:solidFill>
              </a:rPr>
              <a:t>Nota: A disciplina é um </a:t>
            </a:r>
            <a:r>
              <a:rPr lang="en-US" sz="2200" b="1" dirty="0" err="1" smtClean="0">
                <a:solidFill>
                  <a:schemeClr val="tx1">
                    <a:lumMod val="95000"/>
                    <a:lumOff val="5000"/>
                  </a:schemeClr>
                </a:solidFill>
              </a:rPr>
              <a:t>afastamento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temporário</a:t>
            </a:r>
            <a:r>
              <a:rPr lang="en-US" sz="2200" b="1" dirty="0" smtClean="0">
                <a:solidFill>
                  <a:schemeClr val="tx1">
                    <a:lumMod val="95000"/>
                    <a:lumOff val="5000"/>
                  </a:schemeClr>
                </a:solidFill>
              </a:rPr>
              <a:t> dos </a:t>
            </a:r>
            <a:r>
              <a:rPr lang="en-US" sz="2200" b="1" dirty="0" err="1" smtClean="0">
                <a:solidFill>
                  <a:schemeClr val="tx1">
                    <a:lumMod val="95000"/>
                    <a:lumOff val="5000"/>
                  </a:schemeClr>
                </a:solidFill>
              </a:rPr>
              <a:t>direitos</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membro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podendo</a:t>
            </a:r>
            <a:r>
              <a:rPr lang="en-US" sz="2200" b="1" dirty="0" smtClean="0">
                <a:solidFill>
                  <a:schemeClr val="tx1">
                    <a:lumMod val="95000"/>
                    <a:lumOff val="5000"/>
                  </a:schemeClr>
                </a:solidFill>
              </a:rPr>
              <a:t> ser de 3, 6 </a:t>
            </a:r>
            <a:r>
              <a:rPr lang="en-US" sz="2200" b="1" dirty="0" err="1" smtClean="0">
                <a:solidFill>
                  <a:schemeClr val="tx1">
                    <a:lumMod val="95000"/>
                    <a:lumOff val="5000"/>
                  </a:schemeClr>
                </a:solidFill>
              </a:rPr>
              <a:t>ou</a:t>
            </a:r>
            <a:r>
              <a:rPr lang="en-US" sz="2200" b="1" dirty="0" smtClean="0">
                <a:solidFill>
                  <a:schemeClr val="tx1">
                    <a:lumMod val="95000"/>
                    <a:lumOff val="5000"/>
                  </a:schemeClr>
                </a:solidFill>
              </a:rPr>
              <a:t> 9 </a:t>
            </a:r>
            <a:r>
              <a:rPr lang="en-US" sz="2200" b="1" dirty="0" err="1" smtClean="0">
                <a:solidFill>
                  <a:schemeClr val="tx1">
                    <a:lumMod val="95000"/>
                    <a:lumOff val="5000"/>
                  </a:schemeClr>
                </a:solidFill>
              </a:rPr>
              <a:t>meses</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071538" y="3702511"/>
            <a:ext cx="8072462" cy="2246769"/>
          </a:xfrm>
          <a:prstGeom prst="rect">
            <a:avLst/>
          </a:prstGeom>
        </p:spPr>
        <p:txBody>
          <a:bodyPr wrap="square">
            <a:spAutoFit/>
          </a:bodyPr>
          <a:lstStyle/>
          <a:p>
            <a:r>
              <a:rPr lang="pt-BR" sz="2000" dirty="0" smtClean="0"/>
              <a:t>  Ora, se teu irmão pecar contra ti, vai e repreende-o entre ti e ele só; se te ouvir, ganhaste a teu irmão. </a:t>
            </a:r>
          </a:p>
          <a:p>
            <a:r>
              <a:rPr lang="pt-BR" sz="2000" dirty="0" smtClean="0"/>
              <a:t>  Mas, se não te ouvir, leva ainda contigo um ou dois, para que, pela boca de duas ou três testemunhas, toda palavra seja confirmada.</a:t>
            </a:r>
          </a:p>
          <a:p>
            <a:r>
              <a:rPr lang="pt-BR" sz="2000" dirty="0" smtClean="0"/>
              <a:t>  </a:t>
            </a:r>
            <a:r>
              <a:rPr lang="pt-BR" sz="2000" b="1" dirty="0" smtClean="0"/>
              <a:t>E, se não as escutar, dize-o à igreja</a:t>
            </a:r>
            <a:r>
              <a:rPr lang="pt-BR" sz="2000" dirty="0" smtClean="0"/>
              <a:t>; e, se também não escutar a igreja, considera-o como um gentio e publicano.</a:t>
            </a:r>
          </a:p>
          <a:p>
            <a:endParaRPr lang="pt-BR" sz="2000" dirty="0" smtClean="0"/>
          </a:p>
        </p:txBody>
      </p:sp>
      <p:sp>
        <p:nvSpPr>
          <p:cNvPr id="9" name="Retângulo 8"/>
          <p:cNvSpPr/>
          <p:nvPr/>
        </p:nvSpPr>
        <p:spPr>
          <a:xfrm>
            <a:off x="1071538" y="3111351"/>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18:15-17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259632" y="6054387"/>
            <a:ext cx="7358114" cy="830997"/>
          </a:xfrm>
          <a:prstGeom prst="rect">
            <a:avLst/>
          </a:prstGeom>
        </p:spPr>
        <p:txBody>
          <a:bodyPr wrap="square">
            <a:spAutoFit/>
          </a:bodyPr>
          <a:lstStyle/>
          <a:p>
            <a:r>
              <a:rPr lang="pt-BR" sz="2400" dirty="0" smtClean="0"/>
              <a:t> Aos que pecarem, repreende-os na presença de todos, para que também os outros tenham temor.</a:t>
            </a:r>
          </a:p>
        </p:txBody>
      </p:sp>
      <p:sp>
        <p:nvSpPr>
          <p:cNvPr id="11" name="Retângulo 10"/>
          <p:cNvSpPr/>
          <p:nvPr/>
        </p:nvSpPr>
        <p:spPr>
          <a:xfrm>
            <a:off x="1071538" y="5703639"/>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Timóteo 5:20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DISCIPLINA NA IGREJA</a:t>
            </a:r>
            <a:endParaRPr lang="pt-BR" dirty="0"/>
          </a:p>
        </p:txBody>
      </p:sp>
      <p:sp>
        <p:nvSpPr>
          <p:cNvPr id="13" name="Retângulo 12"/>
          <p:cNvSpPr/>
          <p:nvPr/>
        </p:nvSpPr>
        <p:spPr>
          <a:xfrm>
            <a:off x="1187624" y="1412776"/>
            <a:ext cx="7720995" cy="1446550"/>
          </a:xfrm>
          <a:prstGeom prst="rect">
            <a:avLst/>
          </a:prstGeom>
        </p:spPr>
        <p:txBody>
          <a:bodyPr wrap="square">
            <a:spAutoFit/>
          </a:bodyPr>
          <a:lstStyle/>
          <a:p>
            <a:pPr algn="just"/>
            <a:r>
              <a:rPr lang="en-US" sz="2200" b="1" dirty="0" err="1" smtClean="0">
                <a:solidFill>
                  <a:schemeClr val="tx1">
                    <a:lumMod val="95000"/>
                    <a:lumOff val="5000"/>
                  </a:schemeClr>
                </a:solidFill>
              </a:rPr>
              <a:t>Todo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membro</a:t>
            </a:r>
            <a:r>
              <a:rPr lang="en-US" sz="2200" b="1" dirty="0" smtClean="0">
                <a:solidFill>
                  <a:schemeClr val="tx1">
                    <a:lumMod val="95000"/>
                    <a:lumOff val="5000"/>
                  </a:schemeClr>
                </a:solidFill>
              </a:rPr>
              <a:t> tem </a:t>
            </a:r>
            <a:r>
              <a:rPr lang="en-US" sz="2200" b="1" dirty="0" err="1" smtClean="0">
                <a:solidFill>
                  <a:schemeClr val="tx1">
                    <a:lumMod val="95000"/>
                    <a:lumOff val="5000"/>
                  </a:schemeClr>
                </a:solidFill>
              </a:rPr>
              <a:t>também</a:t>
            </a:r>
            <a:r>
              <a:rPr lang="en-US" sz="2200" b="1" dirty="0" smtClean="0">
                <a:solidFill>
                  <a:schemeClr val="tx1">
                    <a:lumMod val="95000"/>
                    <a:lumOff val="5000"/>
                  </a:schemeClr>
                </a:solidFill>
              </a:rPr>
              <a:t> o </a:t>
            </a:r>
            <a:r>
              <a:rPr lang="en-US" sz="2200" b="1" dirty="0" err="1" smtClean="0">
                <a:solidFill>
                  <a:schemeClr val="tx1">
                    <a:lumMod val="95000"/>
                    <a:lumOff val="5000"/>
                  </a:schemeClr>
                </a:solidFill>
              </a:rPr>
              <a:t>dever</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aceitar</a:t>
            </a:r>
            <a:r>
              <a:rPr lang="en-US" sz="2200" b="1" dirty="0" smtClean="0">
                <a:solidFill>
                  <a:schemeClr val="tx1">
                    <a:lumMod val="95000"/>
                    <a:lumOff val="5000"/>
                  </a:schemeClr>
                </a:solidFill>
              </a:rPr>
              <a:t> as </a:t>
            </a:r>
            <a:r>
              <a:rPr lang="en-US" sz="2200" b="1" dirty="0" err="1" smtClean="0">
                <a:solidFill>
                  <a:schemeClr val="tx1">
                    <a:lumMod val="95000"/>
                    <a:lumOff val="5000"/>
                  </a:schemeClr>
                </a:solidFill>
              </a:rPr>
              <a:t>exortações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feitas</a:t>
            </a:r>
            <a:r>
              <a:rPr lang="en-US" sz="2200" b="1" dirty="0" smtClean="0">
                <a:solidFill>
                  <a:schemeClr val="tx1">
                    <a:lumMod val="95000"/>
                    <a:lumOff val="5000"/>
                  </a:schemeClr>
                </a:solidFill>
              </a:rPr>
              <a:t> com </a:t>
            </a:r>
            <a:r>
              <a:rPr lang="en-US" sz="2200" b="1" dirty="0" err="1" smtClean="0">
                <a:solidFill>
                  <a:schemeClr val="tx1">
                    <a:lumMod val="95000"/>
                    <a:lumOff val="5000"/>
                  </a:schemeClr>
                </a:solidFill>
              </a:rPr>
              <a:t>amor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Somente</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exclusão</a:t>
            </a:r>
            <a:r>
              <a:rPr lang="en-US" sz="2200" b="1" dirty="0" smtClean="0">
                <a:solidFill>
                  <a:schemeClr val="tx1">
                    <a:lumMod val="95000"/>
                    <a:lumOff val="5000"/>
                  </a:schemeClr>
                </a:solidFill>
              </a:rPr>
              <a:t> da Igreja </a:t>
            </a:r>
            <a:r>
              <a:rPr lang="en-US" sz="2200" b="1" dirty="0" err="1" smtClean="0">
                <a:solidFill>
                  <a:schemeClr val="tx1">
                    <a:lumMod val="95000"/>
                    <a:lumOff val="5000"/>
                  </a:schemeClr>
                </a:solidFill>
              </a:rPr>
              <a:t>autoriza</a:t>
            </a:r>
            <a:r>
              <a:rPr lang="en-US" sz="2200" b="1" dirty="0" smtClean="0">
                <a:solidFill>
                  <a:schemeClr val="tx1">
                    <a:lumMod val="95000"/>
                    <a:lumOff val="5000"/>
                  </a:schemeClr>
                </a:solidFill>
              </a:rPr>
              <a:t> os </a:t>
            </a:r>
            <a:r>
              <a:rPr lang="en-US" sz="2200" b="1" dirty="0" err="1" smtClean="0">
                <a:solidFill>
                  <a:schemeClr val="tx1">
                    <a:lumMod val="95000"/>
                    <a:lumOff val="5000"/>
                  </a:schemeClr>
                </a:solidFill>
              </a:rPr>
              <a:t>membros</a:t>
            </a:r>
            <a:r>
              <a:rPr lang="en-US" sz="2200" b="1" dirty="0" smtClean="0">
                <a:solidFill>
                  <a:schemeClr val="tx1">
                    <a:lumMod val="95000"/>
                    <a:lumOff val="5000"/>
                  </a:schemeClr>
                </a:solidFill>
              </a:rPr>
              <a:t> e a Igreja a </a:t>
            </a:r>
            <a:r>
              <a:rPr lang="en-US" sz="2200" b="1" dirty="0" err="1" smtClean="0">
                <a:solidFill>
                  <a:schemeClr val="tx1">
                    <a:lumMod val="95000"/>
                    <a:lumOff val="5000"/>
                  </a:schemeClr>
                </a:solidFill>
              </a:rPr>
              <a:t>considerarem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dissolvida</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irmandade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em</a:t>
            </a:r>
            <a:r>
              <a:rPr lang="en-US" sz="2200" b="1" dirty="0" smtClean="0">
                <a:solidFill>
                  <a:schemeClr val="tx1">
                    <a:lumMod val="95000"/>
                    <a:lumOff val="5000"/>
                  </a:schemeClr>
                </a:solidFill>
              </a:rPr>
              <a:t> Cristo</a:t>
            </a:r>
            <a:endParaRPr lang="pt-BR" sz="2200" b="1" dirty="0">
              <a:solidFill>
                <a:schemeClr val="tx1">
                  <a:lumMod val="95000"/>
                  <a:lumOff val="5000"/>
                </a:schemeClr>
              </a:solidFill>
            </a:endParaRPr>
          </a:p>
        </p:txBody>
      </p:sp>
      <p:sp>
        <p:nvSpPr>
          <p:cNvPr id="9" name="Retângulo 8"/>
          <p:cNvSpPr/>
          <p:nvPr/>
        </p:nvSpPr>
        <p:spPr>
          <a:xfrm>
            <a:off x="1071538" y="3236711"/>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Pv 15:31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tângulo 10"/>
          <p:cNvSpPr/>
          <p:nvPr/>
        </p:nvSpPr>
        <p:spPr>
          <a:xfrm>
            <a:off x="1071538" y="4695527"/>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Pv 10:17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766466680"/>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EXCLUSÃO</a:t>
            </a:r>
            <a:endParaRPr lang="pt-BR" sz="5400" b="1" dirty="0"/>
          </a:p>
        </p:txBody>
      </p:sp>
      <p:sp>
        <p:nvSpPr>
          <p:cNvPr id="5" name="Título 1"/>
          <p:cNvSpPr>
            <a:spLocks noGrp="1"/>
          </p:cNvSpPr>
          <p:nvPr>
            <p:ph type="title"/>
          </p:nvPr>
        </p:nvSpPr>
        <p:spPr/>
        <p:txBody>
          <a:bodyPr>
            <a:normAutofit/>
          </a:bodyPr>
          <a:lstStyle/>
          <a:p>
            <a:r>
              <a:rPr lang="en-US" sz="4800" dirty="0" smtClean="0"/>
              <a:t>27</a:t>
            </a:r>
            <a:endParaRPr lang="pt-BR" sz="4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7143800" cy="1384995"/>
          </a:xfrm>
          <a:prstGeom prst="rect">
            <a:avLst/>
          </a:prstGeom>
        </p:spPr>
        <p:txBody>
          <a:bodyPr wrap="square">
            <a:spAutoFit/>
          </a:bodyPr>
          <a:lstStyle/>
          <a:p>
            <a:r>
              <a:rPr lang="pt-BR" sz="2800" dirty="0"/>
              <a:t>Foi a respeito </a:t>
            </a:r>
            <a:r>
              <a:rPr lang="pt-BR" sz="2800" u="sng" dirty="0"/>
              <a:t>desta salvação que os profetas </a:t>
            </a:r>
            <a:r>
              <a:rPr lang="pt-BR" sz="2800" dirty="0"/>
              <a:t>indagaram e inquiriram, os quais </a:t>
            </a:r>
            <a:r>
              <a:rPr lang="pt-BR" sz="2800" u="sng" dirty="0"/>
              <a:t>profetizaram acerca da graça </a:t>
            </a:r>
            <a:r>
              <a:rPr lang="pt-BR" sz="2800" dirty="0"/>
              <a:t>a vós outros destinada,</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Pedro 1:10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3853109"/>
            <a:ext cx="7286676" cy="2492990"/>
          </a:xfrm>
          <a:prstGeom prst="rect">
            <a:avLst/>
          </a:prstGeom>
        </p:spPr>
        <p:txBody>
          <a:bodyPr wrap="square">
            <a:spAutoFit/>
          </a:bodyPr>
          <a:lstStyle/>
          <a:p>
            <a:r>
              <a:rPr lang="pt-BR" sz="2600" dirty="0"/>
              <a:t>Este é a imagem do Deus invisível, o primogênito de toda a </a:t>
            </a:r>
            <a:r>
              <a:rPr lang="pt-BR" sz="2600" dirty="0" smtClean="0"/>
              <a:t>criação; pois</a:t>
            </a:r>
            <a:r>
              <a:rPr lang="pt-BR" sz="2600" dirty="0"/>
              <a:t>, nele, foram criadas todas as coisas, nos céus e sobre a terra, as visíveis e as invisíveis, sejam tronos, sejam soberanias, quer principados, quer potestades. Tudo foi criado por meio dele e para ele.</a:t>
            </a:r>
          </a:p>
        </p:txBody>
      </p:sp>
      <p:sp>
        <p:nvSpPr>
          <p:cNvPr id="7" name="Retângulo 6"/>
          <p:cNvSpPr/>
          <p:nvPr/>
        </p:nvSpPr>
        <p:spPr>
          <a:xfrm>
            <a:off x="1071538" y="3429000"/>
            <a:ext cx="3714776"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1:15-16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EXCLUSÃO</a:t>
            </a:r>
            <a:endParaRPr lang="pt-BR" dirty="0"/>
          </a:p>
        </p:txBody>
      </p:sp>
      <p:sp>
        <p:nvSpPr>
          <p:cNvPr id="13" name="Retângulo 12"/>
          <p:cNvSpPr/>
          <p:nvPr/>
        </p:nvSpPr>
        <p:spPr>
          <a:xfrm>
            <a:off x="1571604" y="1429582"/>
            <a:ext cx="7143800" cy="1446550"/>
          </a:xfrm>
          <a:prstGeom prst="rect">
            <a:avLst/>
          </a:prstGeom>
        </p:spPr>
        <p:txBody>
          <a:bodyPr wrap="square">
            <a:spAutoFit/>
          </a:bodyPr>
          <a:lstStyle/>
          <a:p>
            <a:pPr algn="just"/>
            <a:r>
              <a:rPr lang="en-US" sz="2200" b="1" dirty="0" err="1" smtClean="0">
                <a:solidFill>
                  <a:schemeClr val="tx1">
                    <a:lumMod val="95000"/>
                    <a:lumOff val="5000"/>
                  </a:schemeClr>
                </a:solidFill>
              </a:rPr>
              <a:t>Baseia</a:t>
            </a:r>
            <a:r>
              <a:rPr lang="en-US" sz="2200" b="1" dirty="0" smtClean="0">
                <a:solidFill>
                  <a:schemeClr val="tx1">
                    <a:lumMod val="95000"/>
                    <a:lumOff val="5000"/>
                  </a:schemeClr>
                </a:solidFill>
              </a:rPr>
              <a:t>-se </a:t>
            </a:r>
            <a:r>
              <a:rPr lang="en-US" sz="2200" b="1" dirty="0" err="1" smtClean="0">
                <a:solidFill>
                  <a:schemeClr val="tx1">
                    <a:lumMod val="95000"/>
                    <a:lumOff val="5000"/>
                  </a:schemeClr>
                </a:solidFill>
              </a:rPr>
              <a:t>igualmente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nas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ordens</a:t>
            </a:r>
            <a:r>
              <a:rPr lang="en-US" sz="2200" b="1" dirty="0" smtClean="0">
                <a:solidFill>
                  <a:schemeClr val="tx1">
                    <a:lumMod val="95000"/>
                    <a:lumOff val="5000"/>
                  </a:schemeClr>
                </a:solidFill>
              </a:rPr>
              <a:t> de Cristo.  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tem </a:t>
            </a:r>
            <a:r>
              <a:rPr lang="en-US" sz="2200" b="1" dirty="0" err="1" smtClean="0">
                <a:solidFill>
                  <a:schemeClr val="tx1">
                    <a:lumMod val="95000"/>
                    <a:lumOff val="5000"/>
                  </a:schemeClr>
                </a:solidFill>
              </a:rPr>
              <a:t>perante</a:t>
            </a:r>
            <a:r>
              <a:rPr lang="en-US" sz="2200" b="1" dirty="0" smtClean="0">
                <a:solidFill>
                  <a:schemeClr val="tx1">
                    <a:lumMod val="95000"/>
                    <a:lumOff val="5000"/>
                  </a:schemeClr>
                </a:solidFill>
              </a:rPr>
              <a:t> Deus o </a:t>
            </a:r>
            <a:r>
              <a:rPr lang="en-US" sz="2200" b="1" dirty="0" err="1" smtClean="0">
                <a:solidFill>
                  <a:schemeClr val="tx1">
                    <a:lumMod val="95000"/>
                    <a:lumOff val="5000"/>
                  </a:schemeClr>
                </a:solidFill>
              </a:rPr>
              <a:t>dever</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excluir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aqueles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membros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cujo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proceder</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aberta</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continuamente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contrário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princípios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nossa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fé</a:t>
            </a:r>
            <a:endParaRPr lang="pt-BR" sz="2200" b="1" dirty="0">
              <a:solidFill>
                <a:schemeClr val="tx1">
                  <a:lumMod val="95000"/>
                  <a:lumOff val="5000"/>
                </a:schemeClr>
              </a:solidFill>
            </a:endParaRPr>
          </a:p>
        </p:txBody>
      </p:sp>
      <p:sp>
        <p:nvSpPr>
          <p:cNvPr id="8" name="Retângulo 7"/>
          <p:cNvSpPr/>
          <p:nvPr/>
        </p:nvSpPr>
        <p:spPr>
          <a:xfrm>
            <a:off x="1571604" y="3660820"/>
            <a:ext cx="7358114" cy="1200329"/>
          </a:xfrm>
          <a:prstGeom prst="rect">
            <a:avLst/>
          </a:prstGeom>
        </p:spPr>
        <p:txBody>
          <a:bodyPr wrap="square">
            <a:spAutoFit/>
          </a:bodyPr>
          <a:lstStyle/>
          <a:p>
            <a:r>
              <a:rPr lang="pt-BR" dirty="0" smtClean="0"/>
              <a:t>Porque que tenho eu em julgar também os que estão de fora? Não julgais vós os que estão dentro?  Mas Deus julga os que estão de fora. Tirai, pois, dentre vós a esse iníquo.</a:t>
            </a:r>
          </a:p>
          <a:p>
            <a:endParaRPr lang="pt-BR" dirty="0" smtClean="0"/>
          </a:p>
        </p:txBody>
      </p:sp>
      <p:sp>
        <p:nvSpPr>
          <p:cNvPr id="9" name="Retângulo 8"/>
          <p:cNvSpPr/>
          <p:nvPr/>
        </p:nvSpPr>
        <p:spPr>
          <a:xfrm>
            <a:off x="1071538" y="3236711"/>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5:12-13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5138993"/>
            <a:ext cx="7358114" cy="646331"/>
          </a:xfrm>
          <a:prstGeom prst="rect">
            <a:avLst/>
          </a:prstGeom>
        </p:spPr>
        <p:txBody>
          <a:bodyPr wrap="square">
            <a:spAutoFit/>
          </a:bodyPr>
          <a:lstStyle/>
          <a:p>
            <a:r>
              <a:rPr lang="pt-BR" dirty="0" smtClean="0"/>
              <a:t>E eu te darei as chaves do Reino dos céus, e tudo o que ligares na terra será ligado nos céus, e tudo o que desligares na terra será desligado nos céus.</a:t>
            </a:r>
          </a:p>
        </p:txBody>
      </p:sp>
      <p:sp>
        <p:nvSpPr>
          <p:cNvPr id="11" name="Retângulo 10"/>
          <p:cNvSpPr/>
          <p:nvPr/>
        </p:nvSpPr>
        <p:spPr>
          <a:xfrm>
            <a:off x="1071538" y="471488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16:19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44624"/>
            <a:ext cx="7498080" cy="422408"/>
          </a:xfrm>
        </p:spPr>
        <p:txBody>
          <a:bodyPr>
            <a:noAutofit/>
          </a:bodyPr>
          <a:lstStyle/>
          <a:p>
            <a:pPr algn="r"/>
            <a:r>
              <a:rPr lang="en-US" sz="4400" dirty="0" smtClean="0"/>
              <a:t>EXCLUSÃO</a:t>
            </a:r>
            <a:endParaRPr lang="pt-BR" sz="4400" dirty="0"/>
          </a:p>
        </p:txBody>
      </p:sp>
      <p:sp>
        <p:nvSpPr>
          <p:cNvPr id="13" name="Retângulo 12"/>
          <p:cNvSpPr/>
          <p:nvPr/>
        </p:nvSpPr>
        <p:spPr>
          <a:xfrm>
            <a:off x="1571604" y="620688"/>
            <a:ext cx="7143800" cy="1107996"/>
          </a:xfrm>
          <a:prstGeom prst="rect">
            <a:avLst/>
          </a:prstGeom>
        </p:spPr>
        <p:txBody>
          <a:bodyPr wrap="square">
            <a:spAutoFit/>
          </a:bodyPr>
          <a:lstStyle/>
          <a:p>
            <a:pPr algn="just"/>
            <a:r>
              <a:rPr lang="en-US" sz="2200" b="1" dirty="0" smtClean="0">
                <a:solidFill>
                  <a:schemeClr val="tx1">
                    <a:lumMod val="95000"/>
                    <a:lumOff val="5000"/>
                  </a:schemeClr>
                </a:solidFill>
              </a:rPr>
              <a:t>Como no </a:t>
            </a:r>
            <a:r>
              <a:rPr lang="en-US" sz="2200" b="1" dirty="0" err="1" smtClean="0">
                <a:solidFill>
                  <a:schemeClr val="tx1">
                    <a:lumMod val="95000"/>
                    <a:lumOff val="5000"/>
                  </a:schemeClr>
                </a:solidFill>
              </a:rPr>
              <a:t>caso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recepção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somente</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legalmente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confirmar</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exclusão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acordo</a:t>
            </a:r>
            <a:r>
              <a:rPr lang="en-US" sz="2200" b="1" dirty="0" smtClean="0">
                <a:solidFill>
                  <a:schemeClr val="tx1">
                    <a:lumMod val="95000"/>
                    <a:lumOff val="5000"/>
                  </a:schemeClr>
                </a:solidFill>
              </a:rPr>
              <a:t> com a </a:t>
            </a:r>
            <a:r>
              <a:rPr lang="en-US" sz="2200" b="1" dirty="0" err="1" smtClean="0">
                <a:solidFill>
                  <a:schemeClr val="tx1">
                    <a:lumMod val="95000"/>
                    <a:lumOff val="5000"/>
                  </a:schemeClr>
                </a:solidFill>
              </a:rPr>
              <a:t>Palavra</a:t>
            </a:r>
            <a:r>
              <a:rPr lang="en-US" sz="2200" b="1" dirty="0" smtClean="0">
                <a:solidFill>
                  <a:schemeClr val="tx1">
                    <a:lumMod val="95000"/>
                    <a:lumOff val="5000"/>
                  </a:schemeClr>
                </a:solidFill>
              </a:rPr>
              <a:t> de Deus</a:t>
            </a:r>
            <a:endParaRPr lang="pt-BR" sz="2200" b="1" dirty="0">
              <a:solidFill>
                <a:schemeClr val="tx1">
                  <a:lumMod val="95000"/>
                  <a:lumOff val="5000"/>
                </a:schemeClr>
              </a:solidFill>
            </a:endParaRPr>
          </a:p>
        </p:txBody>
      </p:sp>
      <p:sp>
        <p:nvSpPr>
          <p:cNvPr id="9" name="Retângulo 8"/>
          <p:cNvSpPr/>
          <p:nvPr/>
        </p:nvSpPr>
        <p:spPr>
          <a:xfrm>
            <a:off x="1056068" y="1815207"/>
            <a:ext cx="373024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Tm 1:19, 20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etângulo 10"/>
          <p:cNvSpPr/>
          <p:nvPr/>
        </p:nvSpPr>
        <p:spPr>
          <a:xfrm>
            <a:off x="1043608" y="2823319"/>
            <a:ext cx="3756423"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Tito 3:10, 11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115616" y="3976580"/>
            <a:ext cx="3779615" cy="460532"/>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Tm 6:3-5</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Retângulo 13"/>
          <p:cNvSpPr/>
          <p:nvPr/>
        </p:nvSpPr>
        <p:spPr>
          <a:xfrm>
            <a:off x="1043608" y="4638615"/>
            <a:ext cx="8100392" cy="2246769"/>
          </a:xfrm>
          <a:prstGeom prst="rect">
            <a:avLst/>
          </a:prstGeom>
        </p:spPr>
        <p:txBody>
          <a:bodyPr wrap="square">
            <a:spAutoFit/>
          </a:bodyPr>
          <a:lstStyle/>
          <a:p>
            <a:pPr algn="ctr"/>
            <a:r>
              <a:rPr lang="pt-BR" sz="2000" b="1" dirty="0" smtClean="0"/>
              <a:t>Se alguém ensina alguma outra doutrina e se não conforma com as sãs palavras de nosso Senhor Jesus Cristo e com a doutrina que é segundo a piedade,</a:t>
            </a:r>
            <a:r>
              <a:rPr lang="pt-BR" sz="2000" dirty="0" smtClean="0"/>
              <a:t>  é soberbo e nada sabe, mas delira acerca de questões e contendas de palavras, das quais nascem invejas, porfias, blasfêmias, ruins suspeitas,  contendas de homens corruptos de entendimento e privados da verdade, cuidando que a piedade seja causa de ganho. </a:t>
            </a:r>
            <a:r>
              <a:rPr lang="pt-BR" sz="2000" b="1" dirty="0" smtClean="0"/>
              <a:t>Aparta-te dos tais.</a:t>
            </a: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DÍZIMOS</a:t>
            </a:r>
            <a:endParaRPr lang="pt-BR" sz="5400" b="1" dirty="0"/>
          </a:p>
        </p:txBody>
      </p:sp>
      <p:sp>
        <p:nvSpPr>
          <p:cNvPr id="5" name="Título 1"/>
          <p:cNvSpPr>
            <a:spLocks noGrp="1"/>
          </p:cNvSpPr>
          <p:nvPr>
            <p:ph type="title"/>
          </p:nvPr>
        </p:nvSpPr>
        <p:spPr/>
        <p:txBody>
          <a:bodyPr>
            <a:normAutofit/>
          </a:bodyPr>
          <a:lstStyle/>
          <a:p>
            <a:r>
              <a:rPr lang="en-US" sz="4800" dirty="0" smtClean="0"/>
              <a:t>28</a:t>
            </a:r>
            <a:endParaRPr lang="pt-BR" sz="4800" dirty="0"/>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DÍZIMOS</a:t>
            </a:r>
            <a:endParaRPr lang="pt-BR" dirty="0"/>
          </a:p>
        </p:txBody>
      </p:sp>
      <p:sp>
        <p:nvSpPr>
          <p:cNvPr id="13" name="Retângulo 12"/>
          <p:cNvSpPr/>
          <p:nvPr/>
        </p:nvSpPr>
        <p:spPr>
          <a:xfrm>
            <a:off x="1571604" y="1429582"/>
            <a:ext cx="7143800" cy="1446550"/>
          </a:xfrm>
          <a:prstGeom prst="rect">
            <a:avLst/>
          </a:prstGeom>
        </p:spPr>
        <p:txBody>
          <a:bodyPr wrap="square">
            <a:spAutoFit/>
          </a:bodyPr>
          <a:lstStyle/>
          <a:p>
            <a:pPr algn="just"/>
            <a:r>
              <a:rPr lang="en-US" sz="2200" b="1" dirty="0" smtClean="0">
                <a:solidFill>
                  <a:schemeClr val="tx1">
                    <a:lumMod val="95000"/>
                    <a:lumOff val="5000"/>
                  </a:schemeClr>
                </a:solidFill>
              </a:rPr>
              <a:t>Cremos que a </a:t>
            </a:r>
            <a:r>
              <a:rPr lang="en-US" sz="2200" b="1" dirty="0" err="1" smtClean="0">
                <a:solidFill>
                  <a:schemeClr val="tx1">
                    <a:lumMod val="95000"/>
                    <a:lumOff val="5000"/>
                  </a:schemeClr>
                </a:solidFill>
              </a:rPr>
              <a:t>entrega</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dízimo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foi</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ordenada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Deus no </a:t>
            </a:r>
            <a:r>
              <a:rPr lang="en-US" sz="2200" b="1" dirty="0" err="1" smtClean="0">
                <a:solidFill>
                  <a:schemeClr val="tx1">
                    <a:lumMod val="95000"/>
                    <a:lumOff val="5000"/>
                  </a:schemeClr>
                </a:solidFill>
              </a:rPr>
              <a:t>princípio</a:t>
            </a:r>
            <a:r>
              <a:rPr lang="en-US" sz="2200" b="1" dirty="0" smtClean="0">
                <a:solidFill>
                  <a:schemeClr val="tx1">
                    <a:lumMod val="95000"/>
                    <a:lumOff val="5000"/>
                  </a:schemeClr>
                </a:solidFill>
              </a:rPr>
              <a:t> da </a:t>
            </a:r>
            <a:r>
              <a:rPr lang="en-US" sz="2200" b="1" dirty="0" err="1" smtClean="0">
                <a:solidFill>
                  <a:schemeClr val="tx1">
                    <a:lumMod val="95000"/>
                    <a:lumOff val="5000"/>
                  </a:schemeClr>
                </a:solidFill>
              </a:rPr>
              <a:t>obra</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salvação</a:t>
            </a:r>
            <a:r>
              <a:rPr lang="en-US" sz="2200" b="1" dirty="0" smtClean="0">
                <a:solidFill>
                  <a:schemeClr val="tx1">
                    <a:lumMod val="95000"/>
                    <a:lumOff val="5000"/>
                  </a:schemeClr>
                </a:solidFill>
              </a:rPr>
              <a:t>. Este </a:t>
            </a:r>
            <a:r>
              <a:rPr lang="en-US" sz="2200" b="1" dirty="0" err="1" smtClean="0">
                <a:solidFill>
                  <a:schemeClr val="tx1">
                    <a:lumMod val="95000"/>
                    <a:lumOff val="5000"/>
                  </a:schemeClr>
                </a:solidFill>
              </a:rPr>
              <a:t>imposto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devido</a:t>
            </a:r>
            <a:r>
              <a:rPr lang="en-US" sz="2200" b="1" dirty="0" smtClean="0">
                <a:solidFill>
                  <a:schemeClr val="tx1">
                    <a:lumMod val="95000"/>
                    <a:lumOff val="5000"/>
                  </a:schemeClr>
                </a:solidFill>
              </a:rPr>
              <a:t> à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acha</a:t>
            </a:r>
            <a:r>
              <a:rPr lang="en-US" sz="2200" b="1" dirty="0" smtClean="0">
                <a:solidFill>
                  <a:schemeClr val="tx1">
                    <a:lumMod val="95000"/>
                    <a:lumOff val="5000"/>
                  </a:schemeClr>
                </a:solidFill>
              </a:rPr>
              <a:t>-se </a:t>
            </a:r>
            <a:r>
              <a:rPr lang="en-US" sz="2200" b="1" dirty="0" err="1" smtClean="0">
                <a:solidFill>
                  <a:schemeClr val="tx1">
                    <a:lumMod val="95000"/>
                    <a:lumOff val="5000"/>
                  </a:schemeClr>
                </a:solidFill>
              </a:rPr>
              <a:t>tanto</a:t>
            </a:r>
            <a:r>
              <a:rPr lang="en-US" sz="2200" b="1" dirty="0" smtClean="0">
                <a:solidFill>
                  <a:schemeClr val="tx1">
                    <a:lumMod val="95000"/>
                    <a:lumOff val="5000"/>
                  </a:schemeClr>
                </a:solidFill>
              </a:rPr>
              <a:t> no Velho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no Novo </a:t>
            </a:r>
            <a:r>
              <a:rPr lang="en-US" sz="2200" b="1" dirty="0" err="1" smtClean="0">
                <a:solidFill>
                  <a:schemeClr val="tx1">
                    <a:lumMod val="95000"/>
                    <a:lumOff val="5000"/>
                  </a:schemeClr>
                </a:solidFill>
              </a:rPr>
              <a:t>Testamento</a:t>
            </a:r>
            <a:r>
              <a:rPr lang="en-US" sz="2200" b="1" dirty="0" smtClean="0">
                <a:solidFill>
                  <a:schemeClr val="tx1">
                    <a:lumMod val="95000"/>
                    <a:lumOff val="5000"/>
                  </a:schemeClr>
                </a:solidFill>
              </a:rPr>
              <a:t>, e é </a:t>
            </a:r>
            <a:r>
              <a:rPr lang="en-US" sz="2200" b="1" dirty="0" err="1" smtClean="0">
                <a:solidFill>
                  <a:schemeClr val="tx1">
                    <a:lumMod val="95000"/>
                    <a:lumOff val="5000"/>
                  </a:schemeClr>
                </a:solidFill>
              </a:rPr>
              <a:t>destinado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serviço</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Evangelho</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3589099"/>
            <a:ext cx="7358114" cy="2246769"/>
          </a:xfrm>
          <a:prstGeom prst="rect">
            <a:avLst/>
          </a:prstGeom>
        </p:spPr>
        <p:txBody>
          <a:bodyPr wrap="square">
            <a:spAutoFit/>
          </a:bodyPr>
          <a:lstStyle/>
          <a:p>
            <a:r>
              <a:rPr lang="pt-BR" sz="2000" dirty="0" smtClean="0"/>
              <a:t>  E </a:t>
            </a:r>
            <a:r>
              <a:rPr lang="pt-BR" sz="2000" dirty="0" err="1" smtClean="0"/>
              <a:t>Melquisedeque</a:t>
            </a:r>
            <a:r>
              <a:rPr lang="pt-BR" sz="2000" dirty="0" smtClean="0"/>
              <a:t>, rei de </a:t>
            </a:r>
            <a:r>
              <a:rPr lang="pt-BR" sz="2000" dirty="0" err="1" smtClean="0"/>
              <a:t>Salém</a:t>
            </a:r>
            <a:r>
              <a:rPr lang="pt-BR" sz="2000" dirty="0" smtClean="0"/>
              <a:t>, trouxe pão e vinho; e este era sacerdote do Deus Altíssimo.</a:t>
            </a:r>
          </a:p>
          <a:p>
            <a:r>
              <a:rPr lang="pt-BR" sz="2000" dirty="0" smtClean="0"/>
              <a:t>  E abençoou-o e disse: Bendito seja Abrão do Deus Altíssimo, o Possuidor dos céus e da terra;</a:t>
            </a:r>
          </a:p>
          <a:p>
            <a:r>
              <a:rPr lang="pt-BR" sz="2000" dirty="0" smtClean="0"/>
              <a:t>  e bendito seja o Deus Altíssimo, que entregou os teus inimigos nas tuas mãos. E deu-lhe o dízimo de tudo.</a:t>
            </a:r>
          </a:p>
          <a:p>
            <a:endParaRPr lang="pt-BR" sz="2000" b="1" dirty="0" smtClean="0"/>
          </a:p>
        </p:txBody>
      </p:sp>
      <p:sp>
        <p:nvSpPr>
          <p:cNvPr id="9" name="Retângulo 8"/>
          <p:cNvSpPr/>
          <p:nvPr/>
        </p:nvSpPr>
        <p:spPr>
          <a:xfrm>
            <a:off x="1071538" y="316499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Gênesis 14:18-20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DÍZIMOS</a:t>
            </a:r>
            <a:endParaRPr lang="pt-BR" dirty="0"/>
          </a:p>
        </p:txBody>
      </p:sp>
      <p:sp>
        <p:nvSpPr>
          <p:cNvPr id="8" name="Retângulo 7"/>
          <p:cNvSpPr/>
          <p:nvPr/>
        </p:nvSpPr>
        <p:spPr>
          <a:xfrm>
            <a:off x="1571604" y="1495655"/>
            <a:ext cx="7358114" cy="5016758"/>
          </a:xfrm>
          <a:prstGeom prst="rect">
            <a:avLst/>
          </a:prstGeom>
        </p:spPr>
        <p:txBody>
          <a:bodyPr wrap="square">
            <a:spAutoFit/>
          </a:bodyPr>
          <a:lstStyle/>
          <a:p>
            <a:r>
              <a:rPr lang="pt-BR" sz="2000" dirty="0" smtClean="0"/>
              <a:t>  Disse também o SENHOR a Arão: Na sua terra possessão nenhuma terás, e no meio deles nenhuma parte terás; eu sou a tua parte e a tua herança no meio dos filhos de Israel.</a:t>
            </a:r>
          </a:p>
          <a:p>
            <a:r>
              <a:rPr lang="pt-BR" sz="2000" dirty="0" smtClean="0"/>
              <a:t>  E eis que aos filhos de Levi tenho dado todos os dízimos em Israel por herança, pelo seu ministério que exercem, o ministério da tenda da congregação.</a:t>
            </a:r>
          </a:p>
          <a:p>
            <a:r>
              <a:rPr lang="pt-BR" sz="2000" dirty="0" smtClean="0"/>
              <a:t>  E nunca mais os filhos de Israel se chegarão à tenda da congregação, para que não levem sobre si o pecado e morram.</a:t>
            </a:r>
          </a:p>
          <a:p>
            <a:r>
              <a:rPr lang="pt-BR" sz="2000" dirty="0" smtClean="0"/>
              <a:t>  Mas os levitas administrarão o ministério da tenda da congregação e eles levarão sobre si a sua iniqüidade; pelas vossas gerações estatuto perpétuo será; e no meio dos filhos de Israel nenhuma herança herdarão.</a:t>
            </a:r>
          </a:p>
          <a:p>
            <a:r>
              <a:rPr lang="pt-BR" sz="2000" dirty="0" smtClean="0"/>
              <a:t>  Porque os dízimos dos filhos de Israel, que oferecerem ao SENHOR em oferta alçada, tenho dado por herança aos levitas; porquanto eu lhes disse: No meio dos filhos de Israel nenhuma herança herdareis.</a:t>
            </a:r>
          </a:p>
          <a:p>
            <a:endParaRPr lang="pt-BR" sz="2000" b="1" dirty="0" smtClean="0"/>
          </a:p>
        </p:txBody>
      </p:sp>
      <p:sp>
        <p:nvSpPr>
          <p:cNvPr id="9" name="Retângulo 8"/>
          <p:cNvSpPr/>
          <p:nvPr/>
        </p:nvSpPr>
        <p:spPr>
          <a:xfrm>
            <a:off x="1071538" y="107154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Números 18:20-24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DÍZIMOS</a:t>
            </a:r>
            <a:endParaRPr lang="pt-BR" dirty="0"/>
          </a:p>
        </p:txBody>
      </p:sp>
      <p:sp>
        <p:nvSpPr>
          <p:cNvPr id="8" name="Retângulo 7"/>
          <p:cNvSpPr/>
          <p:nvPr/>
        </p:nvSpPr>
        <p:spPr>
          <a:xfrm>
            <a:off x="1571604" y="1495655"/>
            <a:ext cx="7358114" cy="5355312"/>
          </a:xfrm>
          <a:prstGeom prst="rect">
            <a:avLst/>
          </a:prstGeom>
        </p:spPr>
        <p:txBody>
          <a:bodyPr wrap="square">
            <a:spAutoFit/>
          </a:bodyPr>
          <a:lstStyle/>
          <a:p>
            <a:r>
              <a:rPr lang="pt-BR" dirty="0" smtClean="0"/>
              <a:t>  Quem jamais milita à sua própria custa? Quem planta a vinha e não come do seu fruto? Ou quem apascenta o gado e não come do leite do gado?</a:t>
            </a:r>
          </a:p>
          <a:p>
            <a:r>
              <a:rPr lang="pt-BR" dirty="0" smtClean="0"/>
              <a:t>  Digo eu isso segundo os homens? Ou não diz a lei também o mesmo?</a:t>
            </a:r>
          </a:p>
          <a:p>
            <a:r>
              <a:rPr lang="pt-BR" dirty="0" smtClean="0"/>
              <a:t>  Porque na lei de Moisés está escrito: Não atarás a boca ao boi que trilha o grão. Porventura, tem Deus cuidado dos bois?</a:t>
            </a:r>
          </a:p>
          <a:p>
            <a:r>
              <a:rPr lang="pt-BR" dirty="0" smtClean="0"/>
              <a:t>  Ou não o diz certamente por nós? Certamente que por nós está escrito; porque o que lavra deve lavrar com esperança, e o que debulha deve debulhar com esperança de ser participante.</a:t>
            </a:r>
          </a:p>
          <a:p>
            <a:r>
              <a:rPr lang="pt-BR" dirty="0" smtClean="0"/>
              <a:t>  Se nós vos semeamos as coisas espirituais, será muito que de vós recolhamos as carnais?</a:t>
            </a:r>
          </a:p>
          <a:p>
            <a:r>
              <a:rPr lang="pt-BR" dirty="0" smtClean="0"/>
              <a:t>  Se outros participam deste poder sobre vós, por que não, mais justamente, nós? Mas nós não usamos deste direito; antes, suportamos tudo, para não pormos impedimento algum ao evangelho de Cristo.</a:t>
            </a:r>
          </a:p>
          <a:p>
            <a:r>
              <a:rPr lang="pt-BR" dirty="0" smtClean="0"/>
              <a:t>  Não sabeis vós que os que administram o que é sagrado comem do que é do templo? E que os que de contínuo estão junto ao altar participam do altar?</a:t>
            </a:r>
          </a:p>
          <a:p>
            <a:r>
              <a:rPr lang="pt-BR" dirty="0" smtClean="0"/>
              <a:t>  Assim ordenou também o Senhor aos que anunciam o evangelho, que vivam do evangelho.</a:t>
            </a:r>
          </a:p>
          <a:p>
            <a:endParaRPr lang="pt-BR" b="1" dirty="0" smtClean="0"/>
          </a:p>
        </p:txBody>
      </p:sp>
      <p:sp>
        <p:nvSpPr>
          <p:cNvPr id="9" name="Retângulo 8"/>
          <p:cNvSpPr/>
          <p:nvPr/>
        </p:nvSpPr>
        <p:spPr>
          <a:xfrm>
            <a:off x="1071538" y="107154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9:7-14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DÍZIMOS</a:t>
            </a:r>
            <a:endParaRPr lang="pt-BR" dirty="0"/>
          </a:p>
        </p:txBody>
      </p:sp>
      <p:sp>
        <p:nvSpPr>
          <p:cNvPr id="9" name="Retângulo 8"/>
          <p:cNvSpPr/>
          <p:nvPr/>
        </p:nvSpPr>
        <p:spPr>
          <a:xfrm>
            <a:off x="1071538" y="107154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11 Coríntios 11:8</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182789735"/>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DÍZIMOS</a:t>
            </a:r>
            <a:endParaRPr lang="pt-BR" dirty="0"/>
          </a:p>
        </p:txBody>
      </p:sp>
      <p:sp>
        <p:nvSpPr>
          <p:cNvPr id="13" name="Retângulo 12"/>
          <p:cNvSpPr/>
          <p:nvPr/>
        </p:nvSpPr>
        <p:spPr>
          <a:xfrm>
            <a:off x="1571604" y="1429582"/>
            <a:ext cx="7143800" cy="1107996"/>
          </a:xfrm>
          <a:prstGeom prst="rect">
            <a:avLst/>
          </a:prstGeom>
        </p:spPr>
        <p:txBody>
          <a:bodyPr wrap="square">
            <a:spAutoFit/>
          </a:bodyPr>
          <a:lstStyle/>
          <a:p>
            <a:pPr algn="just"/>
            <a:r>
              <a:rPr lang="en-US" sz="2200" b="1" dirty="0" err="1" smtClean="0">
                <a:solidFill>
                  <a:schemeClr val="tx1">
                    <a:lumMod val="95000"/>
                    <a:lumOff val="5000"/>
                  </a:schemeClr>
                </a:solidFill>
              </a:rPr>
              <a:t>Todo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crente</a:t>
            </a:r>
            <a:r>
              <a:rPr lang="en-US" sz="2200" b="1" dirty="0" smtClean="0">
                <a:solidFill>
                  <a:schemeClr val="tx1">
                    <a:lumMod val="95000"/>
                    <a:lumOff val="5000"/>
                  </a:schemeClr>
                </a:solidFill>
              </a:rPr>
              <a:t> tem o </a:t>
            </a:r>
            <a:r>
              <a:rPr lang="en-US" sz="2200" b="1" dirty="0" err="1" smtClean="0">
                <a:solidFill>
                  <a:schemeClr val="tx1">
                    <a:lumMod val="95000"/>
                    <a:lumOff val="5000"/>
                  </a:schemeClr>
                </a:solidFill>
              </a:rPr>
              <a:t>privilégio</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dever</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devolver</a:t>
            </a:r>
            <a:r>
              <a:rPr lang="en-US" sz="2200" b="1" dirty="0" smtClean="0">
                <a:solidFill>
                  <a:schemeClr val="tx1">
                    <a:lumMod val="95000"/>
                    <a:lumOff val="5000"/>
                  </a:schemeClr>
                </a:solidFill>
              </a:rPr>
              <a:t> o </a:t>
            </a:r>
            <a:r>
              <a:rPr lang="en-US" sz="2200" b="1" dirty="0" err="1" smtClean="0">
                <a:solidFill>
                  <a:schemeClr val="tx1">
                    <a:lumMod val="95000"/>
                    <a:lumOff val="5000"/>
                  </a:schemeClr>
                </a:solidFill>
              </a:rPr>
              <a:t>dízimo</a:t>
            </a:r>
            <a:r>
              <a:rPr lang="en-US" sz="2200" b="1" dirty="0" smtClean="0">
                <a:solidFill>
                  <a:schemeClr val="tx1">
                    <a:lumMod val="95000"/>
                    <a:lumOff val="5000"/>
                  </a:schemeClr>
                </a:solidFill>
              </a:rPr>
              <a:t> de todos os seus bens e de toda </a:t>
            </a:r>
            <a:r>
              <a:rPr lang="en-US" sz="2200" b="1" dirty="0" err="1" smtClean="0">
                <a:solidFill>
                  <a:schemeClr val="tx1">
                    <a:lumMod val="95000"/>
                    <a:lumOff val="5000"/>
                  </a:schemeClr>
                </a:solidFill>
              </a:rPr>
              <a:t>renda</a:t>
            </a:r>
            <a:r>
              <a:rPr lang="en-US" sz="2200" b="1" dirty="0" smtClean="0">
                <a:solidFill>
                  <a:schemeClr val="tx1">
                    <a:lumMod val="95000"/>
                    <a:lumOff val="5000"/>
                  </a:schemeClr>
                </a:solidFill>
              </a:rPr>
              <a:t> com que Deus os </a:t>
            </a:r>
            <a:r>
              <a:rPr lang="en-US" sz="2200" b="1" dirty="0" err="1" smtClean="0">
                <a:solidFill>
                  <a:schemeClr val="tx1">
                    <a:lumMod val="95000"/>
                    <a:lumOff val="5000"/>
                  </a:schemeClr>
                </a:solidFill>
              </a:rPr>
              <a:t>abençoou</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3210167"/>
            <a:ext cx="7358114" cy="2554545"/>
          </a:xfrm>
          <a:prstGeom prst="rect">
            <a:avLst/>
          </a:prstGeom>
        </p:spPr>
        <p:txBody>
          <a:bodyPr wrap="square">
            <a:spAutoFit/>
          </a:bodyPr>
          <a:lstStyle/>
          <a:p>
            <a:r>
              <a:rPr lang="pt-BR" sz="2000" dirty="0" smtClean="0"/>
              <a:t>  Também entendi que o quinhão dos levitas se lhes não dava, de maneira que os levitas e os cantores, que faziam a obra, tinham fugido cada um para a sua terra.</a:t>
            </a:r>
          </a:p>
          <a:p>
            <a:r>
              <a:rPr lang="pt-BR" sz="2000" dirty="0" smtClean="0"/>
              <a:t>  Então, contendi com os magistrados e disse: Por que se desamparou a Casa de Deus? Porém eu os ajuntei e os restaurei no seu posto.</a:t>
            </a:r>
          </a:p>
          <a:p>
            <a:r>
              <a:rPr lang="pt-BR" sz="2000" dirty="0" smtClean="0"/>
              <a:t>  Então, todo o Judá trouxe os dízimos do grão, e do mosto, e do azeite aos celeiros.</a:t>
            </a:r>
          </a:p>
          <a:p>
            <a:endParaRPr lang="pt-BR" sz="2000" b="1" dirty="0" smtClean="0"/>
          </a:p>
        </p:txBody>
      </p:sp>
      <p:sp>
        <p:nvSpPr>
          <p:cNvPr id="9" name="Retângulo 8"/>
          <p:cNvSpPr/>
          <p:nvPr/>
        </p:nvSpPr>
        <p:spPr>
          <a:xfrm>
            <a:off x="1071538" y="2786058"/>
            <a:ext cx="3714776" cy="461665"/>
          </a:xfrm>
          <a:prstGeom prst="rect">
            <a:avLst/>
          </a:prstGeom>
        </p:spPr>
        <p:txBody>
          <a:bodyPr wrap="square">
            <a:spAutoFit/>
          </a:bodyPr>
          <a:lstStyle/>
          <a:p>
            <a:r>
              <a:rPr lang="pt-BR"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Neemias</a:t>
            </a:r>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13:10-12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DÍZIMOS</a:t>
            </a:r>
            <a:endParaRPr lang="pt-BR" dirty="0"/>
          </a:p>
        </p:txBody>
      </p:sp>
      <p:sp>
        <p:nvSpPr>
          <p:cNvPr id="13" name="Retângulo 12"/>
          <p:cNvSpPr/>
          <p:nvPr/>
        </p:nvSpPr>
        <p:spPr>
          <a:xfrm>
            <a:off x="1571604" y="1429582"/>
            <a:ext cx="7143800" cy="1785104"/>
          </a:xfrm>
          <a:prstGeom prst="rect">
            <a:avLst/>
          </a:prstGeom>
        </p:spPr>
        <p:txBody>
          <a:bodyPr wrap="square">
            <a:spAutoFit/>
          </a:bodyPr>
          <a:lstStyle/>
          <a:p>
            <a:pPr algn="just"/>
            <a:r>
              <a:rPr lang="en-US" sz="2200" b="1" dirty="0" smtClean="0">
                <a:solidFill>
                  <a:schemeClr val="tx1">
                    <a:lumMod val="95000"/>
                    <a:lumOff val="5000"/>
                  </a:schemeClr>
                </a:solidFill>
              </a:rPr>
              <a:t>Cremos que o </a:t>
            </a:r>
            <a:r>
              <a:rPr lang="en-US" sz="2200" b="1" dirty="0" err="1" smtClean="0">
                <a:solidFill>
                  <a:schemeClr val="tx1">
                    <a:lumMod val="95000"/>
                    <a:lumOff val="5000"/>
                  </a:schemeClr>
                </a:solidFill>
              </a:rPr>
              <a:t>dízimo</a:t>
            </a:r>
            <a:r>
              <a:rPr lang="en-US" sz="2200" b="1" dirty="0" smtClean="0">
                <a:solidFill>
                  <a:schemeClr val="tx1">
                    <a:lumMod val="95000"/>
                    <a:lumOff val="5000"/>
                  </a:schemeClr>
                </a:solidFill>
              </a:rPr>
              <a:t> não é uma </a:t>
            </a:r>
            <a:r>
              <a:rPr lang="en-US" sz="2200" b="1" dirty="0" err="1" smtClean="0">
                <a:solidFill>
                  <a:schemeClr val="tx1">
                    <a:lumMod val="95000"/>
                    <a:lumOff val="5000"/>
                  </a:schemeClr>
                </a:solidFill>
              </a:rPr>
              <a:t>oferta</a:t>
            </a:r>
            <a:r>
              <a:rPr lang="en-US" sz="2200" b="1" dirty="0" smtClean="0">
                <a:solidFill>
                  <a:schemeClr val="tx1">
                    <a:lumMod val="95000"/>
                    <a:lumOff val="5000"/>
                  </a:schemeClr>
                </a:solidFill>
              </a:rPr>
              <a:t>, mas </a:t>
            </a:r>
            <a:r>
              <a:rPr lang="en-US" sz="2200" b="1" dirty="0" err="1" smtClean="0">
                <a:solidFill>
                  <a:schemeClr val="tx1">
                    <a:lumMod val="95000"/>
                    <a:lumOff val="5000"/>
                  </a:schemeClr>
                </a:solidFill>
              </a:rPr>
              <a:t>sim</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santa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propriedade</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Senhor</a:t>
            </a:r>
            <a:r>
              <a:rPr lang="en-US" sz="2200" b="1" dirty="0" smtClean="0">
                <a:solidFill>
                  <a:schemeClr val="tx1">
                    <a:lumMod val="95000"/>
                    <a:lumOff val="5000"/>
                  </a:schemeClr>
                </a:solidFill>
              </a:rPr>
              <a:t>’. O </a:t>
            </a:r>
            <a:r>
              <a:rPr lang="en-US" sz="2200" b="1" dirty="0" err="1" smtClean="0">
                <a:solidFill>
                  <a:schemeClr val="tx1">
                    <a:lumMod val="95000"/>
                    <a:lumOff val="5000"/>
                  </a:schemeClr>
                </a:solidFill>
              </a:rPr>
              <a:t>Senhor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considera</a:t>
            </a:r>
            <a:r>
              <a:rPr lang="en-US" sz="2200" b="1" dirty="0" smtClean="0">
                <a:solidFill>
                  <a:schemeClr val="tx1">
                    <a:lumMod val="95000"/>
                    <a:lumOff val="5000"/>
                  </a:schemeClr>
                </a:solidFill>
              </a:rPr>
              <a:t> o </a:t>
            </a:r>
            <a:r>
              <a:rPr lang="en-US" sz="2200" b="1" dirty="0" err="1" smtClean="0">
                <a:solidFill>
                  <a:schemeClr val="tx1">
                    <a:lumMod val="95000"/>
                    <a:lumOff val="5000"/>
                  </a:schemeClr>
                </a:solidFill>
              </a:rPr>
              <a:t>uso</a:t>
            </a:r>
            <a:r>
              <a:rPr lang="en-US" sz="2200" b="1" dirty="0" smtClean="0">
                <a:solidFill>
                  <a:schemeClr val="tx1">
                    <a:lumMod val="95000"/>
                    <a:lumOff val="5000"/>
                  </a:schemeClr>
                </a:solidFill>
              </a:rPr>
              <a:t> particular do </a:t>
            </a:r>
            <a:r>
              <a:rPr lang="en-US" sz="2200" b="1" dirty="0" err="1" smtClean="0">
                <a:solidFill>
                  <a:schemeClr val="tx1">
                    <a:lumMod val="95000"/>
                    <a:lumOff val="5000"/>
                  </a:schemeClr>
                </a:solidFill>
              </a:rPr>
              <a:t>dízimo</a:t>
            </a:r>
            <a:r>
              <a:rPr lang="en-US" sz="2200" b="1" dirty="0" smtClean="0">
                <a:solidFill>
                  <a:schemeClr val="tx1">
                    <a:lumMod val="95000"/>
                    <a:lumOff val="5000"/>
                  </a:schemeClr>
                </a:solidFill>
              </a:rPr>
              <a:t> para </a:t>
            </a:r>
            <a:r>
              <a:rPr lang="en-US" sz="2200" b="1" dirty="0" err="1" smtClean="0">
                <a:solidFill>
                  <a:schemeClr val="tx1">
                    <a:lumMod val="95000"/>
                    <a:lumOff val="5000"/>
                  </a:schemeClr>
                </a:solidFill>
              </a:rPr>
              <a:t>qualquer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bom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fim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ou</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retenção</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mesmo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fraude</a:t>
            </a:r>
            <a:r>
              <a:rPr lang="en-US" sz="2200" b="1" dirty="0" smtClean="0">
                <a:solidFill>
                  <a:schemeClr val="tx1">
                    <a:lumMod val="95000"/>
                    <a:lumOff val="5000"/>
                  </a:schemeClr>
                </a:solidFill>
              </a:rPr>
              <a:t> que </a:t>
            </a:r>
            <a:r>
              <a:rPr lang="en-US" sz="2200" b="1" dirty="0" err="1" smtClean="0">
                <a:solidFill>
                  <a:schemeClr val="tx1">
                    <a:lumMod val="95000"/>
                    <a:lumOff val="5000"/>
                  </a:schemeClr>
                </a:solidFill>
              </a:rPr>
              <a:t>resulta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maldição</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3629759"/>
            <a:ext cx="7358114" cy="2862322"/>
          </a:xfrm>
          <a:prstGeom prst="rect">
            <a:avLst/>
          </a:prstGeom>
        </p:spPr>
        <p:txBody>
          <a:bodyPr wrap="square">
            <a:spAutoFit/>
          </a:bodyPr>
          <a:lstStyle/>
          <a:p>
            <a:r>
              <a:rPr lang="pt-BR" sz="2000" dirty="0" smtClean="0"/>
              <a:t>  Desde os dias de vossos pais, vos desviastes dos meus estatutos e não os guardastes; tornai vós para mim, e eu tornarei para vós, diz o SENHOR dos Exércitos; mas vós dizeis: Em que havemos de tornar?</a:t>
            </a:r>
          </a:p>
          <a:p>
            <a:r>
              <a:rPr lang="pt-BR" sz="2000" dirty="0" smtClean="0"/>
              <a:t>  Roubará o homem a Deus? Todavia, vós me roubais e dizeis: Em que te roubamos? Nos dízimos e nas ofertas alçadas.</a:t>
            </a:r>
          </a:p>
          <a:p>
            <a:r>
              <a:rPr lang="pt-BR" sz="2000" dirty="0" smtClean="0"/>
              <a:t>  Com maldição sois amaldiçoados, porque me roubais a mim, vós, toda a nação.</a:t>
            </a:r>
          </a:p>
          <a:p>
            <a:r>
              <a:rPr lang="pt-BR" sz="2000" dirty="0" smtClean="0"/>
              <a:t>  </a:t>
            </a:r>
          </a:p>
          <a:p>
            <a:endParaRPr lang="pt-BR" sz="2000" b="1" dirty="0" smtClean="0"/>
          </a:p>
        </p:txBody>
      </p:sp>
      <p:sp>
        <p:nvSpPr>
          <p:cNvPr id="9" name="Retângulo 8"/>
          <p:cNvSpPr/>
          <p:nvPr/>
        </p:nvSpPr>
        <p:spPr>
          <a:xfrm>
            <a:off x="1071538" y="3214686"/>
            <a:ext cx="3714776" cy="461665"/>
          </a:xfrm>
          <a:prstGeom prst="rect">
            <a:avLst/>
          </a:prstGeom>
        </p:spPr>
        <p:txBody>
          <a:bodyPr wrap="square">
            <a:spAutoFit/>
          </a:bodyPr>
          <a:lstStyle/>
          <a:p>
            <a:r>
              <a:rPr lang="pt-BR"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Malaquias</a:t>
            </a:r>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3:7-9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DÍZIMOS</a:t>
            </a:r>
            <a:endParaRPr lang="pt-BR" dirty="0"/>
          </a:p>
        </p:txBody>
      </p:sp>
      <p:sp>
        <p:nvSpPr>
          <p:cNvPr id="13" name="Retângulo 12"/>
          <p:cNvSpPr/>
          <p:nvPr/>
        </p:nvSpPr>
        <p:spPr>
          <a:xfrm>
            <a:off x="1571604" y="1429582"/>
            <a:ext cx="7143800" cy="2462213"/>
          </a:xfrm>
          <a:prstGeom prst="rect">
            <a:avLst/>
          </a:prstGeom>
        </p:spPr>
        <p:txBody>
          <a:bodyPr wrap="square">
            <a:spAutoFit/>
          </a:bodyPr>
          <a:lstStyle/>
          <a:p>
            <a:pPr algn="just"/>
            <a:r>
              <a:rPr lang="en-US" sz="2200" b="1" dirty="0" smtClean="0">
                <a:solidFill>
                  <a:schemeClr val="tx1">
                    <a:lumMod val="95000"/>
                    <a:lumOff val="5000"/>
                  </a:schemeClr>
                </a:solidFill>
              </a:rPr>
              <a:t>O </a:t>
            </a:r>
            <a:r>
              <a:rPr lang="en-US" sz="2200" b="1" dirty="0" err="1" smtClean="0">
                <a:solidFill>
                  <a:schemeClr val="tx1">
                    <a:lumMod val="95000"/>
                    <a:lumOff val="5000"/>
                  </a:schemeClr>
                </a:solidFill>
              </a:rPr>
              <a:t>dízimo</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entregue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tesoureiro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eleito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pela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o </a:t>
            </a:r>
            <a:r>
              <a:rPr lang="en-US" sz="2200" b="1" dirty="0" err="1" smtClean="0">
                <a:solidFill>
                  <a:schemeClr val="tx1">
                    <a:lumMod val="95000"/>
                    <a:lumOff val="5000"/>
                  </a:schemeClr>
                </a:solidFill>
              </a:rPr>
              <a:t>qual</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emite</a:t>
            </a:r>
            <a:r>
              <a:rPr lang="en-US" sz="2200" b="1" dirty="0" smtClean="0">
                <a:solidFill>
                  <a:schemeClr val="tx1">
                    <a:lumMod val="95000"/>
                    <a:lumOff val="5000"/>
                  </a:schemeClr>
                </a:solidFill>
              </a:rPr>
              <a:t> um </a:t>
            </a:r>
            <a:r>
              <a:rPr lang="en-US" sz="2200" b="1" dirty="0" err="1" smtClean="0">
                <a:solidFill>
                  <a:schemeClr val="tx1">
                    <a:lumMod val="95000"/>
                    <a:lumOff val="5000"/>
                  </a:schemeClr>
                </a:solidFill>
              </a:rPr>
              <a:t>recibo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para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cada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quantia</a:t>
            </a:r>
            <a:r>
              <a:rPr lang="en-US" sz="2200" b="1" dirty="0" smtClean="0">
                <a:solidFill>
                  <a:schemeClr val="tx1">
                    <a:lumMod val="95000"/>
                    <a:lumOff val="5000"/>
                  </a:schemeClr>
                </a:solidFill>
              </a:rPr>
              <a:t>, e é </a:t>
            </a:r>
            <a:r>
              <a:rPr lang="en-US" sz="2200" b="1" dirty="0" err="1" smtClean="0">
                <a:solidFill>
                  <a:schemeClr val="tx1">
                    <a:lumMod val="95000"/>
                    <a:lumOff val="5000"/>
                  </a:schemeClr>
                </a:solidFill>
              </a:rPr>
              <a:t>empregado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somente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para</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proclamação</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Evangelho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pelo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ministério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segundo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determinem</a:t>
            </a:r>
            <a:r>
              <a:rPr lang="en-US" sz="2200" b="1" dirty="0" smtClean="0">
                <a:solidFill>
                  <a:schemeClr val="tx1">
                    <a:lumMod val="95000"/>
                    <a:lumOff val="5000"/>
                  </a:schemeClr>
                </a:solidFill>
              </a:rPr>
              <a:t> as </a:t>
            </a:r>
            <a:r>
              <a:rPr lang="en-US" sz="2200" b="1" dirty="0" err="1" smtClean="0">
                <a:solidFill>
                  <a:schemeClr val="tx1">
                    <a:lumMod val="95000"/>
                    <a:lumOff val="5000"/>
                  </a:schemeClr>
                </a:solidFill>
              </a:rPr>
              <a:t>decisões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Ninguém</a:t>
            </a:r>
            <a:r>
              <a:rPr lang="en-US" sz="2200" b="1" dirty="0" smtClean="0">
                <a:solidFill>
                  <a:schemeClr val="tx1">
                    <a:lumMod val="95000"/>
                    <a:lumOff val="5000"/>
                  </a:schemeClr>
                </a:solidFill>
              </a:rPr>
              <a:t>, a não ser 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ordenanda</a:t>
            </a:r>
            <a:r>
              <a:rPr lang="en-US" sz="2200" b="1" dirty="0" smtClean="0">
                <a:solidFill>
                  <a:schemeClr val="tx1">
                    <a:lumMod val="95000"/>
                    <a:lumOff val="5000"/>
                  </a:schemeClr>
                </a:solidFill>
              </a:rPr>
              <a:t> tem o </a:t>
            </a:r>
            <a:r>
              <a:rPr lang="en-US" sz="2200" b="1" dirty="0" err="1" smtClean="0">
                <a:solidFill>
                  <a:schemeClr val="tx1">
                    <a:lumMod val="95000"/>
                    <a:lumOff val="5000"/>
                  </a:schemeClr>
                </a:solidFill>
              </a:rPr>
              <a:t>direito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arrecadar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ou</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gastar</a:t>
            </a:r>
            <a:r>
              <a:rPr lang="en-US" sz="2200" b="1" dirty="0" smtClean="0">
                <a:solidFill>
                  <a:schemeClr val="tx1">
                    <a:lumMod val="95000"/>
                    <a:lumOff val="5000"/>
                  </a:schemeClr>
                </a:solidFill>
              </a:rPr>
              <a:t>, para </a:t>
            </a:r>
            <a:r>
              <a:rPr lang="en-US" sz="2200" b="1" dirty="0" err="1" smtClean="0">
                <a:solidFill>
                  <a:schemeClr val="tx1">
                    <a:lumMod val="95000"/>
                    <a:lumOff val="5000"/>
                  </a:schemeClr>
                </a:solidFill>
              </a:rPr>
              <a:t>quaisquer</a:t>
            </a:r>
            <a:r>
              <a:rPr lang="en-US" sz="2200" b="1" dirty="0" smtClean="0">
                <a:solidFill>
                  <a:schemeClr val="tx1">
                    <a:lumMod val="95000"/>
                    <a:lumOff val="5000"/>
                  </a:schemeClr>
                </a:solidFill>
              </a:rPr>
              <a:t> fins, o </a:t>
            </a:r>
            <a:r>
              <a:rPr lang="en-US" sz="2200" b="1" dirty="0" err="1" smtClean="0">
                <a:solidFill>
                  <a:schemeClr val="tx1">
                    <a:lumMod val="95000"/>
                    <a:lumOff val="5000"/>
                  </a:schemeClr>
                </a:solidFill>
              </a:rPr>
              <a:t>santo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dízimo</a:t>
            </a:r>
            <a:r>
              <a:rPr lang="en-US" sz="2200" b="1" dirty="0" smtClean="0">
                <a:solidFill>
                  <a:schemeClr val="tx1">
                    <a:lumMod val="95000"/>
                    <a:lumOff val="5000"/>
                  </a:schemeClr>
                </a:solidFill>
              </a:rPr>
              <a:t>. </a:t>
            </a:r>
            <a:endParaRPr lang="pt-BR" sz="2200" b="1" dirty="0">
              <a:solidFill>
                <a:schemeClr val="tx1">
                  <a:lumMod val="95000"/>
                  <a:lumOff val="5000"/>
                </a:schemeClr>
              </a:solidFill>
            </a:endParaRPr>
          </a:p>
        </p:txBody>
      </p:sp>
      <p:sp>
        <p:nvSpPr>
          <p:cNvPr id="8" name="Retângulo 7"/>
          <p:cNvSpPr/>
          <p:nvPr/>
        </p:nvSpPr>
        <p:spPr>
          <a:xfrm>
            <a:off x="1571604" y="4298960"/>
            <a:ext cx="7358114" cy="1600438"/>
          </a:xfrm>
          <a:prstGeom prst="rect">
            <a:avLst/>
          </a:prstGeom>
        </p:spPr>
        <p:txBody>
          <a:bodyPr wrap="square">
            <a:spAutoFit/>
          </a:bodyPr>
          <a:lstStyle/>
          <a:p>
            <a:r>
              <a:rPr lang="pt-BR" sz="2000" dirty="0" smtClean="0"/>
              <a:t>Trazei todos os dízimos à casa do tesouro, para que haja mantimento na minha casa, e depois fazei prova de mim, diz o SENHOR dos Exércitos, se eu não vos abrir as janelas do céu e não derramar sobre vós uma bênção tal, que dela vos advenha a maior abastança</a:t>
            </a:r>
            <a:r>
              <a:rPr lang="pt-BR" dirty="0" smtClean="0"/>
              <a:t>.</a:t>
            </a:r>
          </a:p>
          <a:p>
            <a:endParaRPr lang="pt-BR" b="1" dirty="0" smtClean="0"/>
          </a:p>
        </p:txBody>
      </p:sp>
      <p:sp>
        <p:nvSpPr>
          <p:cNvPr id="9" name="Retângulo 8"/>
          <p:cNvSpPr/>
          <p:nvPr/>
        </p:nvSpPr>
        <p:spPr>
          <a:xfrm>
            <a:off x="1071538" y="3857628"/>
            <a:ext cx="3714776" cy="461665"/>
          </a:xfrm>
          <a:prstGeom prst="rect">
            <a:avLst/>
          </a:prstGeom>
        </p:spPr>
        <p:txBody>
          <a:bodyPr wrap="square">
            <a:spAutoFit/>
          </a:bodyPr>
          <a:lstStyle/>
          <a:p>
            <a:r>
              <a:rPr lang="pt-BR"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Malaquias</a:t>
            </a:r>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3:10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6643734" cy="1384995"/>
          </a:xfrm>
          <a:prstGeom prst="rect">
            <a:avLst/>
          </a:prstGeom>
        </p:spPr>
        <p:txBody>
          <a:bodyPr wrap="square">
            <a:spAutoFit/>
          </a:bodyPr>
          <a:lstStyle/>
          <a:p>
            <a:r>
              <a:rPr lang="pt-BR" sz="2800" dirty="0"/>
              <a:t>Pois qualquer que guarda toda a lei, mas tropeça em um só ponto, se torna culpado de todos.</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Tiago 2:10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3786190"/>
            <a:ext cx="7143800" cy="954107"/>
          </a:xfrm>
          <a:prstGeom prst="rect">
            <a:avLst/>
          </a:prstGeom>
        </p:spPr>
        <p:txBody>
          <a:bodyPr wrap="square">
            <a:spAutoFit/>
          </a:bodyPr>
          <a:lstStyle/>
          <a:p>
            <a:r>
              <a:rPr lang="pt-BR" sz="2800" b="1" dirty="0" smtClean="0">
                <a:solidFill>
                  <a:schemeClr val="tx1">
                    <a:lumMod val="95000"/>
                    <a:lumOff val="5000"/>
                  </a:schemeClr>
                </a:solidFill>
              </a:rPr>
              <a:t>Quem declara a Lei alterada ou anulada, peca contra Deus.</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OFERTAS VOLUNTÁRIAS</a:t>
            </a:r>
            <a:endParaRPr lang="pt-BR" sz="5400" b="1" dirty="0"/>
          </a:p>
        </p:txBody>
      </p:sp>
      <p:sp>
        <p:nvSpPr>
          <p:cNvPr id="5" name="Título 1"/>
          <p:cNvSpPr>
            <a:spLocks noGrp="1"/>
          </p:cNvSpPr>
          <p:nvPr>
            <p:ph type="title"/>
          </p:nvPr>
        </p:nvSpPr>
        <p:spPr/>
        <p:txBody>
          <a:bodyPr>
            <a:normAutofit/>
          </a:bodyPr>
          <a:lstStyle/>
          <a:p>
            <a:r>
              <a:rPr lang="en-US" sz="4800" dirty="0" smtClean="0"/>
              <a:t>29</a:t>
            </a:r>
            <a:endParaRPr lang="pt-BR" sz="4800" dirty="0"/>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OFERTAS VOLUNTÁRIAS</a:t>
            </a:r>
            <a:endParaRPr lang="pt-BR" dirty="0"/>
          </a:p>
        </p:txBody>
      </p:sp>
      <p:sp>
        <p:nvSpPr>
          <p:cNvPr id="13" name="Retângulo 12"/>
          <p:cNvSpPr/>
          <p:nvPr/>
        </p:nvSpPr>
        <p:spPr>
          <a:xfrm>
            <a:off x="1571604" y="1429582"/>
            <a:ext cx="7143800" cy="769441"/>
          </a:xfrm>
          <a:prstGeom prst="rect">
            <a:avLst/>
          </a:prstGeom>
        </p:spPr>
        <p:txBody>
          <a:bodyPr wrap="square">
            <a:spAutoFit/>
          </a:bodyPr>
          <a:lstStyle/>
          <a:p>
            <a:pPr algn="just"/>
            <a:r>
              <a:rPr lang="en-US" sz="2200" b="1" dirty="0" smtClean="0">
                <a:solidFill>
                  <a:schemeClr val="tx1">
                    <a:lumMod val="95000"/>
                    <a:lumOff val="5000"/>
                  </a:schemeClr>
                </a:solidFill>
              </a:rPr>
              <a:t>Cremos que </a:t>
            </a:r>
            <a:r>
              <a:rPr lang="en-US" sz="2200" b="1" dirty="0" err="1" smtClean="0">
                <a:solidFill>
                  <a:schemeClr val="tx1">
                    <a:lumMod val="95000"/>
                    <a:lumOff val="5000"/>
                  </a:schemeClr>
                </a:solidFill>
              </a:rPr>
              <a:t>são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meios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ordenados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Deus para </a:t>
            </a:r>
            <a:r>
              <a:rPr lang="en-US" sz="2200" b="1" dirty="0" err="1" smtClean="0">
                <a:solidFill>
                  <a:schemeClr val="tx1">
                    <a:lumMod val="95000"/>
                    <a:lumOff val="5000"/>
                  </a:schemeClr>
                </a:solidFill>
              </a:rPr>
              <a:t>ajudar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tanto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dentro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fora da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4013208"/>
            <a:ext cx="7358114" cy="2862322"/>
          </a:xfrm>
          <a:prstGeom prst="rect">
            <a:avLst/>
          </a:prstGeom>
        </p:spPr>
        <p:txBody>
          <a:bodyPr wrap="square">
            <a:spAutoFit/>
          </a:bodyPr>
          <a:lstStyle/>
          <a:p>
            <a:r>
              <a:rPr lang="pt-BR" dirty="0" smtClean="0"/>
              <a:t>  E, se fizerdes bem aos que vos fazem bem, que recompensa tereis? Também os pecadores fazem o mesmo.</a:t>
            </a:r>
          </a:p>
          <a:p>
            <a:r>
              <a:rPr lang="pt-BR" dirty="0" smtClean="0"/>
              <a:t>  E, se emprestardes àqueles de quem esperais tornar a receber, que recompensa tereis? Também os pecadores emprestam aos pecadores, para tornarem a receber outro tanto.</a:t>
            </a:r>
          </a:p>
          <a:p>
            <a:r>
              <a:rPr lang="pt-BR" dirty="0" smtClean="0"/>
              <a:t>  Amai, pois, a vossos inimigos, e fazei o bem, e emprestai, sem nada esperardes, e será grande o vosso galardão, e sereis filhos do Altíssimo; porque ele é benigno até para com os ingratos e maus.</a:t>
            </a:r>
          </a:p>
          <a:p>
            <a:r>
              <a:rPr lang="pt-BR" dirty="0" smtClean="0"/>
              <a:t>  Sede, pois, misericordiosos, como também vosso Pai é misericordioso.</a:t>
            </a:r>
          </a:p>
          <a:p>
            <a:endParaRPr lang="pt-BR" sz="1600" b="1" dirty="0" smtClean="0"/>
          </a:p>
        </p:txBody>
      </p:sp>
      <p:sp>
        <p:nvSpPr>
          <p:cNvPr id="9" name="Retângulo 8"/>
          <p:cNvSpPr/>
          <p:nvPr/>
        </p:nvSpPr>
        <p:spPr>
          <a:xfrm>
            <a:off x="1071538" y="357187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Lucas 6:33-36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2655886"/>
            <a:ext cx="7358114" cy="1292662"/>
          </a:xfrm>
          <a:prstGeom prst="rect">
            <a:avLst/>
          </a:prstGeom>
        </p:spPr>
        <p:txBody>
          <a:bodyPr wrap="square">
            <a:spAutoFit/>
          </a:bodyPr>
          <a:lstStyle/>
          <a:p>
            <a:r>
              <a:rPr lang="pt-BR" sz="2000" dirty="0" smtClean="0"/>
              <a:t>Pois nunca cessará o pobre do meio da terra; pelo que te ordeno, dizendo: Livremente abrirás a tua mão para o teu irmão, para o teu necessitado e para o teu pobre na tua terra.</a:t>
            </a:r>
          </a:p>
          <a:p>
            <a:endParaRPr lang="pt-BR" b="1" dirty="0" smtClean="0"/>
          </a:p>
        </p:txBody>
      </p:sp>
      <p:sp>
        <p:nvSpPr>
          <p:cNvPr id="7" name="Retângulo 6"/>
          <p:cNvSpPr/>
          <p:nvPr/>
        </p:nvSpPr>
        <p:spPr>
          <a:xfrm>
            <a:off x="1071538" y="2324393"/>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Deuteronômio 15:11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OFERTAS VOLUNTÁRIAS</a:t>
            </a:r>
            <a:endParaRPr lang="pt-BR" dirty="0"/>
          </a:p>
        </p:txBody>
      </p:sp>
      <p:sp>
        <p:nvSpPr>
          <p:cNvPr id="8" name="Retângulo 7"/>
          <p:cNvSpPr/>
          <p:nvPr/>
        </p:nvSpPr>
        <p:spPr>
          <a:xfrm>
            <a:off x="1571604" y="3441704"/>
            <a:ext cx="7358114" cy="1323439"/>
          </a:xfrm>
          <a:prstGeom prst="rect">
            <a:avLst/>
          </a:prstGeom>
        </p:spPr>
        <p:txBody>
          <a:bodyPr wrap="square">
            <a:spAutoFit/>
          </a:bodyPr>
          <a:lstStyle/>
          <a:p>
            <a:r>
              <a:rPr lang="pt-BR" sz="2000" dirty="0" smtClean="0"/>
              <a:t>  É uma oferta de gratidão pelos preciosos tesouros da verdade que Deus nos dá na Escola Sabatina. Destina-se especialmente a espalhar os princípios da nossa fé oralmente e por escrito. É arrecadada após o estudo da lição.</a:t>
            </a:r>
          </a:p>
        </p:txBody>
      </p:sp>
      <p:sp>
        <p:nvSpPr>
          <p:cNvPr id="9" name="Retângulo 8"/>
          <p:cNvSpPr/>
          <p:nvPr/>
        </p:nvSpPr>
        <p:spPr>
          <a:xfrm>
            <a:off x="1071538" y="3000372"/>
            <a:ext cx="4572032"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Oferta da Escola Sabatina</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1995722"/>
            <a:ext cx="7358114" cy="1292662"/>
          </a:xfrm>
          <a:prstGeom prst="rect">
            <a:avLst/>
          </a:prstGeom>
        </p:spPr>
        <p:txBody>
          <a:bodyPr wrap="square">
            <a:spAutoFit/>
          </a:bodyPr>
          <a:lstStyle/>
          <a:p>
            <a:r>
              <a:rPr lang="pt-BR" sz="2000" dirty="0" smtClean="0"/>
              <a:t> São destinadas aos pobres da igreja. Cada membro põe de lado no primeiro dia da semana, conforme sua prosperidade, e entrega esta oferta ao tesoureiro.</a:t>
            </a:r>
          </a:p>
          <a:p>
            <a:endParaRPr lang="pt-BR" b="1" dirty="0" smtClean="0"/>
          </a:p>
        </p:txBody>
      </p:sp>
      <p:sp>
        <p:nvSpPr>
          <p:cNvPr id="7" name="Retângulo 6"/>
          <p:cNvSpPr/>
          <p:nvPr/>
        </p:nvSpPr>
        <p:spPr>
          <a:xfrm>
            <a:off x="1071538" y="1664229"/>
            <a:ext cx="7500990"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Oferta do primeiro dia ou Assistência Social</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5084778"/>
            <a:ext cx="7358114" cy="1323439"/>
          </a:xfrm>
          <a:prstGeom prst="rect">
            <a:avLst/>
          </a:prstGeom>
        </p:spPr>
        <p:txBody>
          <a:bodyPr wrap="square">
            <a:spAutoFit/>
          </a:bodyPr>
          <a:lstStyle/>
          <a:p>
            <a:r>
              <a:rPr lang="pt-BR" sz="2000" dirty="0" smtClean="0"/>
              <a:t>  Esta oferta é recolhida todo primeiro sábado do mês e é destinada ao um projeto específico, determinado pela igreja, para melhor desenvolvimento da obra do evangelho em países ou lugares necessitados. </a:t>
            </a:r>
          </a:p>
        </p:txBody>
      </p:sp>
      <p:sp>
        <p:nvSpPr>
          <p:cNvPr id="11" name="Retângulo 10"/>
          <p:cNvSpPr/>
          <p:nvPr/>
        </p:nvSpPr>
        <p:spPr>
          <a:xfrm>
            <a:off x="1071538" y="4643446"/>
            <a:ext cx="5715040"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Oferta para Missões estrangeiras</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OFERTAS VOLUNTÁRIAS</a:t>
            </a:r>
            <a:endParaRPr lang="pt-BR" dirty="0"/>
          </a:p>
        </p:txBody>
      </p:sp>
      <p:sp>
        <p:nvSpPr>
          <p:cNvPr id="8" name="Retângulo 7"/>
          <p:cNvSpPr/>
          <p:nvPr/>
        </p:nvSpPr>
        <p:spPr>
          <a:xfrm>
            <a:off x="1571604" y="4391577"/>
            <a:ext cx="7358114" cy="1323439"/>
          </a:xfrm>
          <a:prstGeom prst="rect">
            <a:avLst/>
          </a:prstGeom>
        </p:spPr>
        <p:txBody>
          <a:bodyPr wrap="square">
            <a:spAutoFit/>
          </a:bodyPr>
          <a:lstStyle/>
          <a:p>
            <a:r>
              <a:rPr lang="pt-BR" sz="2000" dirty="0" smtClean="0"/>
              <a:t>  E não nos cansemos de fazer o bem, porque a seu tempo ceifaremos, se não houvermos desfalecido.</a:t>
            </a:r>
          </a:p>
          <a:p>
            <a:r>
              <a:rPr lang="pt-BR" sz="2000" dirty="0" smtClean="0"/>
              <a:t>  Então, enquanto temos tempo, façamos o bem a todos, mas principalmente aos domésticos da fé.</a:t>
            </a:r>
          </a:p>
        </p:txBody>
      </p:sp>
      <p:sp>
        <p:nvSpPr>
          <p:cNvPr id="9" name="Retângulo 8"/>
          <p:cNvSpPr/>
          <p:nvPr/>
        </p:nvSpPr>
        <p:spPr>
          <a:xfrm>
            <a:off x="1071538" y="3950245"/>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Gálatas 6:9-10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1995722"/>
            <a:ext cx="7358114" cy="2215991"/>
          </a:xfrm>
          <a:prstGeom prst="rect">
            <a:avLst/>
          </a:prstGeom>
        </p:spPr>
        <p:txBody>
          <a:bodyPr wrap="square">
            <a:spAutoFit/>
          </a:bodyPr>
          <a:lstStyle/>
          <a:p>
            <a:r>
              <a:rPr lang="pt-BR" sz="2000" dirty="0" smtClean="0"/>
              <a:t> Ora, quanto à coleta que se faz para os santos, fazei vós também o mesmo que ordenei às igrejas da </a:t>
            </a:r>
            <a:r>
              <a:rPr lang="pt-BR" sz="2000" dirty="0" err="1" smtClean="0"/>
              <a:t>Galácia</a:t>
            </a:r>
            <a:r>
              <a:rPr lang="pt-BR" sz="2000" dirty="0" smtClean="0"/>
              <a:t>. No primeiro dia da semana, cada um de vós ponha de parte o que puder ajuntar, conforme a sua prosperidade, para que se não façam as coletas quando eu chegar.  E, quando tiver chegado, mandarei os que, por cartas, aprovardes, para levar a vossa dádiva a Jerusalém.</a:t>
            </a:r>
          </a:p>
          <a:p>
            <a:endParaRPr lang="pt-BR" b="1" dirty="0" smtClean="0"/>
          </a:p>
        </p:txBody>
      </p:sp>
      <p:sp>
        <p:nvSpPr>
          <p:cNvPr id="7" name="Retângulo 6"/>
          <p:cNvSpPr/>
          <p:nvPr/>
        </p:nvSpPr>
        <p:spPr>
          <a:xfrm>
            <a:off x="1071538" y="1664229"/>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Coríntios 16:1-3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OFERTAS VOLUNTÁRIAS</a:t>
            </a:r>
            <a:endParaRPr lang="pt-BR" dirty="0"/>
          </a:p>
        </p:txBody>
      </p:sp>
      <p:sp>
        <p:nvSpPr>
          <p:cNvPr id="6" name="Retângulo 5"/>
          <p:cNvSpPr/>
          <p:nvPr/>
        </p:nvSpPr>
        <p:spPr>
          <a:xfrm>
            <a:off x="1571604" y="1995722"/>
            <a:ext cx="7358114" cy="1292662"/>
          </a:xfrm>
          <a:prstGeom prst="rect">
            <a:avLst/>
          </a:prstGeom>
        </p:spPr>
        <p:txBody>
          <a:bodyPr wrap="square">
            <a:spAutoFit/>
          </a:bodyPr>
          <a:lstStyle/>
          <a:p>
            <a:r>
              <a:rPr lang="pt-BR" sz="2000" dirty="0" smtClean="0"/>
              <a:t> São contribuições voluntárias empregadas em prol do Evangelho, como aquisição de Bíblias, Hinários, Folhetos e outros materiais necessários para pregação da mensagem.</a:t>
            </a:r>
          </a:p>
          <a:p>
            <a:endParaRPr lang="pt-BR" b="1" dirty="0" smtClean="0"/>
          </a:p>
        </p:txBody>
      </p:sp>
      <p:sp>
        <p:nvSpPr>
          <p:cNvPr id="7" name="Retângulo 6"/>
          <p:cNvSpPr/>
          <p:nvPr/>
        </p:nvSpPr>
        <p:spPr>
          <a:xfrm>
            <a:off x="1071538" y="1664229"/>
            <a:ext cx="7500990"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Oferta Missionária</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3441704"/>
            <a:ext cx="7358114" cy="1323439"/>
          </a:xfrm>
          <a:prstGeom prst="rect">
            <a:avLst/>
          </a:prstGeom>
        </p:spPr>
        <p:txBody>
          <a:bodyPr wrap="square">
            <a:spAutoFit/>
          </a:bodyPr>
          <a:lstStyle/>
          <a:p>
            <a:r>
              <a:rPr lang="en-US" sz="2000" dirty="0" err="1" smtClean="0"/>
              <a:t>Pelas</a:t>
            </a:r>
            <a:r>
              <a:rPr lang="en-US" sz="2000" dirty="0" smtClean="0"/>
              <a:t> </a:t>
            </a:r>
            <a:r>
              <a:rPr lang="en-US" sz="2000" dirty="0" err="1" smtClean="0"/>
              <a:t>bênçãos</a:t>
            </a:r>
            <a:r>
              <a:rPr lang="en-US" sz="2000" dirty="0" smtClean="0"/>
              <a:t> </a:t>
            </a:r>
            <a:r>
              <a:rPr lang="en-US" sz="2000" dirty="0" err="1" smtClean="0"/>
              <a:t>recebidas</a:t>
            </a:r>
            <a:r>
              <a:rPr lang="en-US" sz="2000" dirty="0" smtClean="0"/>
              <a:t> </a:t>
            </a:r>
            <a:r>
              <a:rPr lang="en-US" sz="2000" dirty="0" err="1" smtClean="0"/>
              <a:t>durante</a:t>
            </a:r>
            <a:r>
              <a:rPr lang="en-US" sz="2000" dirty="0" smtClean="0"/>
              <a:t> a </a:t>
            </a:r>
            <a:r>
              <a:rPr lang="en-US" sz="2000" dirty="0" err="1" smtClean="0"/>
              <a:t>semana</a:t>
            </a:r>
            <a:r>
              <a:rPr lang="en-US" sz="2000" dirty="0" smtClean="0"/>
              <a:t>, </a:t>
            </a:r>
            <a:r>
              <a:rPr lang="en-US" sz="2000" dirty="0" err="1" smtClean="0"/>
              <a:t>levamos</a:t>
            </a:r>
            <a:r>
              <a:rPr lang="en-US" sz="2000" dirty="0" smtClean="0"/>
              <a:t> </a:t>
            </a:r>
            <a:r>
              <a:rPr lang="en-US" sz="2000" dirty="0" err="1" smtClean="0"/>
              <a:t>ao</a:t>
            </a:r>
            <a:r>
              <a:rPr lang="en-US" sz="2000" dirty="0" smtClean="0"/>
              <a:t> </a:t>
            </a:r>
            <a:r>
              <a:rPr lang="en-US" sz="2000" dirty="0" err="1" smtClean="0"/>
              <a:t>tesouro</a:t>
            </a:r>
            <a:r>
              <a:rPr lang="en-US" sz="2000" dirty="0" smtClean="0"/>
              <a:t> do </a:t>
            </a:r>
            <a:r>
              <a:rPr lang="en-US" sz="2000" dirty="0" err="1" smtClean="0"/>
              <a:t>Senhor</a:t>
            </a:r>
            <a:r>
              <a:rPr lang="en-US" sz="2000" dirty="0" smtClean="0"/>
              <a:t> a </a:t>
            </a:r>
            <a:r>
              <a:rPr lang="en-US" sz="2000" dirty="0" err="1" smtClean="0"/>
              <a:t>nossa</a:t>
            </a:r>
            <a:r>
              <a:rPr lang="en-US" sz="2000" dirty="0" smtClean="0"/>
              <a:t> </a:t>
            </a:r>
            <a:r>
              <a:rPr lang="en-US" sz="2000" dirty="0" err="1" smtClean="0"/>
              <a:t>alegria</a:t>
            </a:r>
            <a:r>
              <a:rPr lang="en-US" sz="2000" dirty="0" smtClean="0"/>
              <a:t> e </a:t>
            </a:r>
            <a:r>
              <a:rPr lang="en-US" sz="2000" dirty="0" err="1" smtClean="0"/>
              <a:t>reconhecimento</a:t>
            </a:r>
            <a:r>
              <a:rPr lang="en-US" sz="2000" dirty="0" smtClean="0"/>
              <a:t> </a:t>
            </a:r>
            <a:r>
              <a:rPr lang="en-US" sz="2000" dirty="0" err="1" smtClean="0"/>
              <a:t>através</a:t>
            </a:r>
            <a:r>
              <a:rPr lang="en-US" sz="2000" dirty="0" smtClean="0"/>
              <a:t> </a:t>
            </a:r>
            <a:r>
              <a:rPr lang="en-US" sz="2000" dirty="0" err="1" smtClean="0"/>
              <a:t>desta</a:t>
            </a:r>
            <a:r>
              <a:rPr lang="en-US" sz="2000" dirty="0" smtClean="0"/>
              <a:t> </a:t>
            </a:r>
            <a:r>
              <a:rPr lang="en-US" sz="2000" dirty="0" err="1" smtClean="0"/>
              <a:t>oferta</a:t>
            </a:r>
            <a:r>
              <a:rPr lang="en-US" sz="2000" dirty="0" smtClean="0"/>
              <a:t>. É </a:t>
            </a:r>
            <a:r>
              <a:rPr lang="en-US" sz="2000" dirty="0" err="1" smtClean="0"/>
              <a:t>recolhida</a:t>
            </a:r>
            <a:r>
              <a:rPr lang="en-US" sz="2000" dirty="0" smtClean="0"/>
              <a:t> entre a </a:t>
            </a:r>
            <a:r>
              <a:rPr lang="en-US" sz="2000" dirty="0" err="1" smtClean="0"/>
              <a:t>Escola</a:t>
            </a:r>
            <a:r>
              <a:rPr lang="en-US" sz="2000" dirty="0" smtClean="0"/>
              <a:t> </a:t>
            </a:r>
            <a:r>
              <a:rPr lang="en-US" sz="2000" dirty="0" err="1" smtClean="0"/>
              <a:t>Sabatina</a:t>
            </a:r>
            <a:r>
              <a:rPr lang="en-US" sz="2000" dirty="0" smtClean="0"/>
              <a:t> e o </a:t>
            </a:r>
            <a:r>
              <a:rPr lang="en-US" sz="2000" dirty="0" err="1" smtClean="0"/>
              <a:t>Culto</a:t>
            </a:r>
            <a:r>
              <a:rPr lang="en-US" sz="2000" dirty="0" smtClean="0"/>
              <a:t> </a:t>
            </a:r>
            <a:r>
              <a:rPr lang="en-US" sz="2000" dirty="0" err="1" smtClean="0"/>
              <a:t>Divino</a:t>
            </a:r>
            <a:r>
              <a:rPr lang="en-US" sz="2000" dirty="0" smtClean="0"/>
              <a:t> e é </a:t>
            </a:r>
            <a:r>
              <a:rPr lang="en-US" sz="2000" dirty="0" err="1" smtClean="0"/>
              <a:t>levada</a:t>
            </a:r>
            <a:r>
              <a:rPr lang="en-US" sz="2000" dirty="0" smtClean="0"/>
              <a:t> </a:t>
            </a:r>
            <a:r>
              <a:rPr lang="en-US" sz="2000" dirty="0" err="1" smtClean="0"/>
              <a:t>pelo</a:t>
            </a:r>
            <a:r>
              <a:rPr lang="en-US" sz="2000" dirty="0" smtClean="0"/>
              <a:t> </a:t>
            </a:r>
            <a:r>
              <a:rPr lang="en-US" sz="2000" dirty="0" err="1" smtClean="0"/>
              <a:t>próprio</a:t>
            </a:r>
            <a:r>
              <a:rPr lang="en-US" sz="2000" dirty="0" smtClean="0"/>
              <a:t> </a:t>
            </a:r>
            <a:r>
              <a:rPr lang="en-US" sz="2000" dirty="0" err="1" smtClean="0"/>
              <a:t>doador</a:t>
            </a:r>
            <a:r>
              <a:rPr lang="en-US" sz="2000" dirty="0" smtClean="0"/>
              <a:t> </a:t>
            </a:r>
            <a:r>
              <a:rPr lang="en-US" sz="2000" dirty="0" err="1" smtClean="0"/>
              <a:t>ao</a:t>
            </a:r>
            <a:r>
              <a:rPr lang="en-US" sz="2000" dirty="0" smtClean="0"/>
              <a:t> altar do </a:t>
            </a:r>
            <a:r>
              <a:rPr lang="en-US" sz="2000" dirty="0" err="1" smtClean="0"/>
              <a:t>Senhor</a:t>
            </a:r>
            <a:endParaRPr lang="pt-BR" sz="2000" dirty="0" smtClean="0"/>
          </a:p>
        </p:txBody>
      </p:sp>
      <p:sp>
        <p:nvSpPr>
          <p:cNvPr id="11" name="Retângulo 10"/>
          <p:cNvSpPr/>
          <p:nvPr/>
        </p:nvSpPr>
        <p:spPr>
          <a:xfrm>
            <a:off x="1071538" y="3000372"/>
            <a:ext cx="5715040"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Oferta de gratidão</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84483" y="5299092"/>
            <a:ext cx="7358114" cy="1015663"/>
          </a:xfrm>
          <a:prstGeom prst="rect">
            <a:avLst/>
          </a:prstGeom>
        </p:spPr>
        <p:txBody>
          <a:bodyPr wrap="square">
            <a:spAutoFit/>
          </a:bodyPr>
          <a:lstStyle/>
          <a:p>
            <a:r>
              <a:rPr lang="pt-BR" sz="2000" dirty="0" smtClean="0"/>
              <a:t>São levantadas em cada reunião celebrada pela igreja e destinam-se para cobrir despesas de manutenção do templo. Ex: Culto de domingo, quarta-feira, Santa Ceia, liga juvenil, entre outras.</a:t>
            </a:r>
          </a:p>
        </p:txBody>
      </p:sp>
      <p:sp>
        <p:nvSpPr>
          <p:cNvPr id="13" name="Retângulo 12"/>
          <p:cNvSpPr/>
          <p:nvPr/>
        </p:nvSpPr>
        <p:spPr>
          <a:xfrm>
            <a:off x="1084417" y="4857760"/>
            <a:ext cx="4572032"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Coletas</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JURAMENTO</a:t>
            </a:r>
            <a:endParaRPr lang="pt-BR" sz="5400" b="1" dirty="0"/>
          </a:p>
        </p:txBody>
      </p:sp>
      <p:sp>
        <p:nvSpPr>
          <p:cNvPr id="5" name="Título 1"/>
          <p:cNvSpPr>
            <a:spLocks noGrp="1"/>
          </p:cNvSpPr>
          <p:nvPr>
            <p:ph type="title"/>
          </p:nvPr>
        </p:nvSpPr>
        <p:spPr/>
        <p:txBody>
          <a:bodyPr>
            <a:normAutofit/>
          </a:bodyPr>
          <a:lstStyle/>
          <a:p>
            <a:r>
              <a:rPr lang="en-US" sz="4800" dirty="0" smtClean="0"/>
              <a:t>30</a:t>
            </a:r>
            <a:endParaRPr lang="pt-BR" sz="4800" dirty="0"/>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JURAMENTO</a:t>
            </a:r>
            <a:endParaRPr lang="pt-BR" dirty="0"/>
          </a:p>
        </p:txBody>
      </p:sp>
      <p:sp>
        <p:nvSpPr>
          <p:cNvPr id="13" name="Retângulo 12"/>
          <p:cNvSpPr/>
          <p:nvPr/>
        </p:nvSpPr>
        <p:spPr>
          <a:xfrm>
            <a:off x="1571604" y="1429582"/>
            <a:ext cx="7143800" cy="769441"/>
          </a:xfrm>
          <a:prstGeom prst="rect">
            <a:avLst/>
          </a:prstGeom>
        </p:spPr>
        <p:txBody>
          <a:bodyPr wrap="square">
            <a:spAutoFit/>
          </a:bodyPr>
          <a:lstStyle/>
          <a:p>
            <a:pPr algn="just"/>
            <a:r>
              <a:rPr lang="en-US" sz="2200" b="1" dirty="0" smtClean="0">
                <a:solidFill>
                  <a:schemeClr val="tx1">
                    <a:lumMod val="95000"/>
                    <a:lumOff val="5000"/>
                  </a:schemeClr>
                </a:solidFill>
              </a:rPr>
              <a:t>Cremos, </a:t>
            </a:r>
            <a:r>
              <a:rPr lang="en-US" sz="2200" b="1" dirty="0" err="1" smtClean="0">
                <a:solidFill>
                  <a:schemeClr val="tx1">
                    <a:lumMod val="95000"/>
                    <a:lumOff val="5000"/>
                  </a:schemeClr>
                </a:solidFill>
              </a:rPr>
              <a:t>segundo</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Palavra</a:t>
            </a:r>
            <a:r>
              <a:rPr lang="en-US" sz="2200" b="1" dirty="0" smtClean="0">
                <a:solidFill>
                  <a:schemeClr val="tx1">
                    <a:lumMod val="95000"/>
                    <a:lumOff val="5000"/>
                  </a:schemeClr>
                </a:solidFill>
              </a:rPr>
              <a:t> de Deus, que o </a:t>
            </a:r>
            <a:r>
              <a:rPr lang="en-US" sz="2200" b="1" dirty="0" err="1" smtClean="0">
                <a:solidFill>
                  <a:schemeClr val="tx1">
                    <a:lumMod val="95000"/>
                    <a:lumOff val="5000"/>
                  </a:schemeClr>
                </a:solidFill>
              </a:rPr>
              <a:t>juramento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falso</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desnecessário</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abominável</a:t>
            </a:r>
            <a:r>
              <a:rPr lang="en-US" sz="2200" b="1" dirty="0" smtClean="0">
                <a:solidFill>
                  <a:schemeClr val="tx1">
                    <a:lumMod val="95000"/>
                    <a:lumOff val="5000"/>
                  </a:schemeClr>
                </a:solidFill>
              </a:rPr>
              <a:t> a Deus.</a:t>
            </a:r>
            <a:endParaRPr lang="pt-BR" sz="2200" b="1" dirty="0">
              <a:solidFill>
                <a:schemeClr val="tx1">
                  <a:lumMod val="95000"/>
                  <a:lumOff val="5000"/>
                </a:schemeClr>
              </a:solidFill>
            </a:endParaRPr>
          </a:p>
        </p:txBody>
      </p:sp>
      <p:sp>
        <p:nvSpPr>
          <p:cNvPr id="8" name="Retângulo 7"/>
          <p:cNvSpPr/>
          <p:nvPr/>
        </p:nvSpPr>
        <p:spPr>
          <a:xfrm>
            <a:off x="1571604" y="4013208"/>
            <a:ext cx="7358114" cy="1938992"/>
          </a:xfrm>
          <a:prstGeom prst="rect">
            <a:avLst/>
          </a:prstGeom>
        </p:spPr>
        <p:txBody>
          <a:bodyPr wrap="square">
            <a:spAutoFit/>
          </a:bodyPr>
          <a:lstStyle/>
          <a:p>
            <a:r>
              <a:rPr lang="pt-BR" sz="2000" dirty="0" smtClean="0"/>
              <a:t>Eu, porém, vos digo que, de maneira nenhuma, jureis nem pelo céu, porque é o trono de Deus,  nem pela terra, porque é o escabelo de seus pés, nem por Jerusalém, porque é a cidade do grande Rei,  nem jurarás pela tua cabeça, porque não podes tornar um cabelo branco ou preto.  Seja, porém, o vosso falar: Sim, sim; não, não, porque o que passa disso é de procedência maligna.</a:t>
            </a:r>
          </a:p>
        </p:txBody>
      </p:sp>
      <p:sp>
        <p:nvSpPr>
          <p:cNvPr id="9" name="Retângulo 8"/>
          <p:cNvSpPr/>
          <p:nvPr/>
        </p:nvSpPr>
        <p:spPr>
          <a:xfrm>
            <a:off x="1071538" y="357187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5:34-37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2546047"/>
            <a:ext cx="7358114" cy="1292662"/>
          </a:xfrm>
          <a:prstGeom prst="rect">
            <a:avLst/>
          </a:prstGeom>
        </p:spPr>
        <p:txBody>
          <a:bodyPr wrap="square">
            <a:spAutoFit/>
          </a:bodyPr>
          <a:lstStyle/>
          <a:p>
            <a:r>
              <a:rPr lang="pt-BR" sz="2000" dirty="0" smtClean="0"/>
              <a:t>Mas, sobretudo, meus irmãos, não jureis nem pelo céu nem pela terra, nem façais qualquer outro juramento; mas que a vossa palavra seja sim, sim e não, não, para que não caiais em condenação.</a:t>
            </a:r>
          </a:p>
          <a:p>
            <a:endParaRPr lang="pt-BR" b="1" dirty="0" smtClean="0"/>
          </a:p>
        </p:txBody>
      </p:sp>
      <p:sp>
        <p:nvSpPr>
          <p:cNvPr id="7" name="Retângulo 6"/>
          <p:cNvSpPr/>
          <p:nvPr/>
        </p:nvSpPr>
        <p:spPr>
          <a:xfrm>
            <a:off x="1071538" y="221455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Tiago 5:12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171400"/>
            <a:ext cx="7498080" cy="1143000"/>
          </a:xfrm>
        </p:spPr>
        <p:txBody>
          <a:bodyPr/>
          <a:lstStyle/>
          <a:p>
            <a:pPr algn="r"/>
            <a:r>
              <a:rPr lang="en-US" dirty="0" smtClean="0"/>
              <a:t>JURAMENTO</a:t>
            </a:r>
            <a:endParaRPr lang="pt-BR" dirty="0"/>
          </a:p>
        </p:txBody>
      </p:sp>
      <p:sp>
        <p:nvSpPr>
          <p:cNvPr id="13" name="Retângulo 12"/>
          <p:cNvSpPr/>
          <p:nvPr/>
        </p:nvSpPr>
        <p:spPr>
          <a:xfrm>
            <a:off x="1071538" y="836712"/>
            <a:ext cx="8072462" cy="1446550"/>
          </a:xfrm>
          <a:prstGeom prst="rect">
            <a:avLst/>
          </a:prstGeom>
        </p:spPr>
        <p:txBody>
          <a:bodyPr wrap="square">
            <a:spAutoFit/>
          </a:bodyPr>
          <a:lstStyle/>
          <a:p>
            <a:pPr algn="just"/>
            <a:r>
              <a:rPr lang="en-US" sz="2200" b="1" dirty="0" err="1" smtClean="0">
                <a:solidFill>
                  <a:schemeClr val="tx1">
                    <a:lumMod val="95000"/>
                    <a:lumOff val="5000"/>
                  </a:schemeClr>
                </a:solidFill>
              </a:rPr>
              <a:t>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gerral</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palavra</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crente</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Sim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sim</a:t>
            </a:r>
            <a:r>
              <a:rPr lang="en-US" sz="2200" b="1" dirty="0" smtClean="0">
                <a:solidFill>
                  <a:schemeClr val="tx1">
                    <a:lumMod val="95000"/>
                    <a:lumOff val="5000"/>
                  </a:schemeClr>
                </a:solidFill>
              </a:rPr>
              <a:t>; não, não. </a:t>
            </a:r>
            <a:r>
              <a:rPr lang="en-US" sz="2200" b="1" dirty="0" err="1" smtClean="0">
                <a:solidFill>
                  <a:schemeClr val="tx1">
                    <a:lumMod val="95000"/>
                    <a:lumOff val="5000"/>
                  </a:schemeClr>
                </a:solidFill>
              </a:rPr>
              <a:t>Todavia</a:t>
            </a:r>
            <a:r>
              <a:rPr lang="en-US" sz="2200" b="1" dirty="0" smtClean="0">
                <a:solidFill>
                  <a:schemeClr val="tx1">
                    <a:lumMod val="95000"/>
                    <a:lumOff val="5000"/>
                  </a:schemeClr>
                </a:solidFill>
              </a:rPr>
              <a:t> Deus </a:t>
            </a:r>
            <a:r>
              <a:rPr lang="en-US" sz="2200" b="1" dirty="0" err="1" smtClean="0">
                <a:solidFill>
                  <a:schemeClr val="tx1">
                    <a:lumMod val="95000"/>
                    <a:lumOff val="5000"/>
                  </a:schemeClr>
                </a:solidFill>
              </a:rPr>
              <a:t>permite</a:t>
            </a:r>
            <a:r>
              <a:rPr lang="en-US" sz="2200" b="1" dirty="0" smtClean="0">
                <a:solidFill>
                  <a:schemeClr val="tx1">
                    <a:lumMod val="95000"/>
                    <a:lumOff val="5000"/>
                  </a:schemeClr>
                </a:solidFill>
              </a:rPr>
              <a:t> o </a:t>
            </a:r>
            <a:r>
              <a:rPr lang="en-US" sz="2200" b="1" dirty="0" err="1" smtClean="0">
                <a:solidFill>
                  <a:schemeClr val="tx1">
                    <a:lumMod val="95000"/>
                    <a:lumOff val="5000"/>
                  </a:schemeClr>
                </a:solidFill>
              </a:rPr>
              <a:t>jramento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necessário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acordo</a:t>
            </a:r>
            <a:r>
              <a:rPr lang="en-US" sz="2200" b="1" dirty="0" smtClean="0">
                <a:solidFill>
                  <a:schemeClr val="tx1">
                    <a:lumMod val="95000"/>
                    <a:lumOff val="5000"/>
                  </a:schemeClr>
                </a:solidFill>
              </a:rPr>
              <a:t> com o </a:t>
            </a:r>
            <a:r>
              <a:rPr lang="en-US" sz="2200" b="1" dirty="0" err="1" smtClean="0">
                <a:solidFill>
                  <a:schemeClr val="tx1">
                    <a:lumMod val="95000"/>
                    <a:lumOff val="5000"/>
                  </a:schemeClr>
                </a:solidFill>
              </a:rPr>
              <a:t>Evangelho</a:t>
            </a:r>
            <a:r>
              <a:rPr lang="en-US" sz="2200" b="1" dirty="0" smtClean="0">
                <a:solidFill>
                  <a:schemeClr val="tx1">
                    <a:lumMod val="95000"/>
                    <a:lumOff val="5000"/>
                  </a:schemeClr>
                </a:solidFill>
              </a:rPr>
              <a:t>, a saber, </a:t>
            </a:r>
            <a:r>
              <a:rPr lang="en-US" sz="2200" b="1" dirty="0" err="1" smtClean="0">
                <a:solidFill>
                  <a:schemeClr val="tx1">
                    <a:lumMod val="95000"/>
                    <a:lumOff val="5000"/>
                  </a:schemeClr>
                </a:solidFill>
              </a:rPr>
              <a:t>quando</a:t>
            </a:r>
            <a:r>
              <a:rPr lang="en-US" sz="2200" b="1" dirty="0" smtClean="0">
                <a:solidFill>
                  <a:schemeClr val="tx1">
                    <a:lumMod val="95000"/>
                    <a:lumOff val="5000"/>
                  </a:schemeClr>
                </a:solidFill>
              </a:rPr>
              <a:t> se </a:t>
            </a:r>
            <a:r>
              <a:rPr lang="en-US" sz="2200" b="1" dirty="0" err="1" smtClean="0">
                <a:solidFill>
                  <a:schemeClr val="tx1">
                    <a:lumMod val="95000"/>
                    <a:lumOff val="5000"/>
                  </a:schemeClr>
                </a:solidFill>
              </a:rPr>
              <a:t>invoca</a:t>
            </a:r>
            <a:r>
              <a:rPr lang="en-US" sz="2200" b="1" dirty="0" smtClean="0">
                <a:solidFill>
                  <a:schemeClr val="tx1">
                    <a:lumMod val="95000"/>
                    <a:lumOff val="5000"/>
                  </a:schemeClr>
                </a:solidFill>
              </a:rPr>
              <a:t> a Deus </a:t>
            </a:r>
            <a:r>
              <a:rPr lang="en-US" sz="2200" b="1" dirty="0" err="1" smtClean="0">
                <a:solidFill>
                  <a:schemeClr val="tx1">
                    <a:lumMod val="95000"/>
                    <a:lumOff val="5000"/>
                  </a:schemeClr>
                </a:solidFill>
              </a:rPr>
              <a:t>como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testemunha</a:t>
            </a:r>
            <a:r>
              <a:rPr lang="en-US" sz="2200" b="1" dirty="0" smtClean="0">
                <a:solidFill>
                  <a:schemeClr val="tx1">
                    <a:lumMod val="95000"/>
                    <a:lumOff val="5000"/>
                  </a:schemeClr>
                </a:solidFill>
              </a:rPr>
              <a:t> que </a:t>
            </a:r>
            <a:r>
              <a:rPr lang="en-US" sz="2200" b="1" dirty="0" err="1" smtClean="0">
                <a:solidFill>
                  <a:schemeClr val="tx1">
                    <a:lumMod val="95000"/>
                    <a:lumOff val="5000"/>
                  </a:schemeClr>
                </a:solidFill>
              </a:rPr>
              <a:t>que</a:t>
            </a:r>
            <a:r>
              <a:rPr lang="en-US" sz="2200" b="1" dirty="0" smtClean="0">
                <a:solidFill>
                  <a:schemeClr val="tx1">
                    <a:lumMod val="95000"/>
                    <a:lumOff val="5000"/>
                  </a:schemeClr>
                </a:solidFill>
              </a:rPr>
              <a:t> o que se </a:t>
            </a:r>
            <a:r>
              <a:rPr lang="en-US" sz="2200" b="1" dirty="0" err="1" smtClean="0">
                <a:solidFill>
                  <a:schemeClr val="tx1">
                    <a:lumMod val="95000"/>
                    <a:lumOff val="5000"/>
                  </a:schemeClr>
                </a:solidFill>
              </a:rPr>
              <a:t>diz</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veredade</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4357694"/>
            <a:ext cx="7358114" cy="707886"/>
          </a:xfrm>
          <a:prstGeom prst="rect">
            <a:avLst/>
          </a:prstGeom>
        </p:spPr>
        <p:txBody>
          <a:bodyPr wrap="square">
            <a:spAutoFit/>
          </a:bodyPr>
          <a:lstStyle/>
          <a:p>
            <a:r>
              <a:rPr lang="pt-BR" sz="2000" dirty="0" smtClean="0"/>
              <a:t>Ora, acerca do que vos escrevo, eis que diante de Deus testifico que não minto.</a:t>
            </a:r>
          </a:p>
        </p:txBody>
      </p:sp>
      <p:sp>
        <p:nvSpPr>
          <p:cNvPr id="9" name="Retângulo 8"/>
          <p:cNvSpPr/>
          <p:nvPr/>
        </p:nvSpPr>
        <p:spPr>
          <a:xfrm>
            <a:off x="1071538" y="404907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Gálatas 1:20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3117551"/>
            <a:ext cx="7358114" cy="1292662"/>
          </a:xfrm>
          <a:prstGeom prst="rect">
            <a:avLst/>
          </a:prstGeom>
        </p:spPr>
        <p:txBody>
          <a:bodyPr wrap="square">
            <a:spAutoFit/>
          </a:bodyPr>
          <a:lstStyle/>
          <a:p>
            <a:r>
              <a:rPr lang="pt-BR" sz="2000" dirty="0" smtClean="0"/>
              <a:t>Porque Deus, a quem sirvo em meu espírito, no evangelho de seu Filho, me é testemunha de como incessantemente faço menção de vós,</a:t>
            </a:r>
          </a:p>
          <a:p>
            <a:endParaRPr lang="pt-BR" b="1" dirty="0" smtClean="0"/>
          </a:p>
        </p:txBody>
      </p:sp>
      <p:sp>
        <p:nvSpPr>
          <p:cNvPr id="7" name="Retângulo 6"/>
          <p:cNvSpPr/>
          <p:nvPr/>
        </p:nvSpPr>
        <p:spPr>
          <a:xfrm>
            <a:off x="1071538" y="278605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1:9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5513406"/>
            <a:ext cx="7358114" cy="1015663"/>
          </a:xfrm>
          <a:prstGeom prst="rect">
            <a:avLst/>
          </a:prstGeom>
        </p:spPr>
        <p:txBody>
          <a:bodyPr wrap="square">
            <a:spAutoFit/>
          </a:bodyPr>
          <a:lstStyle/>
          <a:p>
            <a:r>
              <a:rPr lang="pt-BR" sz="2000" dirty="0" smtClean="0"/>
              <a:t> E Jesus, porém, guardava silêncio. E, insistindo o sumo sacerdote, disse-lhe: Conjuro-te pelo Deus vivo que nos digas se tu és o Cristo, o Filho de Deus.  Disse-lhes Jesus: Tu </a:t>
            </a:r>
            <a:r>
              <a:rPr lang="pt-BR" sz="2000" i="1" dirty="0" smtClean="0"/>
              <a:t>o disseste;</a:t>
            </a:r>
            <a:endParaRPr lang="pt-BR" sz="2000" dirty="0" smtClean="0"/>
          </a:p>
        </p:txBody>
      </p:sp>
      <p:sp>
        <p:nvSpPr>
          <p:cNvPr id="11" name="Retângulo 10"/>
          <p:cNvSpPr/>
          <p:nvPr/>
        </p:nvSpPr>
        <p:spPr>
          <a:xfrm>
            <a:off x="1071538" y="507207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26:63-64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35608" y="-171400"/>
            <a:ext cx="7498080" cy="1143000"/>
          </a:xfrm>
        </p:spPr>
        <p:txBody>
          <a:bodyPr/>
          <a:lstStyle/>
          <a:p>
            <a:pPr algn="r"/>
            <a:r>
              <a:rPr lang="en-US" dirty="0" smtClean="0"/>
              <a:t>JURAMENTO</a:t>
            </a:r>
            <a:endParaRPr lang="pt-BR" dirty="0"/>
          </a:p>
        </p:txBody>
      </p:sp>
      <p:sp>
        <p:nvSpPr>
          <p:cNvPr id="10" name="Retângulo 9"/>
          <p:cNvSpPr/>
          <p:nvPr/>
        </p:nvSpPr>
        <p:spPr>
          <a:xfrm>
            <a:off x="1102318" y="2060848"/>
            <a:ext cx="7358114" cy="1015663"/>
          </a:xfrm>
          <a:prstGeom prst="rect">
            <a:avLst/>
          </a:prstGeom>
        </p:spPr>
        <p:txBody>
          <a:bodyPr wrap="square">
            <a:spAutoFit/>
          </a:bodyPr>
          <a:lstStyle/>
          <a:p>
            <a:r>
              <a:rPr lang="pt-BR" sz="2000" dirty="0" smtClean="0"/>
              <a:t> E Jesus, porém, guardava silêncio. E, insistindo o sumo sacerdote, disse-lhe: Conjuro-te pelo Deus vivo que nos digas se tu és o Cristo, o Filho de Deus.  Disse-lhes Jesus: Tu </a:t>
            </a:r>
            <a:r>
              <a:rPr lang="pt-BR" sz="2000" i="1" dirty="0" smtClean="0"/>
              <a:t>o disseste;</a:t>
            </a:r>
            <a:endParaRPr lang="pt-BR" sz="2000" dirty="0" smtClean="0"/>
          </a:p>
        </p:txBody>
      </p:sp>
      <p:sp>
        <p:nvSpPr>
          <p:cNvPr id="11" name="Retângulo 10"/>
          <p:cNvSpPr/>
          <p:nvPr/>
        </p:nvSpPr>
        <p:spPr>
          <a:xfrm>
            <a:off x="1071538" y="119675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26:63-64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223938" y="342900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11 Cor 1:23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143777949"/>
      </p:ext>
    </p:extLst>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PREGAÇÃO </a:t>
            </a:r>
          </a:p>
          <a:p>
            <a:pPr algn="r">
              <a:buNone/>
            </a:pPr>
            <a:r>
              <a:rPr lang="en-US" sz="5400" b="1" dirty="0" smtClean="0"/>
              <a:t>DO </a:t>
            </a:r>
          </a:p>
          <a:p>
            <a:pPr algn="r">
              <a:buNone/>
            </a:pPr>
            <a:r>
              <a:rPr lang="en-US" sz="5400" b="1" dirty="0" smtClean="0"/>
              <a:t>EVANGELHO</a:t>
            </a:r>
            <a:endParaRPr lang="pt-BR" sz="5400" b="1" dirty="0"/>
          </a:p>
        </p:txBody>
      </p:sp>
      <p:sp>
        <p:nvSpPr>
          <p:cNvPr id="5" name="Título 1"/>
          <p:cNvSpPr>
            <a:spLocks noGrp="1"/>
          </p:cNvSpPr>
          <p:nvPr>
            <p:ph type="title"/>
          </p:nvPr>
        </p:nvSpPr>
        <p:spPr/>
        <p:txBody>
          <a:bodyPr>
            <a:normAutofit/>
          </a:bodyPr>
          <a:lstStyle/>
          <a:p>
            <a:r>
              <a:rPr lang="en-US" sz="4800" dirty="0" smtClean="0"/>
              <a:t>31</a:t>
            </a:r>
            <a:endParaRPr lang="pt-BR" sz="4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7143800" cy="1815882"/>
          </a:xfrm>
          <a:prstGeom prst="rect">
            <a:avLst/>
          </a:prstGeom>
        </p:spPr>
        <p:txBody>
          <a:bodyPr wrap="square">
            <a:spAutoFit/>
          </a:bodyPr>
          <a:lstStyle/>
          <a:p>
            <a:r>
              <a:rPr lang="pt-BR" sz="2800" dirty="0"/>
              <a:t>Nisto são manifestos os filhos de Deus e os filhos do diabo: </a:t>
            </a:r>
            <a:r>
              <a:rPr lang="pt-BR" sz="2800" u="sng" dirty="0"/>
              <a:t>todo aquele que não pratica justiça não procede de Deus</a:t>
            </a:r>
            <a:r>
              <a:rPr lang="pt-BR" sz="2800" dirty="0"/>
              <a:t>, nem aquele que não ama a seu irmão.</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João 3:10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4258583"/>
            <a:ext cx="7286676" cy="1384995"/>
          </a:xfrm>
          <a:prstGeom prst="rect">
            <a:avLst/>
          </a:prstGeom>
        </p:spPr>
        <p:txBody>
          <a:bodyPr wrap="square">
            <a:spAutoFit/>
          </a:bodyPr>
          <a:lstStyle/>
          <a:p>
            <a:r>
              <a:rPr lang="pt-BR" sz="2800" dirty="0" smtClean="0"/>
              <a:t>Nem </a:t>
            </a:r>
            <a:r>
              <a:rPr lang="pt-BR" sz="2800" dirty="0"/>
              <a:t>todo o que me diz: Senhor, Senhor! entrará no reino dos céus, mas </a:t>
            </a:r>
            <a:r>
              <a:rPr lang="pt-BR" sz="2800" u="sng" dirty="0"/>
              <a:t>aquele que faz a vontade de meu Pai</a:t>
            </a:r>
            <a:r>
              <a:rPr lang="pt-BR" sz="2800" dirty="0"/>
              <a:t>, que está nos céus.</a:t>
            </a:r>
            <a:endParaRPr lang="pt-BR" sz="2600" dirty="0"/>
          </a:p>
        </p:txBody>
      </p:sp>
      <p:sp>
        <p:nvSpPr>
          <p:cNvPr id="7" name="Retângulo 6"/>
          <p:cNvSpPr/>
          <p:nvPr/>
        </p:nvSpPr>
        <p:spPr>
          <a:xfrm>
            <a:off x="1071538" y="3834474"/>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7:21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PREGAÇÃO DO EVANGELHO</a:t>
            </a:r>
            <a:endParaRPr lang="pt-BR" dirty="0"/>
          </a:p>
        </p:txBody>
      </p:sp>
      <p:sp>
        <p:nvSpPr>
          <p:cNvPr id="13" name="Retângulo 12"/>
          <p:cNvSpPr/>
          <p:nvPr/>
        </p:nvSpPr>
        <p:spPr>
          <a:xfrm>
            <a:off x="1571604" y="1429582"/>
            <a:ext cx="7143800" cy="769441"/>
          </a:xfrm>
          <a:prstGeom prst="rect">
            <a:avLst/>
          </a:prstGeom>
        </p:spPr>
        <p:txBody>
          <a:bodyPr wrap="square">
            <a:spAutoFit/>
          </a:bodyPr>
          <a:lstStyle/>
          <a:p>
            <a:pPr algn="just"/>
            <a:r>
              <a:rPr lang="en-US" sz="2200" b="1" dirty="0" smtClean="0">
                <a:solidFill>
                  <a:schemeClr val="tx1">
                    <a:lumMod val="95000"/>
                    <a:lumOff val="5000"/>
                  </a:schemeClr>
                </a:solidFill>
              </a:rPr>
              <a:t>Cremos que a </a:t>
            </a:r>
            <a:r>
              <a:rPr lang="en-US" sz="2200" b="1" dirty="0" err="1" smtClean="0">
                <a:solidFill>
                  <a:schemeClr val="tx1">
                    <a:lumMod val="95000"/>
                    <a:lumOff val="5000"/>
                  </a:schemeClr>
                </a:solidFill>
              </a:rPr>
              <a:t>ordem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evangélica</a:t>
            </a:r>
            <a:r>
              <a:rPr lang="en-US" sz="2200" b="1" dirty="0" smtClean="0">
                <a:solidFill>
                  <a:schemeClr val="tx1">
                    <a:lumMod val="95000"/>
                    <a:lumOff val="5000"/>
                  </a:schemeClr>
                </a:solidFill>
              </a:rPr>
              <a:t> dada </a:t>
            </a:r>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Cristo </a:t>
            </a:r>
            <a:r>
              <a:rPr lang="en-US" sz="2200" b="1" dirty="0" err="1" smtClean="0">
                <a:solidFill>
                  <a:schemeClr val="tx1">
                    <a:lumMod val="95000"/>
                    <a:lumOff val="5000"/>
                  </a:schemeClr>
                </a:solidFill>
              </a:rPr>
              <a:t>aos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discípulos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vigora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especialmente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hoje</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4699353"/>
            <a:ext cx="7358114" cy="1015663"/>
          </a:xfrm>
          <a:prstGeom prst="rect">
            <a:avLst/>
          </a:prstGeom>
        </p:spPr>
        <p:txBody>
          <a:bodyPr wrap="square">
            <a:spAutoFit/>
          </a:bodyPr>
          <a:lstStyle/>
          <a:p>
            <a:r>
              <a:rPr lang="pt-BR" sz="2000" dirty="0" smtClean="0"/>
              <a:t>Tomai sobre vós o meu jugo, e aprendei de mim, que sou manso e humilde de coração, e encontrareis descanso para a vossa alma.  Porque o meu jugo é suave, e o meu fardo é leve.</a:t>
            </a:r>
          </a:p>
        </p:txBody>
      </p:sp>
      <p:sp>
        <p:nvSpPr>
          <p:cNvPr id="9" name="Retângulo 8"/>
          <p:cNvSpPr/>
          <p:nvPr/>
        </p:nvSpPr>
        <p:spPr>
          <a:xfrm>
            <a:off x="1071538" y="4390731"/>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11:29-30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2726478"/>
            <a:ext cx="7358114" cy="1631216"/>
          </a:xfrm>
          <a:prstGeom prst="rect">
            <a:avLst/>
          </a:prstGeom>
        </p:spPr>
        <p:txBody>
          <a:bodyPr wrap="square">
            <a:spAutoFit/>
          </a:bodyPr>
          <a:lstStyle/>
          <a:p>
            <a:r>
              <a:rPr lang="pt-BR" sz="2000" dirty="0" smtClean="0"/>
              <a:t> Portanto, ide, ensinai todas as nações, batizando-as em nome do Pai, e do Filho, e do Espírito Santo;</a:t>
            </a:r>
          </a:p>
          <a:p>
            <a:r>
              <a:rPr lang="pt-BR" sz="2000" dirty="0" smtClean="0"/>
              <a:t> ensinando-as a guardar todas as coisas que eu vos tenho mandado; e eis que eu estou convosco todos os dias, até à consumação dos séculos. Amém!</a:t>
            </a:r>
            <a:endParaRPr lang="pt-BR" b="1" dirty="0" smtClean="0"/>
          </a:p>
        </p:txBody>
      </p:sp>
      <p:sp>
        <p:nvSpPr>
          <p:cNvPr id="7" name="Retângulo 6"/>
          <p:cNvSpPr/>
          <p:nvPr/>
        </p:nvSpPr>
        <p:spPr>
          <a:xfrm>
            <a:off x="1071538" y="2394985"/>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28:19-20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PREGAÇÃO DO EVANGELHO</a:t>
            </a:r>
            <a:endParaRPr lang="pt-BR" dirty="0"/>
          </a:p>
        </p:txBody>
      </p:sp>
      <p:sp>
        <p:nvSpPr>
          <p:cNvPr id="13" name="Retângulo 12"/>
          <p:cNvSpPr/>
          <p:nvPr/>
        </p:nvSpPr>
        <p:spPr>
          <a:xfrm>
            <a:off x="1571604" y="1429582"/>
            <a:ext cx="7143800" cy="1107996"/>
          </a:xfrm>
          <a:prstGeom prst="rect">
            <a:avLst/>
          </a:prstGeom>
        </p:spPr>
        <p:txBody>
          <a:bodyPr wrap="square">
            <a:spAutoFit/>
          </a:bodyPr>
          <a:lstStyle/>
          <a:p>
            <a:pPr algn="just"/>
            <a:r>
              <a:rPr lang="en-US" sz="2200" b="1" dirty="0" err="1" smtClean="0">
                <a:solidFill>
                  <a:schemeClr val="tx1">
                    <a:lumMod val="95000"/>
                    <a:lumOff val="5000"/>
                  </a:schemeClr>
                </a:solidFill>
              </a:rPr>
              <a:t>Sentimo-nos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obrigação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tomar</a:t>
            </a:r>
            <a:r>
              <a:rPr lang="en-US" sz="2200" b="1" dirty="0" smtClean="0">
                <a:solidFill>
                  <a:schemeClr val="tx1">
                    <a:lumMod val="95000"/>
                    <a:lumOff val="5000"/>
                  </a:schemeClr>
                </a:solidFill>
              </a:rPr>
              <a:t> parte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proclamação</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Evangelho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verbalmente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ou</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meio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publicações</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4094812"/>
            <a:ext cx="7358114" cy="2308324"/>
          </a:xfrm>
          <a:prstGeom prst="rect">
            <a:avLst/>
          </a:prstGeom>
        </p:spPr>
        <p:txBody>
          <a:bodyPr wrap="square">
            <a:spAutoFit/>
          </a:bodyPr>
          <a:lstStyle/>
          <a:p>
            <a:r>
              <a:rPr lang="pt-BR" sz="1600" dirty="0" smtClean="0"/>
              <a:t>Lança o teu pão sobre as águas, porque, depois de muitos dias, o acharás.  Reparte com sete e ainda até com oito, porque não sabes que mal haverá sobre a terra.  Estando as nuvens cheias, derramam a chuva sobre a terra, e, caindo a árvore para o sul ou para o norte, no lugar em que a árvore cair, ali ficará.  Quem observa o vento nunca semeará, e o que olha para as nuvens nunca segará.  Assim como tu não sabes qual o caminho do vento, nem como se formam os ossos no ventre da que está grávida, assim também não sabes as obras de Deus, que faz todas as coisas.  Pela manhã, semeia a tua semente e, à tarde, não retires a tua mão, porque tu não sabes qual prosperará; se esta, se aquela ou se ambas igualmente serão boas.</a:t>
            </a:r>
          </a:p>
        </p:txBody>
      </p:sp>
      <p:sp>
        <p:nvSpPr>
          <p:cNvPr id="9" name="Retângulo 8"/>
          <p:cNvSpPr/>
          <p:nvPr/>
        </p:nvSpPr>
        <p:spPr>
          <a:xfrm>
            <a:off x="1071538" y="378619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Eclesiastes 11:1-6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2841965"/>
            <a:ext cx="7358114" cy="1015663"/>
          </a:xfrm>
          <a:prstGeom prst="rect">
            <a:avLst/>
          </a:prstGeom>
        </p:spPr>
        <p:txBody>
          <a:bodyPr wrap="square">
            <a:spAutoFit/>
          </a:bodyPr>
          <a:lstStyle/>
          <a:p>
            <a:r>
              <a:rPr lang="pt-BR" sz="2000" dirty="0" smtClean="0"/>
              <a:t> E disse-lhes: Ide por todo o mundo, pregai o evangelho a toda criatura.  Quem crer e for batizado será salvo; mas quem não crer será condenado.</a:t>
            </a:r>
          </a:p>
        </p:txBody>
      </p:sp>
      <p:sp>
        <p:nvSpPr>
          <p:cNvPr id="7" name="Retângulo 6"/>
          <p:cNvSpPr/>
          <p:nvPr/>
        </p:nvSpPr>
        <p:spPr>
          <a:xfrm>
            <a:off x="1071538" y="251047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16:15-16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OBEDIÊNCIA E SUBMISSÃO DOS MEMBROS DA IGREJA</a:t>
            </a:r>
            <a:endParaRPr lang="pt-BR" sz="5400" b="1" dirty="0"/>
          </a:p>
        </p:txBody>
      </p:sp>
      <p:sp>
        <p:nvSpPr>
          <p:cNvPr id="5" name="Título 1"/>
          <p:cNvSpPr>
            <a:spLocks noGrp="1"/>
          </p:cNvSpPr>
          <p:nvPr>
            <p:ph type="title"/>
          </p:nvPr>
        </p:nvSpPr>
        <p:spPr/>
        <p:txBody>
          <a:bodyPr>
            <a:normAutofit/>
          </a:bodyPr>
          <a:lstStyle/>
          <a:p>
            <a:r>
              <a:rPr lang="en-US" sz="4800" dirty="0" smtClean="0"/>
              <a:t>32</a:t>
            </a:r>
            <a:endParaRPr lang="pt-BR" sz="4800" dirty="0"/>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pt-BR" dirty="0" smtClean="0"/>
              <a:t>OBEDIÊNCIA E SUBMISSÃO</a:t>
            </a:r>
            <a:endParaRPr lang="pt-BR" dirty="0"/>
          </a:p>
        </p:txBody>
      </p:sp>
      <p:sp>
        <p:nvSpPr>
          <p:cNvPr id="13" name="Retângulo 12"/>
          <p:cNvSpPr/>
          <p:nvPr/>
        </p:nvSpPr>
        <p:spPr>
          <a:xfrm>
            <a:off x="1571604" y="1429582"/>
            <a:ext cx="7143800" cy="1785104"/>
          </a:xfrm>
          <a:prstGeom prst="rect">
            <a:avLst/>
          </a:prstGeom>
        </p:spPr>
        <p:txBody>
          <a:bodyPr wrap="square">
            <a:spAutoFit/>
          </a:bodyPr>
          <a:lstStyle/>
          <a:p>
            <a:pPr algn="just"/>
            <a:r>
              <a:rPr lang="en-US" sz="2200" b="1" dirty="0" smtClean="0">
                <a:solidFill>
                  <a:schemeClr val="tx1">
                    <a:lumMod val="95000"/>
                    <a:lumOff val="5000"/>
                  </a:schemeClr>
                </a:solidFill>
              </a:rPr>
              <a:t>Cremos que todos os </a:t>
            </a:r>
            <a:r>
              <a:rPr lang="en-US" sz="2200" b="1" dirty="0" err="1" smtClean="0">
                <a:solidFill>
                  <a:schemeClr val="tx1">
                    <a:lumMod val="95000"/>
                    <a:lumOff val="5000"/>
                  </a:schemeClr>
                </a:solidFill>
              </a:rPr>
              <a:t>membros</a:t>
            </a:r>
            <a:r>
              <a:rPr lang="en-US" sz="2200" b="1" dirty="0" smtClean="0">
                <a:solidFill>
                  <a:schemeClr val="tx1">
                    <a:lumMod val="95000"/>
                    <a:lumOff val="5000"/>
                  </a:schemeClr>
                </a:solidFill>
              </a:rPr>
              <a:t> da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devem</a:t>
            </a:r>
            <a:r>
              <a:rPr lang="en-US" sz="2200" b="1" dirty="0" smtClean="0">
                <a:solidFill>
                  <a:schemeClr val="tx1">
                    <a:lumMod val="95000"/>
                    <a:lumOff val="5000"/>
                  </a:schemeClr>
                </a:solidFill>
              </a:rPr>
              <a:t> se </a:t>
            </a:r>
            <a:r>
              <a:rPr lang="en-US" sz="2200" b="1" dirty="0" err="1" smtClean="0">
                <a:solidFill>
                  <a:schemeClr val="tx1">
                    <a:lumMod val="95000"/>
                    <a:lumOff val="5000"/>
                  </a:schemeClr>
                </a:solidFill>
              </a:rPr>
              <a:t>submeter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ordem</a:t>
            </a:r>
            <a:r>
              <a:rPr lang="en-US" sz="2200" b="1" dirty="0" smtClean="0">
                <a:solidFill>
                  <a:schemeClr val="tx1">
                    <a:lumMod val="95000"/>
                    <a:lumOff val="5000"/>
                  </a:schemeClr>
                </a:solidFill>
              </a:rPr>
              <a:t> da </a:t>
            </a:r>
            <a:r>
              <a:rPr lang="en-US" sz="2200" b="1" dirty="0" err="1" smtClean="0">
                <a:solidFill>
                  <a:schemeClr val="tx1">
                    <a:lumMod val="95000"/>
                    <a:lumOff val="5000"/>
                  </a:schemeClr>
                </a:solidFill>
              </a:rPr>
              <a:t>igreja</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seguir</a:t>
            </a:r>
            <a:r>
              <a:rPr lang="en-US" sz="2200" b="1" dirty="0" smtClean="0">
                <a:solidFill>
                  <a:schemeClr val="tx1">
                    <a:lumMod val="95000"/>
                    <a:lumOff val="5000"/>
                  </a:schemeClr>
                </a:solidFill>
              </a:rPr>
              <a:t> as </a:t>
            </a:r>
            <a:r>
              <a:rPr lang="en-US" sz="2200" b="1" dirty="0" err="1" smtClean="0">
                <a:solidFill>
                  <a:schemeClr val="tx1">
                    <a:lumMod val="95000"/>
                    <a:lumOff val="5000"/>
                  </a:schemeClr>
                </a:solidFill>
              </a:rPr>
              <a:t>determinações</a:t>
            </a:r>
            <a:r>
              <a:rPr lang="en-US" sz="2200" b="1" dirty="0" smtClean="0">
                <a:solidFill>
                  <a:schemeClr val="tx1">
                    <a:lumMod val="95000"/>
                    <a:lumOff val="5000"/>
                  </a:schemeClr>
                </a:solidFill>
              </a:rPr>
              <a:t> dos </a:t>
            </a:r>
            <a:r>
              <a:rPr lang="en-US" sz="2200" b="1" dirty="0" err="1" smtClean="0">
                <a:solidFill>
                  <a:schemeClr val="tx1">
                    <a:lumMod val="95000"/>
                    <a:lumOff val="5000"/>
                  </a:schemeClr>
                </a:solidFill>
              </a:rPr>
              <a:t>dirigentes</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oficiais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enquanto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estes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permanecem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fiéis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princípios</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fé</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segundo</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Palavra</a:t>
            </a:r>
            <a:r>
              <a:rPr lang="en-US" sz="2200" b="1" dirty="0" smtClean="0">
                <a:solidFill>
                  <a:schemeClr val="tx1">
                    <a:lumMod val="95000"/>
                    <a:lumOff val="5000"/>
                  </a:schemeClr>
                </a:solidFill>
              </a:rPr>
              <a:t> de Deus.</a:t>
            </a:r>
            <a:endParaRPr lang="pt-BR" sz="2200" b="1" dirty="0">
              <a:solidFill>
                <a:schemeClr val="tx1">
                  <a:lumMod val="95000"/>
                  <a:lumOff val="5000"/>
                </a:schemeClr>
              </a:solidFill>
            </a:endParaRPr>
          </a:p>
        </p:txBody>
      </p:sp>
      <p:sp>
        <p:nvSpPr>
          <p:cNvPr id="8" name="Retângulo 7"/>
          <p:cNvSpPr/>
          <p:nvPr/>
        </p:nvSpPr>
        <p:spPr>
          <a:xfrm>
            <a:off x="1571604" y="3638795"/>
            <a:ext cx="7358114" cy="1754326"/>
          </a:xfrm>
          <a:prstGeom prst="rect">
            <a:avLst/>
          </a:prstGeom>
        </p:spPr>
        <p:txBody>
          <a:bodyPr wrap="square">
            <a:spAutoFit/>
          </a:bodyPr>
          <a:lstStyle/>
          <a:p>
            <a:r>
              <a:rPr lang="pt-BR" dirty="0" smtClean="0"/>
              <a:t>Lembrai-vos dos vossos pastores, que vos falaram a palavra de Deus, a fé dos quais imitai, atentando para a sua maneira de viver.</a:t>
            </a:r>
          </a:p>
          <a:p>
            <a:r>
              <a:rPr lang="pt-BR" dirty="0" smtClean="0"/>
              <a:t>Obedecei a vossos pastores e sujeitai-vos a eles; porque velam por vossa alma, como aqueles que hão de dar conta delas; para que o façam com alegria e não gemendo, porque isso não vos seria útil.</a:t>
            </a:r>
          </a:p>
          <a:p>
            <a:endParaRPr lang="pt-BR" dirty="0" smtClean="0"/>
          </a:p>
        </p:txBody>
      </p:sp>
      <p:sp>
        <p:nvSpPr>
          <p:cNvPr id="9" name="Retângulo 8"/>
          <p:cNvSpPr/>
          <p:nvPr/>
        </p:nvSpPr>
        <p:spPr>
          <a:xfrm>
            <a:off x="1071538" y="321468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Hebreus 13:7, 17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5556609"/>
            <a:ext cx="7358114" cy="923330"/>
          </a:xfrm>
          <a:prstGeom prst="rect">
            <a:avLst/>
          </a:prstGeom>
        </p:spPr>
        <p:txBody>
          <a:bodyPr wrap="square">
            <a:spAutoFit/>
          </a:bodyPr>
          <a:lstStyle/>
          <a:p>
            <a:r>
              <a:rPr lang="pt-BR" dirty="0" smtClean="0"/>
              <a:t>E </a:t>
            </a:r>
            <a:r>
              <a:rPr lang="pt-BR" dirty="0" err="1" smtClean="0"/>
              <a:t>rogamo-vos</a:t>
            </a:r>
            <a:r>
              <a:rPr lang="pt-BR" dirty="0" smtClean="0"/>
              <a:t>, irmãos, que reconheçais os que trabalham entre vós, e que presidem sobre vós no Senhor, e vos admoestam;  e que os tenhais em grande estima e amor, por causa da sua obra. Tende paz entre vós.</a:t>
            </a:r>
          </a:p>
        </p:txBody>
      </p:sp>
      <p:sp>
        <p:nvSpPr>
          <p:cNvPr id="11" name="Retângulo 10"/>
          <p:cNvSpPr/>
          <p:nvPr/>
        </p:nvSpPr>
        <p:spPr>
          <a:xfrm>
            <a:off x="1071538" y="513250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Tessalonicenses 5:12-13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A </a:t>
            </a:r>
          </a:p>
          <a:p>
            <a:pPr algn="r">
              <a:buNone/>
            </a:pPr>
            <a:r>
              <a:rPr lang="en-US" sz="5400" b="1" dirty="0" smtClean="0"/>
              <a:t>SEGUNDA VINDA </a:t>
            </a:r>
          </a:p>
          <a:p>
            <a:pPr algn="r">
              <a:buNone/>
            </a:pPr>
            <a:r>
              <a:rPr lang="en-US" sz="5400" b="1" dirty="0" smtClean="0"/>
              <a:t>DE CRISTO</a:t>
            </a:r>
            <a:endParaRPr lang="pt-BR" sz="5400" b="1" dirty="0"/>
          </a:p>
        </p:txBody>
      </p:sp>
      <p:sp>
        <p:nvSpPr>
          <p:cNvPr id="5" name="Título 1"/>
          <p:cNvSpPr>
            <a:spLocks noGrp="1"/>
          </p:cNvSpPr>
          <p:nvPr>
            <p:ph type="title"/>
          </p:nvPr>
        </p:nvSpPr>
        <p:spPr/>
        <p:txBody>
          <a:bodyPr>
            <a:normAutofit/>
          </a:bodyPr>
          <a:lstStyle/>
          <a:p>
            <a:r>
              <a:rPr lang="en-US" sz="4800" dirty="0" smtClean="0"/>
              <a:t>33</a:t>
            </a:r>
            <a:endParaRPr lang="pt-BR" sz="4800" dirty="0"/>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VOLTA DE CRISTO</a:t>
            </a:r>
            <a:endParaRPr lang="pt-BR" dirty="0"/>
          </a:p>
        </p:txBody>
      </p:sp>
      <p:sp>
        <p:nvSpPr>
          <p:cNvPr id="13" name="Retângulo 12"/>
          <p:cNvSpPr/>
          <p:nvPr/>
        </p:nvSpPr>
        <p:spPr>
          <a:xfrm>
            <a:off x="1571604" y="1429582"/>
            <a:ext cx="7143800" cy="1107996"/>
          </a:xfrm>
          <a:prstGeom prst="rect">
            <a:avLst/>
          </a:prstGeom>
        </p:spPr>
        <p:txBody>
          <a:bodyPr wrap="square">
            <a:spAutoFit/>
          </a:bodyPr>
          <a:lstStyle/>
          <a:p>
            <a:pPr algn="just"/>
            <a:r>
              <a:rPr lang="en-US" sz="2200" b="1" dirty="0" smtClean="0">
                <a:solidFill>
                  <a:schemeClr val="tx1">
                    <a:lumMod val="95000"/>
                    <a:lumOff val="5000"/>
                  </a:schemeClr>
                </a:solidFill>
              </a:rPr>
              <a:t>Cremos que a segunda </a:t>
            </a:r>
            <a:r>
              <a:rPr lang="en-US" sz="2200" b="1" dirty="0" err="1" smtClean="0">
                <a:solidFill>
                  <a:schemeClr val="tx1">
                    <a:lumMod val="95000"/>
                    <a:lumOff val="5000"/>
                  </a:schemeClr>
                </a:solidFill>
              </a:rPr>
              <a:t>Vinda</a:t>
            </a:r>
            <a:r>
              <a:rPr lang="en-US" sz="2200" b="1" dirty="0" smtClean="0">
                <a:solidFill>
                  <a:schemeClr val="tx1">
                    <a:lumMod val="95000"/>
                    <a:lumOff val="5000"/>
                  </a:schemeClr>
                </a:solidFill>
              </a:rPr>
              <a:t> de Cristo </a:t>
            </a:r>
            <a:r>
              <a:rPr lang="en-US" sz="2200" b="1" dirty="0" err="1" smtClean="0">
                <a:solidFill>
                  <a:schemeClr val="tx1">
                    <a:lumMod val="95000"/>
                    <a:lumOff val="5000"/>
                  </a:schemeClr>
                </a:solidFill>
              </a:rPr>
              <a:t>está</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muito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próxima</a:t>
            </a:r>
            <a:r>
              <a:rPr lang="en-US" sz="2200" b="1" dirty="0" smtClean="0">
                <a:solidFill>
                  <a:schemeClr val="tx1">
                    <a:lumMod val="95000"/>
                    <a:lumOff val="5000"/>
                  </a:schemeClr>
                </a:solidFill>
              </a:rPr>
              <a:t> e que </a:t>
            </a:r>
            <a:r>
              <a:rPr lang="en-US" sz="2200" b="1" dirty="0" err="1" smtClean="0">
                <a:solidFill>
                  <a:schemeClr val="tx1">
                    <a:lumMod val="95000"/>
                    <a:lumOff val="5000"/>
                  </a:schemeClr>
                </a:solidFill>
              </a:rPr>
              <a:t>sua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volta</a:t>
            </a:r>
            <a:r>
              <a:rPr lang="en-US" sz="2200" b="1" dirty="0" smtClean="0">
                <a:solidFill>
                  <a:schemeClr val="tx1">
                    <a:lumMod val="95000"/>
                    <a:lumOff val="5000"/>
                  </a:schemeClr>
                </a:solidFill>
              </a:rPr>
              <a:t> será com </a:t>
            </a:r>
            <a:r>
              <a:rPr lang="en-US" sz="2200" b="1" dirty="0" err="1" smtClean="0">
                <a:solidFill>
                  <a:schemeClr val="tx1">
                    <a:lumMod val="95000"/>
                    <a:lumOff val="5000"/>
                  </a:schemeClr>
                </a:solidFill>
              </a:rPr>
              <a:t>grande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poder</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glória</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4363058"/>
            <a:ext cx="7358114" cy="923330"/>
          </a:xfrm>
          <a:prstGeom prst="rect">
            <a:avLst/>
          </a:prstGeom>
        </p:spPr>
        <p:txBody>
          <a:bodyPr wrap="square">
            <a:spAutoFit/>
          </a:bodyPr>
          <a:lstStyle/>
          <a:p>
            <a:r>
              <a:rPr lang="pt-BR" dirty="0" smtClean="0"/>
              <a:t>Então, aparecerá no céu o sinal do Filho do Homem; e todas as tribos da terra se lamentarão e verão o Filho do Homem vindo sobre as nuvens do céu, com poder e grande glória.</a:t>
            </a:r>
          </a:p>
        </p:txBody>
      </p:sp>
      <p:sp>
        <p:nvSpPr>
          <p:cNvPr id="9" name="Retângulo 8"/>
          <p:cNvSpPr/>
          <p:nvPr/>
        </p:nvSpPr>
        <p:spPr>
          <a:xfrm>
            <a:off x="1071538" y="405443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24:30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3110211"/>
            <a:ext cx="7358114" cy="1015663"/>
          </a:xfrm>
          <a:prstGeom prst="rect">
            <a:avLst/>
          </a:prstGeom>
        </p:spPr>
        <p:txBody>
          <a:bodyPr wrap="square">
            <a:spAutoFit/>
          </a:bodyPr>
          <a:lstStyle/>
          <a:p>
            <a:r>
              <a:rPr lang="pt-BR" sz="2000" dirty="0" smtClean="0"/>
              <a:t> E, quando o Filho do Homem vier em sua glória, e todos os santos anjos, com ele, então, se assentará no trono da sua glória;</a:t>
            </a:r>
          </a:p>
          <a:p>
            <a:endParaRPr lang="pt-BR" sz="2000" dirty="0" smtClean="0"/>
          </a:p>
        </p:txBody>
      </p:sp>
      <p:sp>
        <p:nvSpPr>
          <p:cNvPr id="7" name="Retângulo 6"/>
          <p:cNvSpPr/>
          <p:nvPr/>
        </p:nvSpPr>
        <p:spPr>
          <a:xfrm>
            <a:off x="1071538" y="277871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25:31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VOLTA DE CRISTO</a:t>
            </a:r>
            <a:endParaRPr lang="pt-BR" dirty="0"/>
          </a:p>
        </p:txBody>
      </p:sp>
      <p:sp>
        <p:nvSpPr>
          <p:cNvPr id="8" name="Retângulo 7"/>
          <p:cNvSpPr/>
          <p:nvPr/>
        </p:nvSpPr>
        <p:spPr>
          <a:xfrm>
            <a:off x="1571604" y="3603500"/>
            <a:ext cx="7358114" cy="1754326"/>
          </a:xfrm>
          <a:prstGeom prst="rect">
            <a:avLst/>
          </a:prstGeom>
        </p:spPr>
        <p:txBody>
          <a:bodyPr wrap="square">
            <a:spAutoFit/>
          </a:bodyPr>
          <a:lstStyle/>
          <a:p>
            <a:r>
              <a:rPr lang="pt-BR" dirty="0" smtClean="0"/>
              <a:t>25  E haverá sinais no sol, e na lua, e nas estrelas, e, na terra, angústia das nações, em perplexidade pelo bramido do mar e das ondas;</a:t>
            </a:r>
          </a:p>
          <a:p>
            <a:r>
              <a:rPr lang="pt-BR" dirty="0" smtClean="0"/>
              <a:t>26  homens desmaiando de terror, na expectação das coisas que sobrevirão ao mundo, porquanto os poderes do céu serão abalados.</a:t>
            </a:r>
          </a:p>
          <a:p>
            <a:r>
              <a:rPr lang="pt-BR" dirty="0" smtClean="0"/>
              <a:t>27  E, então, verão vir o Filho do Homem numa nuvem, com poder e grande glória.</a:t>
            </a:r>
          </a:p>
        </p:txBody>
      </p:sp>
      <p:sp>
        <p:nvSpPr>
          <p:cNvPr id="9" name="Retângulo 8"/>
          <p:cNvSpPr/>
          <p:nvPr/>
        </p:nvSpPr>
        <p:spPr>
          <a:xfrm>
            <a:off x="1071538" y="3214686"/>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Lucas 21:25-27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071538" y="1792420"/>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16:27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2363924"/>
            <a:ext cx="7143800" cy="707886"/>
          </a:xfrm>
          <a:prstGeom prst="rect">
            <a:avLst/>
          </a:prstGeom>
        </p:spPr>
        <p:txBody>
          <a:bodyPr wrap="square">
            <a:spAutoFit/>
          </a:bodyPr>
          <a:lstStyle/>
          <a:p>
            <a:r>
              <a:rPr lang="pt-BR" sz="2000" dirty="0" smtClean="0"/>
              <a:t>Porque o Filho do Homem virá na glória de seu Pai, com os seus anjos; e, então, dará a cada um segundo as suas obras.</a:t>
            </a:r>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VOLTA DE CRISTO</a:t>
            </a:r>
            <a:endParaRPr lang="pt-BR" dirty="0"/>
          </a:p>
        </p:txBody>
      </p:sp>
      <p:sp>
        <p:nvSpPr>
          <p:cNvPr id="6" name="Retângulo 5"/>
          <p:cNvSpPr/>
          <p:nvPr/>
        </p:nvSpPr>
        <p:spPr>
          <a:xfrm>
            <a:off x="1428728" y="1857364"/>
            <a:ext cx="7358114" cy="5078313"/>
          </a:xfrm>
          <a:prstGeom prst="rect">
            <a:avLst/>
          </a:prstGeom>
        </p:spPr>
        <p:txBody>
          <a:bodyPr wrap="square">
            <a:spAutoFit/>
          </a:bodyPr>
          <a:lstStyle/>
          <a:p>
            <a:r>
              <a:rPr lang="pt-BR" dirty="0" smtClean="0"/>
              <a:t>4  E Jesus, respondendo, disse-lhes: Acautelai-vos, que ninguém vos engane,</a:t>
            </a:r>
          </a:p>
          <a:p>
            <a:r>
              <a:rPr lang="pt-BR" dirty="0" smtClean="0"/>
              <a:t>5  porque muitos virão em meu nome, dizendo: Eu sou o Cristo; e enganarão a muitos.</a:t>
            </a:r>
          </a:p>
          <a:p>
            <a:r>
              <a:rPr lang="pt-BR" dirty="0" smtClean="0"/>
              <a:t>6  E ouvireis de guerras e de rumores de guerras; olhai, não vos assusteis, porque é mister que isso tudo aconteça, mas ainda não é o fim.</a:t>
            </a:r>
          </a:p>
          <a:p>
            <a:r>
              <a:rPr lang="pt-BR" dirty="0" smtClean="0"/>
              <a:t>7  Porquanto se levantará nação contra nação, e reino contra reino, e haverá fomes, e pestes, e terremotos, em vários lugares.</a:t>
            </a:r>
          </a:p>
          <a:p>
            <a:r>
              <a:rPr lang="pt-BR" dirty="0" smtClean="0"/>
              <a:t>8  Mas todas essas coisas são o princípio das dores.</a:t>
            </a:r>
          </a:p>
          <a:p>
            <a:r>
              <a:rPr lang="pt-BR" dirty="0" smtClean="0"/>
              <a:t>9  Então, vos hão de entregar para serdes atormentados e matar-vos-ão; e sereis odiados de todas as gentes por causa do meu nome.</a:t>
            </a:r>
          </a:p>
          <a:p>
            <a:r>
              <a:rPr lang="pt-BR" dirty="0" smtClean="0"/>
              <a:t>10  Nesse tempo, muitos serão escandalizados, e trair-se-ão uns aos outros, e uns aos outros se aborrecerão.</a:t>
            </a:r>
          </a:p>
          <a:p>
            <a:r>
              <a:rPr lang="pt-BR" dirty="0" smtClean="0"/>
              <a:t>11  E surgirão muitos falsos profetas e enganarão a muitos.</a:t>
            </a:r>
          </a:p>
          <a:p>
            <a:r>
              <a:rPr lang="pt-BR" dirty="0" smtClean="0"/>
              <a:t>12  E, por se multiplicar a iniqüidade, o amor de muitos se esfriará.</a:t>
            </a:r>
          </a:p>
          <a:p>
            <a:r>
              <a:rPr lang="pt-BR" dirty="0" smtClean="0"/>
              <a:t>13  Mas aquele que perseverar até ao fim será salvo.</a:t>
            </a:r>
          </a:p>
          <a:p>
            <a:r>
              <a:rPr lang="pt-BR" dirty="0" smtClean="0"/>
              <a:t>14  E este evangelho do Reino será pregado em todo o mundo, em testemunho a todas as gentes, e então virá o fim.</a:t>
            </a:r>
          </a:p>
          <a:p>
            <a:endParaRPr lang="pt-BR" dirty="0" smtClean="0"/>
          </a:p>
        </p:txBody>
      </p:sp>
      <p:sp>
        <p:nvSpPr>
          <p:cNvPr id="7" name="Retângulo 6"/>
          <p:cNvSpPr/>
          <p:nvPr/>
        </p:nvSpPr>
        <p:spPr>
          <a:xfrm>
            <a:off x="1071538" y="1357298"/>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24:4-14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VOLTA DE CRISTO</a:t>
            </a:r>
            <a:endParaRPr lang="pt-BR" dirty="0"/>
          </a:p>
        </p:txBody>
      </p:sp>
      <p:sp>
        <p:nvSpPr>
          <p:cNvPr id="13" name="Retângulo 12"/>
          <p:cNvSpPr/>
          <p:nvPr/>
        </p:nvSpPr>
        <p:spPr>
          <a:xfrm>
            <a:off x="1571604" y="1516551"/>
            <a:ext cx="7143800" cy="769441"/>
          </a:xfrm>
          <a:prstGeom prst="rect">
            <a:avLst/>
          </a:prstGeom>
        </p:spPr>
        <p:txBody>
          <a:bodyPr wrap="square">
            <a:spAutoFit/>
          </a:bodyPr>
          <a:lstStyle/>
          <a:p>
            <a:pPr algn="just"/>
            <a:r>
              <a:rPr lang="en-US" sz="2200" b="1" dirty="0" smtClean="0">
                <a:solidFill>
                  <a:schemeClr val="tx1">
                    <a:lumMod val="95000"/>
                    <a:lumOff val="5000"/>
                  </a:schemeClr>
                </a:solidFill>
              </a:rPr>
              <a:t>Cremos que a segunda </a:t>
            </a:r>
            <a:r>
              <a:rPr lang="en-US" sz="2200" b="1" dirty="0" err="1" smtClean="0">
                <a:solidFill>
                  <a:schemeClr val="tx1">
                    <a:lumMod val="95000"/>
                    <a:lumOff val="5000"/>
                  </a:schemeClr>
                </a:solidFill>
              </a:rPr>
              <a:t>vinda</a:t>
            </a:r>
            <a:r>
              <a:rPr lang="en-US" sz="2200" b="1" dirty="0" smtClean="0">
                <a:solidFill>
                  <a:schemeClr val="tx1">
                    <a:lumMod val="95000"/>
                    <a:lumOff val="5000"/>
                  </a:schemeClr>
                </a:solidFill>
              </a:rPr>
              <a:t> de Cristo é </a:t>
            </a:r>
            <a:r>
              <a:rPr lang="en-US" sz="2200" b="1" dirty="0" err="1" smtClean="0">
                <a:solidFill>
                  <a:schemeClr val="tx1">
                    <a:lumMod val="95000"/>
                    <a:lumOff val="5000"/>
                  </a:schemeClr>
                </a:solidFill>
              </a:rPr>
              <a:t>pessoal</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visível</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8" name="Retângulo 7"/>
          <p:cNvSpPr/>
          <p:nvPr/>
        </p:nvSpPr>
        <p:spPr>
          <a:xfrm>
            <a:off x="1571604" y="4863124"/>
            <a:ext cx="7358114" cy="1015663"/>
          </a:xfrm>
          <a:prstGeom prst="rect">
            <a:avLst/>
          </a:prstGeom>
        </p:spPr>
        <p:txBody>
          <a:bodyPr wrap="square">
            <a:spAutoFit/>
          </a:bodyPr>
          <a:lstStyle/>
          <a:p>
            <a:r>
              <a:rPr lang="pt-BR" sz="2000" dirty="0" smtClean="0"/>
              <a:t>Então, aparecerá no céu o sinal do Filho do Homem; e todas as tribos da terra se lamentarão e verão o Filho do Homem vindo sobre as nuvens do céu, com poder e grande glória.</a:t>
            </a:r>
          </a:p>
        </p:txBody>
      </p:sp>
      <p:sp>
        <p:nvSpPr>
          <p:cNvPr id="9" name="Retângulo 8"/>
          <p:cNvSpPr/>
          <p:nvPr/>
        </p:nvSpPr>
        <p:spPr>
          <a:xfrm>
            <a:off x="1071538" y="455450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24:30</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2825305"/>
            <a:ext cx="7358114" cy="2246769"/>
          </a:xfrm>
          <a:prstGeom prst="rect">
            <a:avLst/>
          </a:prstGeom>
        </p:spPr>
        <p:txBody>
          <a:bodyPr wrap="square">
            <a:spAutoFit/>
          </a:bodyPr>
          <a:lstStyle/>
          <a:p>
            <a:r>
              <a:rPr lang="pt-BR" sz="2000" dirty="0" smtClean="0"/>
              <a:t> E, estando com os olhos fitos no céu, enquanto ele subia, eis que junto deles se puseram dois varões vestidos de branco,  os quais lhes disseram:  Varões galileus, por que estais olhando para o céu? Esse Jesus, que dentre vós foi recebido em cima no céu, há de </a:t>
            </a:r>
            <a:r>
              <a:rPr lang="pt-BR" sz="2000" b="1" dirty="0" smtClean="0"/>
              <a:t>vir assim como para o céu o vistes ir.</a:t>
            </a:r>
          </a:p>
          <a:p>
            <a:endParaRPr lang="pt-BR" sz="2000" dirty="0" smtClean="0"/>
          </a:p>
          <a:p>
            <a:endParaRPr lang="pt-BR" sz="2000" dirty="0" smtClean="0"/>
          </a:p>
        </p:txBody>
      </p:sp>
      <p:sp>
        <p:nvSpPr>
          <p:cNvPr id="7" name="Retângulo 6"/>
          <p:cNvSpPr/>
          <p:nvPr/>
        </p:nvSpPr>
        <p:spPr>
          <a:xfrm>
            <a:off x="1071538" y="249381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1:10-11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VOLTA DE CRISTO</a:t>
            </a:r>
            <a:endParaRPr lang="pt-BR" dirty="0"/>
          </a:p>
        </p:txBody>
      </p:sp>
      <p:sp>
        <p:nvSpPr>
          <p:cNvPr id="13" name="Retângulo 12"/>
          <p:cNvSpPr/>
          <p:nvPr/>
        </p:nvSpPr>
        <p:spPr>
          <a:xfrm>
            <a:off x="1571604" y="1285860"/>
            <a:ext cx="7143800" cy="769441"/>
          </a:xfrm>
          <a:prstGeom prst="rect">
            <a:avLst/>
          </a:prstGeom>
        </p:spPr>
        <p:txBody>
          <a:bodyPr wrap="square">
            <a:spAutoFit/>
          </a:bodyPr>
          <a:lstStyle/>
          <a:p>
            <a:pPr algn="just"/>
            <a:r>
              <a:rPr lang="en-US" sz="2200" b="1" dirty="0" smtClean="0">
                <a:solidFill>
                  <a:schemeClr val="tx1">
                    <a:lumMod val="95000"/>
                    <a:lumOff val="5000"/>
                  </a:schemeClr>
                </a:solidFill>
              </a:rPr>
              <a:t>Cremos que a segunda </a:t>
            </a:r>
            <a:r>
              <a:rPr lang="en-US" sz="2200" b="1" dirty="0" err="1" smtClean="0">
                <a:solidFill>
                  <a:schemeClr val="tx1">
                    <a:lumMod val="95000"/>
                    <a:lumOff val="5000"/>
                  </a:schemeClr>
                </a:solidFill>
              </a:rPr>
              <a:t>vinda</a:t>
            </a:r>
            <a:r>
              <a:rPr lang="en-US" sz="2200" b="1" dirty="0" smtClean="0">
                <a:solidFill>
                  <a:schemeClr val="tx1">
                    <a:lumMod val="95000"/>
                    <a:lumOff val="5000"/>
                  </a:schemeClr>
                </a:solidFill>
              </a:rPr>
              <a:t> de Cristo é </a:t>
            </a:r>
            <a:r>
              <a:rPr lang="en-US" sz="2200" b="1" dirty="0" err="1" smtClean="0">
                <a:solidFill>
                  <a:schemeClr val="tx1">
                    <a:lumMod val="95000"/>
                    <a:lumOff val="5000"/>
                  </a:schemeClr>
                </a:solidFill>
              </a:rPr>
              <a:t>pessoal</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visível</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6" name="Retângulo 5"/>
          <p:cNvSpPr/>
          <p:nvPr/>
        </p:nvSpPr>
        <p:spPr>
          <a:xfrm>
            <a:off x="1571604" y="2704454"/>
            <a:ext cx="7358114" cy="1938992"/>
          </a:xfrm>
          <a:prstGeom prst="rect">
            <a:avLst/>
          </a:prstGeom>
        </p:spPr>
        <p:txBody>
          <a:bodyPr wrap="square">
            <a:spAutoFit/>
          </a:bodyPr>
          <a:lstStyle/>
          <a:p>
            <a:r>
              <a:rPr lang="pt-BR" sz="2000" dirty="0" smtClean="0"/>
              <a:t>Eis que vem com as nuvens, e todo olho o verá, até os mesmos que o traspassaram; e todas as tribos da terra se lamentarão sobre ele. Sim! Amém!</a:t>
            </a:r>
          </a:p>
          <a:p>
            <a:endParaRPr lang="pt-BR" sz="2000" b="1" dirty="0" smtClean="0"/>
          </a:p>
          <a:p>
            <a:endParaRPr lang="pt-BR" sz="2000" dirty="0" smtClean="0"/>
          </a:p>
          <a:p>
            <a:endParaRPr lang="pt-BR" sz="2000" dirty="0" smtClean="0"/>
          </a:p>
        </p:txBody>
      </p:sp>
      <p:sp>
        <p:nvSpPr>
          <p:cNvPr id="7" name="Retângulo 6"/>
          <p:cNvSpPr/>
          <p:nvPr/>
        </p:nvSpPr>
        <p:spPr>
          <a:xfrm>
            <a:off x="1071538" y="2372961"/>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4094812"/>
            <a:ext cx="7358114" cy="707886"/>
          </a:xfrm>
          <a:prstGeom prst="rect">
            <a:avLst/>
          </a:prstGeom>
        </p:spPr>
        <p:txBody>
          <a:bodyPr wrap="square">
            <a:spAutoFit/>
          </a:bodyPr>
          <a:lstStyle/>
          <a:p>
            <a:r>
              <a:rPr lang="pt-BR" sz="2000" dirty="0" smtClean="0"/>
              <a:t>E, então, verão vir o Filho do Homem nas nuvens, com grande poder e glória.</a:t>
            </a:r>
          </a:p>
        </p:txBody>
      </p:sp>
      <p:sp>
        <p:nvSpPr>
          <p:cNvPr id="11" name="Retângulo 10"/>
          <p:cNvSpPr/>
          <p:nvPr/>
        </p:nvSpPr>
        <p:spPr>
          <a:xfrm>
            <a:off x="1071538" y="3786190"/>
            <a:ext cx="3714776" cy="461665"/>
          </a:xfrm>
          <a:prstGeom prst="rect">
            <a:avLst/>
          </a:prstGeom>
        </p:spPr>
        <p:txBody>
          <a:bodyPr wrap="square">
            <a:spAutoFit/>
          </a:bodyPr>
          <a:lstStyle/>
          <a:p>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13:26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4997247"/>
            <a:ext cx="7358114" cy="707886"/>
          </a:xfrm>
          <a:prstGeom prst="rect">
            <a:avLst/>
          </a:prstGeom>
        </p:spPr>
        <p:txBody>
          <a:bodyPr wrap="square">
            <a:spAutoFit/>
          </a:bodyPr>
          <a:lstStyle/>
          <a:p>
            <a:r>
              <a:rPr lang="pt-BR" sz="2000" dirty="0" smtClean="0"/>
              <a:t>E Jesus disse-lhe: Eu o sou, e vereis o Filho do Homem assentado à direita do </a:t>
            </a:r>
            <a:r>
              <a:rPr lang="pt-BR" sz="2000" dirty="0" err="1" smtClean="0"/>
              <a:t>Todo-poderoso</a:t>
            </a:r>
            <a:r>
              <a:rPr lang="pt-BR" sz="2000" dirty="0" smtClean="0"/>
              <a:t> e vindo sobre as nuvens do céu.</a:t>
            </a:r>
          </a:p>
        </p:txBody>
      </p:sp>
      <p:sp>
        <p:nvSpPr>
          <p:cNvPr id="14" name="Retângulo 13"/>
          <p:cNvSpPr/>
          <p:nvPr/>
        </p:nvSpPr>
        <p:spPr>
          <a:xfrm>
            <a:off x="1071538" y="4688625"/>
            <a:ext cx="3714776" cy="461665"/>
          </a:xfrm>
          <a:prstGeom prst="rect">
            <a:avLst/>
          </a:prstGeom>
        </p:spPr>
        <p:txBody>
          <a:bodyPr wrap="square">
            <a:spAutoFit/>
          </a:bodyPr>
          <a:lstStyle/>
          <a:p>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14:62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78142"/>
            <a:ext cx="3810000" cy="1162050"/>
          </a:xfrm>
        </p:spPr>
        <p:txBody>
          <a:bodyPr>
            <a:normAutofit/>
          </a:bodyPr>
          <a:lstStyle/>
          <a:p>
            <a:r>
              <a:rPr lang="pt-BR" sz="4800" dirty="0" smtClean="0"/>
              <a:t>01</a:t>
            </a:r>
            <a:endParaRPr lang="pt-BR" sz="4800" dirty="0"/>
          </a:p>
        </p:txBody>
      </p:sp>
      <p:sp>
        <p:nvSpPr>
          <p:cNvPr id="4" name="Espaço Reservado para Conteúdo 3"/>
          <p:cNvSpPr>
            <a:spLocks noGrp="1"/>
          </p:cNvSpPr>
          <p:nvPr>
            <p:ph sz="half" idx="1"/>
          </p:nvPr>
        </p:nvSpPr>
        <p:spPr>
          <a:xfrm>
            <a:off x="285720" y="2143116"/>
            <a:ext cx="8153400" cy="3992563"/>
          </a:xfrm>
        </p:spPr>
        <p:txBody>
          <a:bodyPr>
            <a:normAutofit/>
          </a:bodyPr>
          <a:lstStyle/>
          <a:p>
            <a:pPr marL="82296" indent="0" algn="ctr">
              <a:buNone/>
            </a:pPr>
            <a:r>
              <a:rPr lang="pt-BR" sz="8000" b="1" dirty="0" smtClean="0"/>
              <a:t>DEUS PAI</a:t>
            </a:r>
          </a:p>
        </p:txBody>
      </p:sp>
    </p:spTree>
    <p:extLst>
      <p:ext uri="{BB962C8B-B14F-4D97-AF65-F5344CB8AC3E}">
        <p14:creationId xmlns:p14="http://schemas.microsoft.com/office/powerpoint/2010/main" val="12176675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6643734" cy="954107"/>
          </a:xfrm>
          <a:prstGeom prst="rect">
            <a:avLst/>
          </a:prstGeom>
        </p:spPr>
        <p:txBody>
          <a:bodyPr wrap="square">
            <a:spAutoFit/>
          </a:bodyPr>
          <a:lstStyle/>
          <a:p>
            <a:r>
              <a:rPr lang="pt-BR" sz="2800" dirty="0"/>
              <a:t>Se me amais, guardareis os meus mandamentos</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14:15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3500438"/>
            <a:ext cx="7143800" cy="1384995"/>
          </a:xfrm>
          <a:prstGeom prst="rect">
            <a:avLst/>
          </a:prstGeom>
        </p:spPr>
        <p:txBody>
          <a:bodyPr wrap="square">
            <a:spAutoFit/>
          </a:bodyPr>
          <a:lstStyle/>
          <a:p>
            <a:r>
              <a:rPr lang="pt-BR" sz="2800" b="1" dirty="0" smtClean="0">
                <a:solidFill>
                  <a:schemeClr val="tx1">
                    <a:lumMod val="95000"/>
                    <a:lumOff val="5000"/>
                  </a:schemeClr>
                </a:solidFill>
              </a:rPr>
              <a:t>Quando reconhecemos e obedecemos a Lei dos dez mandamentos, mostramos que amamos a Deus e a Seu Filho.</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VOLTA DE CRISTO</a:t>
            </a:r>
            <a:endParaRPr lang="pt-BR" dirty="0"/>
          </a:p>
        </p:txBody>
      </p:sp>
      <p:sp>
        <p:nvSpPr>
          <p:cNvPr id="13" name="Retângulo 12"/>
          <p:cNvSpPr/>
          <p:nvPr/>
        </p:nvSpPr>
        <p:spPr>
          <a:xfrm>
            <a:off x="1571604" y="1285860"/>
            <a:ext cx="7143800" cy="1446550"/>
          </a:xfrm>
          <a:prstGeom prst="rect">
            <a:avLst/>
          </a:prstGeom>
        </p:spPr>
        <p:txBody>
          <a:bodyPr wrap="square">
            <a:spAutoFit/>
          </a:bodyPr>
          <a:lstStyle/>
          <a:p>
            <a:pPr algn="just"/>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ocasião</a:t>
            </a:r>
            <a:r>
              <a:rPr lang="en-US" sz="2200" b="1" dirty="0" smtClean="0">
                <a:solidFill>
                  <a:schemeClr val="tx1">
                    <a:lumMod val="95000"/>
                    <a:lumOff val="5000"/>
                  </a:schemeClr>
                </a:solidFill>
              </a:rPr>
              <a:t> da segunda </a:t>
            </a:r>
            <a:r>
              <a:rPr lang="en-US" sz="2200" b="1" dirty="0" err="1" smtClean="0">
                <a:solidFill>
                  <a:schemeClr val="tx1">
                    <a:lumMod val="95000"/>
                    <a:lumOff val="5000"/>
                  </a:schemeClr>
                </a:solidFill>
              </a:rPr>
              <a:t>vinda</a:t>
            </a:r>
            <a:r>
              <a:rPr lang="en-US" sz="2200" b="1" dirty="0" smtClean="0">
                <a:solidFill>
                  <a:schemeClr val="tx1">
                    <a:lumMod val="95000"/>
                    <a:lumOff val="5000"/>
                  </a:schemeClr>
                </a:solidFill>
              </a:rPr>
              <a:t> de Jesus haverá uma ressurreição.  Os que </a:t>
            </a:r>
            <a:r>
              <a:rPr lang="en-US" sz="2200" b="1" dirty="0" err="1" smtClean="0">
                <a:solidFill>
                  <a:schemeClr val="tx1">
                    <a:lumMod val="95000"/>
                    <a:lumOff val="5000"/>
                  </a:schemeClr>
                </a:solidFill>
              </a:rPr>
              <a:t>morreram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em</a:t>
            </a:r>
            <a:r>
              <a:rPr lang="en-US" sz="2200" b="1" dirty="0" smtClean="0">
                <a:solidFill>
                  <a:schemeClr val="tx1">
                    <a:lumMod val="95000"/>
                    <a:lumOff val="5000"/>
                  </a:schemeClr>
                </a:solidFill>
              </a:rPr>
              <a:t> Cristo </a:t>
            </a:r>
            <a:r>
              <a:rPr lang="en-US" sz="2200" b="1" dirty="0" err="1" smtClean="0">
                <a:solidFill>
                  <a:schemeClr val="tx1">
                    <a:lumMod val="95000"/>
                    <a:lumOff val="5000"/>
                  </a:schemeClr>
                </a:solidFill>
              </a:rPr>
              <a:t>ressuscitarão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primeiro</a:t>
            </a:r>
            <a:r>
              <a:rPr lang="en-US" sz="2200" b="1" dirty="0" smtClean="0">
                <a:solidFill>
                  <a:schemeClr val="tx1">
                    <a:lumMod val="95000"/>
                    <a:lumOff val="5000"/>
                  </a:schemeClr>
                </a:solidFill>
              </a:rPr>
              <a:t>, e os </a:t>
            </a:r>
            <a:r>
              <a:rPr lang="en-US" sz="2200" b="1" dirty="0" err="1" smtClean="0">
                <a:solidFill>
                  <a:schemeClr val="tx1">
                    <a:lumMod val="95000"/>
                    <a:lumOff val="5000"/>
                  </a:schemeClr>
                </a:solidFill>
              </a:rPr>
              <a:t>vivos</a:t>
            </a:r>
            <a:r>
              <a:rPr lang="en-US" sz="2200" b="1" dirty="0" smtClean="0">
                <a:solidFill>
                  <a:schemeClr val="tx1">
                    <a:lumMod val="95000"/>
                    <a:lumOff val="5000"/>
                  </a:schemeClr>
                </a:solidFill>
              </a:rPr>
              <a:t> serão </a:t>
            </a:r>
            <a:r>
              <a:rPr lang="en-US" sz="2200" b="1" dirty="0" err="1" smtClean="0">
                <a:solidFill>
                  <a:schemeClr val="tx1">
                    <a:lumMod val="95000"/>
                    <a:lumOff val="5000"/>
                  </a:schemeClr>
                </a:solidFill>
              </a:rPr>
              <a:t>transformados</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6" name="Retângulo 5"/>
          <p:cNvSpPr/>
          <p:nvPr/>
        </p:nvSpPr>
        <p:spPr>
          <a:xfrm>
            <a:off x="1571604" y="2918768"/>
            <a:ext cx="7358114" cy="3139321"/>
          </a:xfrm>
          <a:prstGeom prst="rect">
            <a:avLst/>
          </a:prstGeom>
        </p:spPr>
        <p:txBody>
          <a:bodyPr wrap="square">
            <a:spAutoFit/>
          </a:bodyPr>
          <a:lstStyle/>
          <a:p>
            <a:r>
              <a:rPr lang="pt-BR" dirty="0" smtClean="0"/>
              <a:t>15  </a:t>
            </a:r>
            <a:r>
              <a:rPr lang="pt-BR" dirty="0" err="1" smtClean="0"/>
              <a:t>Dizemo-vos</a:t>
            </a:r>
            <a:r>
              <a:rPr lang="pt-BR" dirty="0" smtClean="0"/>
              <a:t>, pois, isto pela palavra do Senhor: que nós, os que ficarmos vivos para a vinda do Senhor, não precederemos os que dormem.</a:t>
            </a:r>
          </a:p>
          <a:p>
            <a:r>
              <a:rPr lang="pt-BR" dirty="0" smtClean="0"/>
              <a:t>16  Porque o mesmo Senhor descerá do céu com alarido, e com voz de arcanjo, </a:t>
            </a:r>
            <a:r>
              <a:rPr lang="pt-BR" b="1" dirty="0" smtClean="0"/>
              <a:t>e com a trombeta de Deus</a:t>
            </a:r>
            <a:r>
              <a:rPr lang="pt-BR" dirty="0" smtClean="0"/>
              <a:t>; e os que morreram em Cristo ressuscitarão primeiro;</a:t>
            </a:r>
          </a:p>
          <a:p>
            <a:r>
              <a:rPr lang="pt-BR" dirty="0" smtClean="0"/>
              <a:t>17  depois, nós, os que ficarmos vivos, seremos arrebatados juntamente com eles nas nuvens, a encontrar o Senhor nos ares, e assim estaremos sempre com o Senhor.</a:t>
            </a:r>
          </a:p>
          <a:p>
            <a:endParaRPr lang="pt-BR" b="1" dirty="0" smtClean="0"/>
          </a:p>
          <a:p>
            <a:endParaRPr lang="pt-BR" dirty="0" smtClean="0"/>
          </a:p>
          <a:p>
            <a:endParaRPr lang="pt-BR" dirty="0" smtClean="0"/>
          </a:p>
        </p:txBody>
      </p:sp>
      <p:sp>
        <p:nvSpPr>
          <p:cNvPr id="7" name="Retângulo 6"/>
          <p:cNvSpPr/>
          <p:nvPr/>
        </p:nvSpPr>
        <p:spPr>
          <a:xfrm>
            <a:off x="1071538" y="2587275"/>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1Tessalonicenses 4:15-17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5507196"/>
            <a:ext cx="7286676" cy="1015663"/>
          </a:xfrm>
          <a:prstGeom prst="rect">
            <a:avLst/>
          </a:prstGeom>
        </p:spPr>
        <p:txBody>
          <a:bodyPr wrap="square">
            <a:spAutoFit/>
          </a:bodyPr>
          <a:lstStyle/>
          <a:p>
            <a:r>
              <a:rPr lang="pt-BR" sz="2000" dirty="0" smtClean="0"/>
              <a:t>Num momento, num abrir e fechar de olhos, </a:t>
            </a:r>
            <a:r>
              <a:rPr lang="pt-BR" sz="2000" b="1" dirty="0" smtClean="0"/>
              <a:t>ante a última trombeta</a:t>
            </a:r>
            <a:r>
              <a:rPr lang="pt-BR" sz="2000" dirty="0" smtClean="0"/>
              <a:t>; porque a trombeta soará, e os mortos ressuscitarão incorruptíveis, e nós seremos transformados.</a:t>
            </a:r>
          </a:p>
        </p:txBody>
      </p:sp>
      <p:sp>
        <p:nvSpPr>
          <p:cNvPr id="14" name="Retângulo 13"/>
          <p:cNvSpPr/>
          <p:nvPr/>
        </p:nvSpPr>
        <p:spPr>
          <a:xfrm>
            <a:off x="1071538" y="5198574"/>
            <a:ext cx="3714776" cy="461665"/>
          </a:xfrm>
          <a:prstGeom prst="rect">
            <a:avLst/>
          </a:prstGeom>
        </p:spPr>
        <p:txBody>
          <a:bodyPr wrap="square">
            <a:spAutoFit/>
          </a:bodyPr>
          <a:lstStyle/>
          <a:p>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a:t>
            </a:r>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15:52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VOLTA DE CRISTO</a:t>
            </a:r>
            <a:endParaRPr lang="pt-BR" dirty="0"/>
          </a:p>
        </p:txBody>
      </p:sp>
      <p:sp>
        <p:nvSpPr>
          <p:cNvPr id="13" name="Retângulo 12"/>
          <p:cNvSpPr/>
          <p:nvPr/>
        </p:nvSpPr>
        <p:spPr>
          <a:xfrm>
            <a:off x="1571604" y="1640791"/>
            <a:ext cx="7143800" cy="430887"/>
          </a:xfrm>
          <a:prstGeom prst="rect">
            <a:avLst/>
          </a:prstGeom>
        </p:spPr>
        <p:txBody>
          <a:bodyPr wrap="square">
            <a:spAutoFit/>
          </a:bodyPr>
          <a:lstStyle/>
          <a:p>
            <a:pPr algn="just"/>
            <a:r>
              <a:rPr lang="en-US" sz="2200" b="1" dirty="0" smtClean="0">
                <a:solidFill>
                  <a:schemeClr val="tx1">
                    <a:lumMod val="95000"/>
                    <a:lumOff val="5000"/>
                  </a:schemeClr>
                </a:solidFill>
              </a:rPr>
              <a:t>A Volta de Jesus será:</a:t>
            </a:r>
            <a:endParaRPr lang="pt-BR" sz="2200" b="1" dirty="0">
              <a:solidFill>
                <a:schemeClr val="tx1">
                  <a:lumMod val="95000"/>
                  <a:lumOff val="5000"/>
                </a:schemeClr>
              </a:solidFill>
            </a:endParaRPr>
          </a:p>
        </p:txBody>
      </p:sp>
      <p:sp>
        <p:nvSpPr>
          <p:cNvPr id="7" name="Retângulo 6"/>
          <p:cNvSpPr/>
          <p:nvPr/>
        </p:nvSpPr>
        <p:spPr>
          <a:xfrm>
            <a:off x="2857488" y="2587275"/>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Em glória e poder</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3009888" y="3110211"/>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Corpórea</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tângulo 8"/>
          <p:cNvSpPr/>
          <p:nvPr/>
        </p:nvSpPr>
        <p:spPr>
          <a:xfrm>
            <a:off x="3214678" y="3681715"/>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Visível a todos</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Elipse 90"/>
          <p:cNvSpPr/>
          <p:nvPr/>
        </p:nvSpPr>
        <p:spPr>
          <a:xfrm>
            <a:off x="1857356" y="3857628"/>
            <a:ext cx="2000264" cy="642942"/>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pPr algn="r"/>
            <a:r>
              <a:rPr lang="en-US" dirty="0" smtClean="0"/>
              <a:t>A VOLTA DE CRISTO</a:t>
            </a:r>
            <a:endParaRPr lang="pt-BR" dirty="0"/>
          </a:p>
        </p:txBody>
      </p:sp>
      <p:sp>
        <p:nvSpPr>
          <p:cNvPr id="46" name="Seta para baixo 45"/>
          <p:cNvSpPr/>
          <p:nvPr/>
        </p:nvSpPr>
        <p:spPr>
          <a:xfrm>
            <a:off x="7215206" y="2143116"/>
            <a:ext cx="285752" cy="18573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8" name="Seta para baixo 47"/>
          <p:cNvSpPr/>
          <p:nvPr/>
        </p:nvSpPr>
        <p:spPr>
          <a:xfrm>
            <a:off x="5715008" y="2857496"/>
            <a:ext cx="285752" cy="11430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51" name="Conector de seta reta 50"/>
          <p:cNvCxnSpPr/>
          <p:nvPr/>
        </p:nvCxnSpPr>
        <p:spPr>
          <a:xfrm>
            <a:off x="214282" y="4214818"/>
            <a:ext cx="8715436" cy="1588"/>
          </a:xfrm>
          <a:prstGeom prst="straightConnector1">
            <a:avLst/>
          </a:prstGeom>
          <a:ln w="76200">
            <a:solidFill>
              <a:srgbClr val="FF0000"/>
            </a:solidFill>
            <a:tailEnd type="arrow"/>
          </a:ln>
        </p:spPr>
        <p:style>
          <a:lnRef idx="3">
            <a:schemeClr val="dk1"/>
          </a:lnRef>
          <a:fillRef idx="0">
            <a:schemeClr val="dk1"/>
          </a:fillRef>
          <a:effectRef idx="2">
            <a:schemeClr val="dk1"/>
          </a:effectRef>
          <a:fontRef idx="minor">
            <a:schemeClr val="tx1"/>
          </a:fontRef>
        </p:style>
      </p:cxnSp>
      <p:sp>
        <p:nvSpPr>
          <p:cNvPr id="58" name="Seta para baixo 57"/>
          <p:cNvSpPr/>
          <p:nvPr/>
        </p:nvSpPr>
        <p:spPr>
          <a:xfrm rot="10800000" flipH="1">
            <a:off x="3753381" y="4357694"/>
            <a:ext cx="214314"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9" name="Retângulo de cantos arredondados 58"/>
          <p:cNvSpPr/>
          <p:nvPr/>
        </p:nvSpPr>
        <p:spPr>
          <a:xfrm>
            <a:off x="1785918" y="4798228"/>
            <a:ext cx="2357454" cy="4167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F. PORTA DA GRAÇA</a:t>
            </a:r>
            <a:endParaRPr lang="pt-BR" sz="1600" b="1" dirty="0">
              <a:solidFill>
                <a:srgbClr val="FF0000"/>
              </a:solidFill>
            </a:endParaRPr>
          </a:p>
        </p:txBody>
      </p:sp>
      <p:sp>
        <p:nvSpPr>
          <p:cNvPr id="60" name="Estrela de 5 pontas 59"/>
          <p:cNvSpPr/>
          <p:nvPr/>
        </p:nvSpPr>
        <p:spPr>
          <a:xfrm>
            <a:off x="35715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1" name="Estrela de 5 pontas 60"/>
          <p:cNvSpPr/>
          <p:nvPr/>
        </p:nvSpPr>
        <p:spPr>
          <a:xfrm>
            <a:off x="107153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2" name="Estrela de 5 pontas 61"/>
          <p:cNvSpPr/>
          <p:nvPr/>
        </p:nvSpPr>
        <p:spPr>
          <a:xfrm>
            <a:off x="1668800"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3" name="Estrela de 5 pontas 62"/>
          <p:cNvSpPr/>
          <p:nvPr/>
        </p:nvSpPr>
        <p:spPr>
          <a:xfrm>
            <a:off x="250029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4" name="Estrela de 5 pontas 63"/>
          <p:cNvSpPr/>
          <p:nvPr/>
        </p:nvSpPr>
        <p:spPr>
          <a:xfrm>
            <a:off x="3000364"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5" name="Estrela de 5 pontas 64"/>
          <p:cNvSpPr/>
          <p:nvPr/>
        </p:nvSpPr>
        <p:spPr>
          <a:xfrm>
            <a:off x="3714744"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6" name="Estrela de 5 pontas 65"/>
          <p:cNvSpPr/>
          <p:nvPr/>
        </p:nvSpPr>
        <p:spPr>
          <a:xfrm>
            <a:off x="571500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8" name="Estrela de 5 pontas 67"/>
          <p:cNvSpPr/>
          <p:nvPr/>
        </p:nvSpPr>
        <p:spPr>
          <a:xfrm>
            <a:off x="6396587"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69" name="Estrela de 5 pontas 68"/>
          <p:cNvSpPr/>
          <p:nvPr/>
        </p:nvSpPr>
        <p:spPr>
          <a:xfrm>
            <a:off x="678657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70" name="Estrela de 5 pontas 69"/>
          <p:cNvSpPr/>
          <p:nvPr/>
        </p:nvSpPr>
        <p:spPr>
          <a:xfrm>
            <a:off x="7215206"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72" name="Chave direita 71"/>
          <p:cNvSpPr/>
          <p:nvPr/>
        </p:nvSpPr>
        <p:spPr>
          <a:xfrm rot="5400000">
            <a:off x="4929190" y="3500438"/>
            <a:ext cx="500066" cy="2357454"/>
          </a:xfrm>
          <a:prstGeom prst="righ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73" name="Seta para baixo 72"/>
          <p:cNvSpPr/>
          <p:nvPr/>
        </p:nvSpPr>
        <p:spPr>
          <a:xfrm rot="10800000" flipH="1">
            <a:off x="5072066" y="5000636"/>
            <a:ext cx="214314"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4" name="Seta para baixo 73"/>
          <p:cNvSpPr/>
          <p:nvPr/>
        </p:nvSpPr>
        <p:spPr>
          <a:xfrm rot="10800000" flipH="1">
            <a:off x="6429388" y="4286256"/>
            <a:ext cx="214314" cy="15716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5" name="Retângulo de cantos arredondados 74"/>
          <p:cNvSpPr/>
          <p:nvPr/>
        </p:nvSpPr>
        <p:spPr>
          <a:xfrm>
            <a:off x="3302219" y="5298295"/>
            <a:ext cx="2055599" cy="4167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SETE PRAGAS</a:t>
            </a:r>
            <a:endParaRPr lang="pt-BR" sz="1600" b="1" dirty="0">
              <a:solidFill>
                <a:srgbClr val="FF0000"/>
              </a:solidFill>
            </a:endParaRPr>
          </a:p>
        </p:txBody>
      </p:sp>
      <p:sp>
        <p:nvSpPr>
          <p:cNvPr id="77" name="Retângulo de cantos arredondados 76"/>
          <p:cNvSpPr/>
          <p:nvPr/>
        </p:nvSpPr>
        <p:spPr>
          <a:xfrm>
            <a:off x="4714876" y="2357430"/>
            <a:ext cx="214314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RESSURREIÇAO ESPECIAL</a:t>
            </a:r>
            <a:endParaRPr lang="pt-BR" sz="1600" b="1" dirty="0">
              <a:solidFill>
                <a:srgbClr val="FF0000"/>
              </a:solidFill>
            </a:endParaRPr>
          </a:p>
        </p:txBody>
      </p:sp>
      <p:sp>
        <p:nvSpPr>
          <p:cNvPr id="79" name="Retângulo de cantos arredondados 78"/>
          <p:cNvSpPr/>
          <p:nvPr/>
        </p:nvSpPr>
        <p:spPr>
          <a:xfrm>
            <a:off x="5072066" y="5857892"/>
            <a:ext cx="157163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VOLTA DE CRISTO</a:t>
            </a:r>
            <a:endParaRPr lang="pt-BR" sz="1600" b="1" dirty="0">
              <a:solidFill>
                <a:srgbClr val="FF0000"/>
              </a:solidFill>
            </a:endParaRPr>
          </a:p>
        </p:txBody>
      </p:sp>
      <p:sp>
        <p:nvSpPr>
          <p:cNvPr id="80" name="Seta para baixo 79"/>
          <p:cNvSpPr/>
          <p:nvPr/>
        </p:nvSpPr>
        <p:spPr>
          <a:xfrm rot="10800000" flipH="1">
            <a:off x="6786578" y="4286256"/>
            <a:ext cx="285752" cy="15716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1" name="Retângulo de cantos arredondados 80"/>
          <p:cNvSpPr/>
          <p:nvPr/>
        </p:nvSpPr>
        <p:spPr>
          <a:xfrm>
            <a:off x="6786578" y="5857892"/>
            <a:ext cx="192882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PRIMEIRA RESSURREIÇÃO</a:t>
            </a:r>
            <a:endParaRPr lang="pt-BR" sz="1600" b="1" dirty="0">
              <a:solidFill>
                <a:srgbClr val="FF0000"/>
              </a:solidFill>
            </a:endParaRPr>
          </a:p>
        </p:txBody>
      </p:sp>
      <p:sp>
        <p:nvSpPr>
          <p:cNvPr id="82" name="Retângulo de cantos arredondados 81"/>
          <p:cNvSpPr/>
          <p:nvPr/>
        </p:nvSpPr>
        <p:spPr>
          <a:xfrm>
            <a:off x="6858016" y="1643050"/>
            <a:ext cx="221457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INICIO DO MILÊNIO</a:t>
            </a:r>
            <a:endParaRPr lang="pt-BR" sz="1600" b="1" dirty="0">
              <a:solidFill>
                <a:srgbClr val="FF0000"/>
              </a:solidFill>
            </a:endParaRPr>
          </a:p>
        </p:txBody>
      </p:sp>
      <p:sp>
        <p:nvSpPr>
          <p:cNvPr id="85" name="Seta para baixo 84"/>
          <p:cNvSpPr/>
          <p:nvPr/>
        </p:nvSpPr>
        <p:spPr>
          <a:xfrm>
            <a:off x="357158" y="1643050"/>
            <a:ext cx="285752" cy="23574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6" name="Retângulo de cantos arredondados 85"/>
          <p:cNvSpPr/>
          <p:nvPr/>
        </p:nvSpPr>
        <p:spPr>
          <a:xfrm>
            <a:off x="214282" y="1142984"/>
            <a:ext cx="214314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smtClean="0">
                <a:solidFill>
                  <a:srgbClr val="FF0000"/>
                </a:solidFill>
              </a:rPr>
              <a:t>1780 – Escurecimento do sol e da lua</a:t>
            </a:r>
            <a:endParaRPr lang="pt-BR" sz="1400" b="1" dirty="0">
              <a:solidFill>
                <a:srgbClr val="FF0000"/>
              </a:solidFill>
            </a:endParaRPr>
          </a:p>
        </p:txBody>
      </p:sp>
      <p:sp>
        <p:nvSpPr>
          <p:cNvPr id="87" name="Seta para baixo 86"/>
          <p:cNvSpPr/>
          <p:nvPr/>
        </p:nvSpPr>
        <p:spPr>
          <a:xfrm>
            <a:off x="1071538" y="2285992"/>
            <a:ext cx="285752" cy="17145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8" name="Retângulo de cantos arredondados 87"/>
          <p:cNvSpPr/>
          <p:nvPr/>
        </p:nvSpPr>
        <p:spPr>
          <a:xfrm>
            <a:off x="928662" y="1824563"/>
            <a:ext cx="214314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1833 – Queda das estrelas</a:t>
            </a:r>
            <a:endParaRPr lang="pt-BR" sz="1600" b="1" dirty="0">
              <a:solidFill>
                <a:srgbClr val="FF0000"/>
              </a:solidFill>
            </a:endParaRPr>
          </a:p>
        </p:txBody>
      </p:sp>
      <p:sp>
        <p:nvSpPr>
          <p:cNvPr id="89" name="Seta para baixo 88"/>
          <p:cNvSpPr/>
          <p:nvPr/>
        </p:nvSpPr>
        <p:spPr>
          <a:xfrm>
            <a:off x="1714480" y="2857496"/>
            <a:ext cx="214314" cy="11430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0" name="Retângulo de cantos arredondados 89"/>
          <p:cNvSpPr/>
          <p:nvPr/>
        </p:nvSpPr>
        <p:spPr>
          <a:xfrm>
            <a:off x="1643042" y="2509830"/>
            <a:ext cx="2143140"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1844 – Inicio do Juízo Investigativo</a:t>
            </a:r>
            <a:endParaRPr lang="pt-BR" sz="1600" b="1" dirty="0">
              <a:solidFill>
                <a:srgbClr val="FF0000"/>
              </a:solidFill>
            </a:endParaRPr>
          </a:p>
        </p:txBody>
      </p:sp>
    </p:spTree>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O ESTADO DOS MORTOS</a:t>
            </a:r>
            <a:endParaRPr lang="pt-BR" sz="5400" b="1" dirty="0"/>
          </a:p>
        </p:txBody>
      </p:sp>
      <p:sp>
        <p:nvSpPr>
          <p:cNvPr id="5" name="Título 1"/>
          <p:cNvSpPr>
            <a:spLocks noGrp="1"/>
          </p:cNvSpPr>
          <p:nvPr>
            <p:ph type="title"/>
          </p:nvPr>
        </p:nvSpPr>
        <p:spPr/>
        <p:txBody>
          <a:bodyPr>
            <a:normAutofit/>
          </a:bodyPr>
          <a:lstStyle/>
          <a:p>
            <a:r>
              <a:rPr lang="en-US" sz="4800" dirty="0" smtClean="0"/>
              <a:t>34</a:t>
            </a:r>
            <a:endParaRPr lang="pt-BR" sz="4800" dirty="0"/>
          </a:p>
        </p:txBody>
      </p:sp>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 ESTADO DOS MORTOS</a:t>
            </a:r>
            <a:endParaRPr lang="pt-BR" dirty="0"/>
          </a:p>
        </p:txBody>
      </p:sp>
      <p:sp>
        <p:nvSpPr>
          <p:cNvPr id="13" name="Retângulo 12"/>
          <p:cNvSpPr/>
          <p:nvPr/>
        </p:nvSpPr>
        <p:spPr>
          <a:xfrm>
            <a:off x="1571604" y="1285860"/>
            <a:ext cx="7143800" cy="1446550"/>
          </a:xfrm>
          <a:prstGeom prst="rect">
            <a:avLst/>
          </a:prstGeom>
        </p:spPr>
        <p:txBody>
          <a:bodyPr wrap="square">
            <a:spAutoFit/>
          </a:bodyPr>
          <a:lstStyle/>
          <a:p>
            <a:pPr algn="just"/>
            <a:r>
              <a:rPr lang="en-US" sz="2200" b="1" dirty="0" err="1" smtClean="0">
                <a:solidFill>
                  <a:schemeClr val="tx1">
                    <a:lumMod val="95000"/>
                    <a:lumOff val="5000"/>
                  </a:schemeClr>
                </a:solidFill>
              </a:rPr>
              <a:t>Sabemos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pela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Escritura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Sagrada</a:t>
            </a:r>
            <a:r>
              <a:rPr lang="en-US" sz="2200" b="1" dirty="0" smtClean="0">
                <a:solidFill>
                  <a:schemeClr val="tx1">
                    <a:lumMod val="95000"/>
                    <a:lumOff val="5000"/>
                  </a:schemeClr>
                </a:solidFill>
              </a:rPr>
              <a:t>, que os </a:t>
            </a:r>
            <a:r>
              <a:rPr lang="en-US" sz="2200" b="1" dirty="0" err="1" smtClean="0">
                <a:solidFill>
                  <a:schemeClr val="tx1">
                    <a:lumMod val="95000"/>
                    <a:lumOff val="5000"/>
                  </a:schemeClr>
                </a:solidFill>
              </a:rPr>
              <a:t>mortos</a:t>
            </a:r>
            <a:r>
              <a:rPr lang="en-US" sz="2200" b="1" dirty="0" smtClean="0">
                <a:solidFill>
                  <a:schemeClr val="tx1">
                    <a:lumMod val="95000"/>
                    <a:lumOff val="5000"/>
                  </a:schemeClr>
                </a:solidFill>
              </a:rPr>
              <a:t> se </a:t>
            </a:r>
            <a:r>
              <a:rPr lang="en-US" sz="2200" b="1" dirty="0" err="1" smtClean="0">
                <a:solidFill>
                  <a:schemeClr val="tx1">
                    <a:lumMod val="95000"/>
                    <a:lumOff val="5000"/>
                  </a:schemeClr>
                </a:solidFill>
              </a:rPr>
              <a:t>acham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em</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estado</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inconsciência</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inatividade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até</a:t>
            </a:r>
            <a:r>
              <a:rPr lang="en-US" sz="2200" b="1" dirty="0" smtClean="0">
                <a:solidFill>
                  <a:schemeClr val="tx1">
                    <a:lumMod val="95000"/>
                    <a:lumOff val="5000"/>
                  </a:schemeClr>
                </a:solidFill>
              </a:rPr>
              <a:t> a </a:t>
            </a:r>
            <a:r>
              <a:rPr lang="en-US" sz="2200" b="1" dirty="0" err="1" smtClean="0">
                <a:solidFill>
                  <a:schemeClr val="tx1">
                    <a:lumMod val="95000"/>
                    <a:lumOff val="5000"/>
                  </a:schemeClr>
                </a:solidFill>
              </a:rPr>
              <a:t>hora</a:t>
            </a:r>
            <a:r>
              <a:rPr lang="en-US" sz="2200" b="1" dirty="0" smtClean="0">
                <a:solidFill>
                  <a:schemeClr val="tx1">
                    <a:lumMod val="95000"/>
                    <a:lumOff val="5000"/>
                  </a:schemeClr>
                </a:solidFill>
              </a:rPr>
              <a:t> da ressurreição.  Cremos </a:t>
            </a:r>
            <a:r>
              <a:rPr lang="en-US" sz="2200" b="1" dirty="0" err="1" smtClean="0">
                <a:solidFill>
                  <a:schemeClr val="tx1">
                    <a:lumMod val="95000"/>
                    <a:lumOff val="5000"/>
                  </a:schemeClr>
                </a:solidFill>
              </a:rPr>
              <a:t>também</a:t>
            </a:r>
            <a:r>
              <a:rPr lang="en-US" sz="2200" b="1" dirty="0" smtClean="0">
                <a:solidFill>
                  <a:schemeClr val="tx1">
                    <a:lumMod val="95000"/>
                    <a:lumOff val="5000"/>
                  </a:schemeClr>
                </a:solidFill>
              </a:rPr>
              <a:t> que o </a:t>
            </a:r>
            <a:r>
              <a:rPr lang="en-US" sz="2200" b="1" dirty="0" err="1" smtClean="0">
                <a:solidFill>
                  <a:schemeClr val="tx1">
                    <a:lumMod val="95000"/>
                    <a:lumOff val="5000"/>
                  </a:schemeClr>
                </a:solidFill>
              </a:rPr>
              <a:t>homem</a:t>
            </a:r>
            <a:r>
              <a:rPr lang="en-US" sz="2200" b="1" dirty="0" smtClean="0">
                <a:solidFill>
                  <a:schemeClr val="tx1">
                    <a:lumMod val="95000"/>
                    <a:lumOff val="5000"/>
                  </a:schemeClr>
                </a:solidFill>
              </a:rPr>
              <a:t> não tem alma </a:t>
            </a:r>
            <a:r>
              <a:rPr lang="en-US" sz="2200" b="1" dirty="0" err="1" smtClean="0">
                <a:solidFill>
                  <a:schemeClr val="tx1">
                    <a:lumMod val="95000"/>
                    <a:lumOff val="5000"/>
                  </a:schemeClr>
                </a:solidFill>
              </a:rPr>
              <a:t>imortal</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6" name="Retângulo 5"/>
          <p:cNvSpPr/>
          <p:nvPr/>
        </p:nvSpPr>
        <p:spPr>
          <a:xfrm>
            <a:off x="1571604" y="3155106"/>
            <a:ext cx="7358114" cy="707886"/>
          </a:xfrm>
          <a:prstGeom prst="rect">
            <a:avLst/>
          </a:prstGeom>
        </p:spPr>
        <p:txBody>
          <a:bodyPr wrap="square">
            <a:spAutoFit/>
          </a:bodyPr>
          <a:lstStyle/>
          <a:p>
            <a:r>
              <a:rPr lang="pt-BR" sz="2000" dirty="0" smtClean="0"/>
              <a:t>Sai-lhes o espírito, e eles tornam para sua terra; naquele mesmo dia, perecem os seus pensamentos.</a:t>
            </a:r>
          </a:p>
        </p:txBody>
      </p:sp>
      <p:sp>
        <p:nvSpPr>
          <p:cNvPr id="7" name="Retângulo 6"/>
          <p:cNvSpPr/>
          <p:nvPr/>
        </p:nvSpPr>
        <p:spPr>
          <a:xfrm>
            <a:off x="1071538" y="282361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 146:4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4440990"/>
            <a:ext cx="7286676" cy="1938992"/>
          </a:xfrm>
          <a:prstGeom prst="rect">
            <a:avLst/>
          </a:prstGeom>
        </p:spPr>
        <p:txBody>
          <a:bodyPr wrap="square">
            <a:spAutoFit/>
          </a:bodyPr>
          <a:lstStyle/>
          <a:p>
            <a:r>
              <a:rPr lang="pt-BR" sz="2000" dirty="0" smtClean="0"/>
              <a:t>Porque os vivos sabem que hão de morrer, mas os mortos não sabem coisa nenhuma, nem tampouco eles têm jamais recompensa, mas a sua memória ficou entregue ao esquecimento.</a:t>
            </a:r>
          </a:p>
          <a:p>
            <a:r>
              <a:rPr lang="pt-BR" sz="2000" dirty="0" smtClean="0"/>
              <a:t>Até o seu amor, o seu ódio e a sua inveja já pereceram e já não têm parte alguma neste século, em coisa alguma do que se faz debaixo do sol.</a:t>
            </a:r>
          </a:p>
        </p:txBody>
      </p:sp>
      <p:sp>
        <p:nvSpPr>
          <p:cNvPr id="14" name="Retângulo 13"/>
          <p:cNvSpPr/>
          <p:nvPr/>
        </p:nvSpPr>
        <p:spPr>
          <a:xfrm>
            <a:off x="1071538" y="4071942"/>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Eclesiastes</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9:5-6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A</a:t>
            </a:r>
          </a:p>
          <a:p>
            <a:pPr algn="r">
              <a:buNone/>
            </a:pPr>
            <a:r>
              <a:rPr lang="en-US" sz="5400" b="1" dirty="0" smtClean="0"/>
              <a:t>RESSURREIÇÃO</a:t>
            </a:r>
            <a:endParaRPr lang="pt-BR" sz="5400" b="1" dirty="0"/>
          </a:p>
        </p:txBody>
      </p:sp>
      <p:sp>
        <p:nvSpPr>
          <p:cNvPr id="5" name="Título 1"/>
          <p:cNvSpPr>
            <a:spLocks noGrp="1"/>
          </p:cNvSpPr>
          <p:nvPr>
            <p:ph type="title"/>
          </p:nvPr>
        </p:nvSpPr>
        <p:spPr/>
        <p:txBody>
          <a:bodyPr>
            <a:normAutofit/>
          </a:bodyPr>
          <a:lstStyle/>
          <a:p>
            <a:r>
              <a:rPr lang="en-US" sz="4800" dirty="0" smtClean="0"/>
              <a:t>35</a:t>
            </a:r>
            <a:endParaRPr lang="pt-BR" sz="4800" dirty="0"/>
          </a:p>
        </p:txBody>
      </p:sp>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RESSURREIÇÃO</a:t>
            </a:r>
            <a:endParaRPr lang="pt-BR" dirty="0"/>
          </a:p>
        </p:txBody>
      </p:sp>
      <p:sp>
        <p:nvSpPr>
          <p:cNvPr id="13" name="Retângulo 12"/>
          <p:cNvSpPr/>
          <p:nvPr/>
        </p:nvSpPr>
        <p:spPr>
          <a:xfrm>
            <a:off x="1571604" y="1285860"/>
            <a:ext cx="7143800" cy="2123658"/>
          </a:xfrm>
          <a:prstGeom prst="rect">
            <a:avLst/>
          </a:prstGeom>
        </p:spPr>
        <p:txBody>
          <a:bodyPr wrap="square">
            <a:spAutoFit/>
          </a:bodyPr>
          <a:lstStyle/>
          <a:p>
            <a:pPr algn="just"/>
            <a:r>
              <a:rPr lang="en-US" sz="2200" b="1" dirty="0" smtClean="0">
                <a:solidFill>
                  <a:schemeClr val="tx1">
                    <a:lumMod val="95000"/>
                    <a:lumOff val="5000"/>
                  </a:schemeClr>
                </a:solidFill>
              </a:rPr>
              <a:t>Todos os que </a:t>
            </a:r>
            <a:r>
              <a:rPr lang="en-US" sz="2200" b="1" dirty="0" err="1" smtClean="0">
                <a:solidFill>
                  <a:schemeClr val="tx1">
                    <a:lumMod val="95000"/>
                    <a:lumOff val="5000"/>
                  </a:schemeClr>
                </a:solidFill>
              </a:rPr>
              <a:t>estão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sepultura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sairão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mediante</a:t>
            </a:r>
            <a:r>
              <a:rPr lang="en-US" sz="2200" b="1" dirty="0" smtClean="0">
                <a:solidFill>
                  <a:schemeClr val="tx1">
                    <a:lumMod val="95000"/>
                    <a:lumOff val="5000"/>
                  </a:schemeClr>
                </a:solidFill>
              </a:rPr>
              <a:t> uma ressurreição corporal. Os </a:t>
            </a:r>
            <a:r>
              <a:rPr lang="en-US" sz="2200" b="1" dirty="0" err="1" smtClean="0">
                <a:solidFill>
                  <a:schemeClr val="tx1">
                    <a:lumMod val="95000"/>
                    <a:lumOff val="5000"/>
                  </a:schemeClr>
                </a:solidFill>
              </a:rPr>
              <a:t>justos</a:t>
            </a:r>
            <a:r>
              <a:rPr lang="en-US" sz="2200" b="1" dirty="0" smtClean="0">
                <a:solidFill>
                  <a:schemeClr val="tx1">
                    <a:lumMod val="95000"/>
                    <a:lumOff val="5000"/>
                  </a:schemeClr>
                </a:solidFill>
              </a:rPr>
              <a:t> serão </a:t>
            </a:r>
            <a:r>
              <a:rPr lang="en-US" sz="2200" b="1" dirty="0" err="1" smtClean="0">
                <a:solidFill>
                  <a:schemeClr val="tx1">
                    <a:lumMod val="95000"/>
                    <a:lumOff val="5000"/>
                  </a:schemeClr>
                </a:solidFill>
              </a:rPr>
              <a:t>despertados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primeira</a:t>
            </a:r>
            <a:r>
              <a:rPr lang="en-US" sz="2200" b="1" dirty="0" smtClean="0">
                <a:solidFill>
                  <a:schemeClr val="tx1">
                    <a:lumMod val="95000"/>
                    <a:lumOff val="5000"/>
                  </a:schemeClr>
                </a:solidFill>
              </a:rPr>
              <a:t> ressurreição, que </a:t>
            </a:r>
            <a:r>
              <a:rPr lang="en-US" sz="2200" b="1" dirty="0" err="1" smtClean="0">
                <a:solidFill>
                  <a:schemeClr val="tx1">
                    <a:lumMod val="95000"/>
                    <a:lumOff val="5000"/>
                  </a:schemeClr>
                </a:solidFill>
              </a:rPr>
              <a:t>terá</a:t>
            </a:r>
            <a:r>
              <a:rPr lang="en-US" sz="2200" b="1" dirty="0" smtClean="0">
                <a:solidFill>
                  <a:schemeClr val="tx1">
                    <a:lumMod val="95000"/>
                    <a:lumOff val="5000"/>
                  </a:schemeClr>
                </a:solidFill>
              </a:rPr>
              <a:t> lugar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vinda</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Senhor</a:t>
            </a:r>
            <a:r>
              <a:rPr lang="en-US" sz="2200" b="1" dirty="0" smtClean="0">
                <a:solidFill>
                  <a:schemeClr val="tx1">
                    <a:lumMod val="95000"/>
                    <a:lumOff val="5000"/>
                  </a:schemeClr>
                </a:solidFill>
              </a:rPr>
              <a:t>, mas os ímpios se </a:t>
            </a:r>
            <a:r>
              <a:rPr lang="en-US" sz="2200" b="1" dirty="0" err="1" smtClean="0">
                <a:solidFill>
                  <a:schemeClr val="tx1">
                    <a:lumMod val="95000"/>
                    <a:lumOff val="5000"/>
                  </a:schemeClr>
                </a:solidFill>
              </a:rPr>
              <a:t>levantarão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depois</a:t>
            </a:r>
            <a:r>
              <a:rPr lang="en-US" sz="2200" b="1" dirty="0" smtClean="0">
                <a:solidFill>
                  <a:schemeClr val="tx1">
                    <a:lumMod val="95000"/>
                    <a:lumOff val="5000"/>
                  </a:schemeClr>
                </a:solidFill>
              </a:rPr>
              <a:t> do </a:t>
            </a:r>
            <a:r>
              <a:rPr lang="en-US" sz="2200" b="1" dirty="0" err="1" smtClean="0">
                <a:solidFill>
                  <a:schemeClr val="tx1">
                    <a:lumMod val="95000"/>
                    <a:lumOff val="5000"/>
                  </a:schemeClr>
                </a:solidFill>
              </a:rPr>
              <a:t>milênio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esta</a:t>
            </a:r>
            <a:r>
              <a:rPr lang="en-US" sz="2200" b="1" dirty="0" smtClean="0">
                <a:solidFill>
                  <a:schemeClr val="tx1">
                    <a:lumMod val="95000"/>
                    <a:lumOff val="5000"/>
                  </a:schemeClr>
                </a:solidFill>
              </a:rPr>
              <a:t> é </a:t>
            </a:r>
            <a:r>
              <a:rPr lang="en-US" sz="2200" b="1" dirty="0" err="1" smtClean="0">
                <a:solidFill>
                  <a:schemeClr val="tx1">
                    <a:lumMod val="95000"/>
                    <a:lumOff val="5000"/>
                  </a:schemeClr>
                </a:solidFill>
              </a:rPr>
              <a:t>chamada</a:t>
            </a:r>
            <a:r>
              <a:rPr lang="en-US" sz="2200" b="1" dirty="0" smtClean="0">
                <a:solidFill>
                  <a:schemeClr val="tx1">
                    <a:lumMod val="95000"/>
                    <a:lumOff val="5000"/>
                  </a:schemeClr>
                </a:solidFill>
              </a:rPr>
              <a:t> a segunda ressurreição.</a:t>
            </a:r>
            <a:endParaRPr lang="pt-BR" sz="2200" b="1" dirty="0">
              <a:solidFill>
                <a:schemeClr val="tx1">
                  <a:lumMod val="95000"/>
                  <a:lumOff val="5000"/>
                </a:schemeClr>
              </a:solidFill>
            </a:endParaRPr>
          </a:p>
        </p:txBody>
      </p:sp>
      <p:sp>
        <p:nvSpPr>
          <p:cNvPr id="6" name="Retângulo 5"/>
          <p:cNvSpPr/>
          <p:nvPr/>
        </p:nvSpPr>
        <p:spPr>
          <a:xfrm>
            <a:off x="1571604" y="3755127"/>
            <a:ext cx="7358114" cy="1631216"/>
          </a:xfrm>
          <a:prstGeom prst="rect">
            <a:avLst/>
          </a:prstGeom>
        </p:spPr>
        <p:txBody>
          <a:bodyPr wrap="square">
            <a:spAutoFit/>
          </a:bodyPr>
          <a:lstStyle/>
          <a:p>
            <a:r>
              <a:rPr lang="pt-BR" sz="2000" dirty="0" smtClean="0"/>
              <a:t>Não vos maravilheis disso, porque vem a hora em que todos os que estão nos sepulcros ouvirão a sua voz. E os que fizeram o bem sairão para a ressurreição da vida; e os que fizeram o mal, para a ressurreição da condenação.</a:t>
            </a:r>
          </a:p>
          <a:p>
            <a:endParaRPr lang="pt-BR" sz="2000" dirty="0" smtClean="0"/>
          </a:p>
        </p:txBody>
      </p:sp>
      <p:sp>
        <p:nvSpPr>
          <p:cNvPr id="7" name="Retângulo 6"/>
          <p:cNvSpPr/>
          <p:nvPr/>
        </p:nvSpPr>
        <p:spPr>
          <a:xfrm>
            <a:off x="1071538" y="3423635"/>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5:28-29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5413733"/>
            <a:ext cx="7286676" cy="1015663"/>
          </a:xfrm>
          <a:prstGeom prst="rect">
            <a:avLst/>
          </a:prstGeom>
        </p:spPr>
        <p:txBody>
          <a:bodyPr wrap="square">
            <a:spAutoFit/>
          </a:bodyPr>
          <a:lstStyle/>
          <a:p>
            <a:r>
              <a:rPr lang="pt-BR" sz="2000" dirty="0" smtClean="0"/>
              <a:t>Tendo esperança em Deus, como estes mesmos também esperam, de que há de haver ressurreição de mortos, tanto dos justos como dos injustos.</a:t>
            </a:r>
          </a:p>
        </p:txBody>
      </p:sp>
      <p:sp>
        <p:nvSpPr>
          <p:cNvPr id="14" name="Retângulo 13"/>
          <p:cNvSpPr/>
          <p:nvPr/>
        </p:nvSpPr>
        <p:spPr>
          <a:xfrm>
            <a:off x="1071538" y="5044685"/>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24:15</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RESSURREIÇÃO</a:t>
            </a:r>
            <a:endParaRPr lang="pt-BR" dirty="0"/>
          </a:p>
        </p:txBody>
      </p:sp>
      <p:sp>
        <p:nvSpPr>
          <p:cNvPr id="6" name="Retângulo 5"/>
          <p:cNvSpPr/>
          <p:nvPr/>
        </p:nvSpPr>
        <p:spPr>
          <a:xfrm>
            <a:off x="1571604" y="1545914"/>
            <a:ext cx="7358114" cy="1323439"/>
          </a:xfrm>
          <a:prstGeom prst="rect">
            <a:avLst/>
          </a:prstGeom>
        </p:spPr>
        <p:txBody>
          <a:bodyPr wrap="square">
            <a:spAutoFit/>
          </a:bodyPr>
          <a:lstStyle/>
          <a:p>
            <a:r>
              <a:rPr lang="pt-BR" sz="2000" dirty="0" smtClean="0"/>
              <a:t>Todos estes morreram na fé, sem terem recebido as promessas, mas, vendo-as de longe, e crendo nelas, e abraçando-as, confessaram que eram estrangeiros e peregrinos na terra.</a:t>
            </a:r>
          </a:p>
          <a:p>
            <a:endParaRPr lang="pt-BR" sz="2000" dirty="0" smtClean="0"/>
          </a:p>
        </p:txBody>
      </p:sp>
      <p:sp>
        <p:nvSpPr>
          <p:cNvPr id="7" name="Retângulo 6"/>
          <p:cNvSpPr/>
          <p:nvPr/>
        </p:nvSpPr>
        <p:spPr>
          <a:xfrm>
            <a:off x="1071538" y="1214422"/>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Hebreus 11:13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3204520"/>
            <a:ext cx="7286676" cy="3170099"/>
          </a:xfrm>
          <a:prstGeom prst="rect">
            <a:avLst/>
          </a:prstGeom>
        </p:spPr>
        <p:txBody>
          <a:bodyPr wrap="square">
            <a:spAutoFit/>
          </a:bodyPr>
          <a:lstStyle/>
          <a:p>
            <a:r>
              <a:rPr lang="pt-BR" sz="2000" dirty="0" smtClean="0"/>
              <a:t>4  E vi tronos; e assentaram-se sobre eles aqueles a quem foi dado o poder de julgar. E vi as almas daqueles que foram degolados pelo testemunho de Jesus e pela palavra de Deus, e que não adoraram a besta nem a sua imagem, e não receberam o sinal na testa nem na mão; </a:t>
            </a:r>
            <a:r>
              <a:rPr lang="pt-BR" sz="2000" b="1" dirty="0" smtClean="0"/>
              <a:t>e viveram </a:t>
            </a:r>
            <a:r>
              <a:rPr lang="pt-BR" sz="2000" dirty="0" smtClean="0"/>
              <a:t>e reinaram com Cristo durante mil anos.</a:t>
            </a:r>
          </a:p>
          <a:p>
            <a:r>
              <a:rPr lang="pt-BR" sz="2000" dirty="0" smtClean="0"/>
              <a:t>5  Mas os outros mortos não reviveram, até que os mil anos se acabaram. </a:t>
            </a:r>
            <a:r>
              <a:rPr lang="pt-BR" sz="2000" b="1" dirty="0" smtClean="0"/>
              <a:t>Esta é a primeira ressurreição</a:t>
            </a:r>
            <a:r>
              <a:rPr lang="pt-BR" sz="2000" dirty="0" smtClean="0"/>
              <a:t>.</a:t>
            </a:r>
          </a:p>
          <a:p>
            <a:r>
              <a:rPr lang="pt-BR" sz="2000" dirty="0" smtClean="0"/>
              <a:t>6  </a:t>
            </a:r>
            <a:r>
              <a:rPr lang="pt-BR" sz="2000" dirty="0" err="1" smtClean="0"/>
              <a:t>Bem-aventurado</a:t>
            </a:r>
            <a:r>
              <a:rPr lang="pt-BR" sz="2000" dirty="0" smtClean="0"/>
              <a:t> e santo aquele que tem parte na primeira ressurreição; </a:t>
            </a:r>
            <a:r>
              <a:rPr lang="pt-BR" sz="2000" b="1" dirty="0" smtClean="0"/>
              <a:t>sobre estes não tem poder a segunda morte</a:t>
            </a:r>
            <a:r>
              <a:rPr lang="pt-BR" sz="2000" dirty="0" smtClean="0"/>
              <a:t>, mas serão sacerdotes de Deus e de Cristo e reinarão com ele mil anos.</a:t>
            </a:r>
          </a:p>
        </p:txBody>
      </p:sp>
      <p:sp>
        <p:nvSpPr>
          <p:cNvPr id="14" name="Retângulo 13"/>
          <p:cNvSpPr/>
          <p:nvPr/>
        </p:nvSpPr>
        <p:spPr>
          <a:xfrm>
            <a:off x="1071538" y="2835472"/>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20:4-6</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O MILÊNIO</a:t>
            </a:r>
            <a:endParaRPr lang="pt-BR" sz="5400" b="1" dirty="0"/>
          </a:p>
        </p:txBody>
      </p:sp>
      <p:sp>
        <p:nvSpPr>
          <p:cNvPr id="5" name="Título 1"/>
          <p:cNvSpPr>
            <a:spLocks noGrp="1"/>
          </p:cNvSpPr>
          <p:nvPr>
            <p:ph type="title"/>
          </p:nvPr>
        </p:nvSpPr>
        <p:spPr/>
        <p:txBody>
          <a:bodyPr>
            <a:normAutofit/>
          </a:bodyPr>
          <a:lstStyle/>
          <a:p>
            <a:r>
              <a:rPr lang="en-US" sz="4800" dirty="0" smtClean="0"/>
              <a:t>36</a:t>
            </a:r>
            <a:endParaRPr lang="pt-BR" sz="4800" dirty="0"/>
          </a:p>
        </p:txBody>
      </p:sp>
    </p:spTree>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 MILÊNIO</a:t>
            </a:r>
            <a:endParaRPr lang="pt-BR" dirty="0"/>
          </a:p>
        </p:txBody>
      </p:sp>
      <p:sp>
        <p:nvSpPr>
          <p:cNvPr id="13" name="Retângulo 12"/>
          <p:cNvSpPr/>
          <p:nvPr/>
        </p:nvSpPr>
        <p:spPr>
          <a:xfrm>
            <a:off x="1571604" y="1285860"/>
            <a:ext cx="7143800" cy="1446550"/>
          </a:xfrm>
          <a:prstGeom prst="rect">
            <a:avLst/>
          </a:prstGeom>
        </p:spPr>
        <p:txBody>
          <a:bodyPr wrap="square">
            <a:spAutoFit/>
          </a:bodyPr>
          <a:lstStyle/>
          <a:p>
            <a:pPr algn="just"/>
            <a:r>
              <a:rPr lang="en-US" sz="2200" b="1" dirty="0" smtClean="0">
                <a:solidFill>
                  <a:schemeClr val="tx1">
                    <a:lumMod val="95000"/>
                    <a:lumOff val="5000"/>
                  </a:schemeClr>
                </a:solidFill>
              </a:rPr>
              <a:t>Cremos que </a:t>
            </a:r>
            <a:r>
              <a:rPr lang="en-US" sz="2200" b="1" dirty="0" err="1" smtClean="0">
                <a:solidFill>
                  <a:schemeClr val="tx1">
                    <a:lumMod val="95000"/>
                    <a:lumOff val="5000"/>
                  </a:schemeClr>
                </a:solidFill>
              </a:rPr>
              <a:t>após</a:t>
            </a:r>
            <a:r>
              <a:rPr lang="en-US" sz="2200" b="1" dirty="0" smtClean="0">
                <a:solidFill>
                  <a:schemeClr val="tx1">
                    <a:lumMod val="95000"/>
                    <a:lumOff val="5000"/>
                  </a:schemeClr>
                </a:solidFill>
              </a:rPr>
              <a:t> a segunda </a:t>
            </a:r>
            <a:r>
              <a:rPr lang="en-US" sz="2200" b="1" dirty="0" err="1" smtClean="0">
                <a:solidFill>
                  <a:schemeClr val="tx1">
                    <a:lumMod val="95000"/>
                    <a:lumOff val="5000"/>
                  </a:schemeClr>
                </a:solidFill>
              </a:rPr>
              <a:t>vinda</a:t>
            </a:r>
            <a:r>
              <a:rPr lang="en-US" sz="2200" b="1" dirty="0" smtClean="0">
                <a:solidFill>
                  <a:schemeClr val="tx1">
                    <a:lumMod val="95000"/>
                    <a:lumOff val="5000"/>
                  </a:schemeClr>
                </a:solidFill>
              </a:rPr>
              <a:t> de Jesus, os </a:t>
            </a:r>
            <a:r>
              <a:rPr lang="en-US" sz="2200" b="1" dirty="0" err="1" smtClean="0">
                <a:solidFill>
                  <a:schemeClr val="tx1">
                    <a:lumMod val="95000"/>
                    <a:lumOff val="5000"/>
                  </a:schemeClr>
                </a:solidFill>
              </a:rPr>
              <a:t>justos</a:t>
            </a:r>
            <a:r>
              <a:rPr lang="en-US" sz="2200" b="1" dirty="0" smtClean="0">
                <a:solidFill>
                  <a:schemeClr val="tx1">
                    <a:lumMod val="95000"/>
                    <a:lumOff val="5000"/>
                  </a:schemeClr>
                </a:solidFill>
              </a:rPr>
              <a:t> que </a:t>
            </a:r>
            <a:r>
              <a:rPr lang="en-US" sz="2200" b="1" dirty="0" err="1" smtClean="0">
                <a:solidFill>
                  <a:schemeClr val="tx1">
                    <a:lumMod val="95000"/>
                    <a:lumOff val="5000"/>
                  </a:schemeClr>
                </a:solidFill>
              </a:rPr>
              <a:t>tomam</a:t>
            </a:r>
            <a:r>
              <a:rPr lang="en-US" sz="2200" b="1" dirty="0" smtClean="0">
                <a:solidFill>
                  <a:schemeClr val="tx1">
                    <a:lumMod val="95000"/>
                    <a:lumOff val="5000"/>
                  </a:schemeClr>
                </a:solidFill>
              </a:rPr>
              <a:t> parte </a:t>
            </a:r>
            <a:r>
              <a:rPr lang="en-US" sz="2200" b="1" dirty="0" err="1" smtClean="0">
                <a:solidFill>
                  <a:schemeClr val="tx1">
                    <a:lumMod val="95000"/>
                    <a:lumOff val="5000"/>
                  </a:schemeClr>
                </a:solidFill>
              </a:rPr>
              <a:t>na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primeira</a:t>
            </a:r>
            <a:r>
              <a:rPr lang="en-US" sz="2200" b="1" dirty="0" smtClean="0">
                <a:solidFill>
                  <a:schemeClr val="tx1">
                    <a:lumMod val="95000"/>
                    <a:lumOff val="5000"/>
                  </a:schemeClr>
                </a:solidFill>
              </a:rPr>
              <a:t> ressurreição, serão </a:t>
            </a:r>
            <a:r>
              <a:rPr lang="en-US" sz="2200" b="1" dirty="0" err="1" smtClean="0">
                <a:solidFill>
                  <a:schemeClr val="tx1">
                    <a:lumMod val="95000"/>
                    <a:lumOff val="5000"/>
                  </a:schemeClr>
                </a:solidFill>
              </a:rPr>
              <a:t>arrebatados</a:t>
            </a:r>
            <a:r>
              <a:rPr lang="en-US" sz="2200" b="1" dirty="0" smtClean="0">
                <a:solidFill>
                  <a:schemeClr val="tx1">
                    <a:lumMod val="95000"/>
                    <a:lumOff val="5000"/>
                  </a:schemeClr>
                </a:solidFill>
              </a:rPr>
              <a:t> com o </a:t>
            </a:r>
            <a:r>
              <a:rPr lang="en-US" sz="2200" b="1" dirty="0" err="1" smtClean="0">
                <a:solidFill>
                  <a:schemeClr val="tx1">
                    <a:lumMod val="95000"/>
                    <a:lumOff val="5000"/>
                  </a:schemeClr>
                </a:solidFill>
              </a:rPr>
              <a:t>Senhor</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ao</a:t>
            </a:r>
            <a:r>
              <a:rPr lang="en-US" sz="2200" b="1" dirty="0" smtClean="0">
                <a:solidFill>
                  <a:schemeClr val="tx1">
                    <a:lumMod val="95000"/>
                    <a:lumOff val="5000"/>
                  </a:schemeClr>
                </a:solidFill>
              </a:rPr>
              <a:t> Céu. Os ímpios, </a:t>
            </a:r>
            <a:r>
              <a:rPr lang="en-US" sz="2200" b="1" dirty="0" err="1" smtClean="0">
                <a:solidFill>
                  <a:schemeClr val="tx1">
                    <a:lumMod val="95000"/>
                    <a:lumOff val="5000"/>
                  </a:schemeClr>
                </a:solidFill>
              </a:rPr>
              <a:t>porém</a:t>
            </a:r>
            <a:r>
              <a:rPr lang="en-US" sz="2200" b="1" dirty="0" smtClean="0">
                <a:solidFill>
                  <a:schemeClr val="tx1">
                    <a:lumMod val="95000"/>
                    <a:lumOff val="5000"/>
                  </a:schemeClr>
                </a:solidFill>
              </a:rPr>
              <a:t>,  serão destruídos </a:t>
            </a:r>
            <a:r>
              <a:rPr lang="en-US" sz="2200" b="1" dirty="0" err="1" smtClean="0">
                <a:solidFill>
                  <a:schemeClr val="tx1">
                    <a:lumMod val="95000"/>
                    <a:lumOff val="5000"/>
                  </a:schemeClr>
                </a:solidFill>
              </a:rPr>
              <a:t>pelo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Seu</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aparecimento</a:t>
            </a:r>
            <a:r>
              <a:rPr lang="en-US" sz="2200" b="1" dirty="0" smtClean="0">
                <a:solidFill>
                  <a:schemeClr val="tx1">
                    <a:lumMod val="95000"/>
                    <a:lumOff val="5000"/>
                  </a:schemeClr>
                </a:solidFill>
              </a:rPr>
              <a:t>.</a:t>
            </a:r>
            <a:endParaRPr lang="pt-BR" sz="2200" b="1" dirty="0">
              <a:solidFill>
                <a:schemeClr val="tx1">
                  <a:lumMod val="95000"/>
                  <a:lumOff val="5000"/>
                </a:schemeClr>
              </a:solidFill>
            </a:endParaRPr>
          </a:p>
        </p:txBody>
      </p:sp>
      <p:sp>
        <p:nvSpPr>
          <p:cNvPr id="6" name="Retângulo 5"/>
          <p:cNvSpPr/>
          <p:nvPr/>
        </p:nvSpPr>
        <p:spPr>
          <a:xfrm>
            <a:off x="1571604" y="3260426"/>
            <a:ext cx="7358114" cy="1323439"/>
          </a:xfrm>
          <a:prstGeom prst="rect">
            <a:avLst/>
          </a:prstGeom>
        </p:spPr>
        <p:txBody>
          <a:bodyPr wrap="square">
            <a:spAutoFit/>
          </a:bodyPr>
          <a:lstStyle/>
          <a:p>
            <a:r>
              <a:rPr lang="pt-BR" sz="2000" dirty="0" smtClean="0"/>
              <a:t>Depois, nós, os que ficarmos vivos, seremos arrebatados juntamente com eles nas nuvens, a encontrar o Senhor nos ares, e assim estaremos sempre com o Senhor.</a:t>
            </a:r>
          </a:p>
          <a:p>
            <a:endParaRPr lang="pt-BR" sz="2000" dirty="0" smtClean="0"/>
          </a:p>
        </p:txBody>
      </p:sp>
      <p:sp>
        <p:nvSpPr>
          <p:cNvPr id="7" name="Retângulo 6"/>
          <p:cNvSpPr/>
          <p:nvPr/>
        </p:nvSpPr>
        <p:spPr>
          <a:xfrm>
            <a:off x="1071538" y="292893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Tessalonicenses 4:17</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4726742"/>
            <a:ext cx="7286676" cy="1323439"/>
          </a:xfrm>
          <a:prstGeom prst="rect">
            <a:avLst/>
          </a:prstGeom>
        </p:spPr>
        <p:txBody>
          <a:bodyPr wrap="square">
            <a:spAutoFit/>
          </a:bodyPr>
          <a:lstStyle/>
          <a:p>
            <a:r>
              <a:rPr lang="pt-BR" sz="2000" dirty="0" smtClean="0"/>
              <a:t>E será que, naquele dia, o SENHOR visitará os exércitos do alto na altura e os reis da terra, sobre a terra.</a:t>
            </a:r>
          </a:p>
          <a:p>
            <a:r>
              <a:rPr lang="pt-BR" sz="2000" dirty="0" smtClean="0"/>
              <a:t>E serão amontoados como presos em uma masmorra, e serão encerrados em um cárcere, e serão visitados depois de muitos dias.</a:t>
            </a:r>
          </a:p>
        </p:txBody>
      </p:sp>
      <p:sp>
        <p:nvSpPr>
          <p:cNvPr id="14" name="Retângulo 13"/>
          <p:cNvSpPr/>
          <p:nvPr/>
        </p:nvSpPr>
        <p:spPr>
          <a:xfrm>
            <a:off x="1071538" y="4357694"/>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24:21-22</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7143800" cy="954107"/>
          </a:xfrm>
          <a:prstGeom prst="rect">
            <a:avLst/>
          </a:prstGeom>
        </p:spPr>
        <p:txBody>
          <a:bodyPr wrap="square">
            <a:spAutoFit/>
          </a:bodyPr>
          <a:lstStyle/>
          <a:p>
            <a:r>
              <a:rPr lang="pt-BR" sz="2800" dirty="0"/>
              <a:t>Atenta para a minha aflição e livra-me, pois não me esqueço da tua lei.</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 119:153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3281605"/>
            <a:ext cx="7286676" cy="954107"/>
          </a:xfrm>
          <a:prstGeom prst="rect">
            <a:avLst/>
          </a:prstGeom>
        </p:spPr>
        <p:txBody>
          <a:bodyPr wrap="square">
            <a:spAutoFit/>
          </a:bodyPr>
          <a:lstStyle/>
          <a:p>
            <a:r>
              <a:rPr lang="pt-BR" sz="2800" dirty="0"/>
              <a:t>A tua justiça é justiça eterna, e a tua lei é a própria verdade.</a:t>
            </a:r>
            <a:endParaRPr lang="pt-BR" sz="2600" dirty="0"/>
          </a:p>
        </p:txBody>
      </p:sp>
      <p:sp>
        <p:nvSpPr>
          <p:cNvPr id="7" name="Retângulo 6"/>
          <p:cNvSpPr/>
          <p:nvPr/>
        </p:nvSpPr>
        <p:spPr>
          <a:xfrm>
            <a:off x="1071538" y="2857496"/>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 119:142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4" y="4638927"/>
            <a:ext cx="7286676" cy="1815882"/>
          </a:xfrm>
          <a:prstGeom prst="rect">
            <a:avLst/>
          </a:prstGeom>
        </p:spPr>
        <p:txBody>
          <a:bodyPr wrap="square">
            <a:spAutoFit/>
          </a:bodyPr>
          <a:lstStyle/>
          <a:p>
            <a:r>
              <a:rPr lang="pt-BR" sz="2800" dirty="0"/>
              <a:t>Se guardardes os meus mandamentos, permanecereis no meu amor; assim como também eu tenho guardado os mandamentos de meu Pai e no seu amor permaneço.</a:t>
            </a:r>
            <a:endParaRPr lang="pt-BR" sz="2600" dirty="0"/>
          </a:p>
        </p:txBody>
      </p:sp>
      <p:sp>
        <p:nvSpPr>
          <p:cNvPr id="9" name="Retângulo 8"/>
          <p:cNvSpPr/>
          <p:nvPr/>
        </p:nvSpPr>
        <p:spPr>
          <a:xfrm>
            <a:off x="1071538" y="4214818"/>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15:10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 MILÊNIO</a:t>
            </a:r>
            <a:endParaRPr lang="pt-BR" dirty="0"/>
          </a:p>
        </p:txBody>
      </p:sp>
      <p:sp>
        <p:nvSpPr>
          <p:cNvPr id="13" name="Retângulo 12"/>
          <p:cNvSpPr/>
          <p:nvPr/>
        </p:nvSpPr>
        <p:spPr>
          <a:xfrm>
            <a:off x="1571604" y="1285860"/>
            <a:ext cx="7143800" cy="1446550"/>
          </a:xfrm>
          <a:prstGeom prst="rect">
            <a:avLst/>
          </a:prstGeom>
        </p:spPr>
        <p:txBody>
          <a:bodyPr wrap="square">
            <a:spAutoFit/>
          </a:bodyPr>
          <a:lstStyle/>
          <a:p>
            <a:pPr algn="just"/>
            <a:r>
              <a:rPr lang="en-US" sz="2200" b="1" dirty="0" smtClean="0">
                <a:solidFill>
                  <a:schemeClr val="tx1">
                    <a:lumMod val="95000"/>
                    <a:lumOff val="5000"/>
                  </a:schemeClr>
                </a:solidFill>
              </a:rPr>
              <a:t>Os </a:t>
            </a:r>
            <a:r>
              <a:rPr lang="en-US" sz="2200" b="1" dirty="0" err="1" smtClean="0">
                <a:solidFill>
                  <a:schemeClr val="tx1">
                    <a:lumMod val="95000"/>
                    <a:lumOff val="5000"/>
                  </a:schemeClr>
                </a:solidFill>
              </a:rPr>
              <a:t>justos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depois</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arrebatados</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levados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sobre</a:t>
            </a:r>
            <a:r>
              <a:rPr lang="en-US" sz="2200" b="1" dirty="0" smtClean="0">
                <a:solidFill>
                  <a:schemeClr val="tx1">
                    <a:lumMod val="95000"/>
                    <a:lumOff val="5000"/>
                  </a:schemeClr>
                </a:solidFill>
              </a:rPr>
              <a:t> as </a:t>
            </a:r>
            <a:r>
              <a:rPr lang="en-US" sz="2200" b="1" dirty="0" err="1" smtClean="0">
                <a:solidFill>
                  <a:schemeClr val="tx1">
                    <a:lumMod val="95000"/>
                    <a:lumOff val="5000"/>
                  </a:schemeClr>
                </a:solidFill>
              </a:rPr>
              <a:t>nuvens</a:t>
            </a:r>
            <a:r>
              <a:rPr lang="en-US" sz="2200" b="1" dirty="0" smtClean="0">
                <a:solidFill>
                  <a:schemeClr val="tx1">
                    <a:lumMod val="95000"/>
                    <a:lumOff val="5000"/>
                  </a:schemeClr>
                </a:solidFill>
              </a:rPr>
              <a:t> do céu para a cidade santa, </a:t>
            </a:r>
            <a:r>
              <a:rPr lang="en-US" sz="2200" b="1" dirty="0" err="1" smtClean="0">
                <a:solidFill>
                  <a:schemeClr val="tx1">
                    <a:lumMod val="95000"/>
                    <a:lumOff val="5000"/>
                  </a:schemeClr>
                </a:solidFill>
              </a:rPr>
              <a:t>estarão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sentados</a:t>
            </a:r>
            <a:r>
              <a:rPr lang="en-US" sz="2200" b="1" dirty="0" smtClean="0">
                <a:solidFill>
                  <a:schemeClr val="tx1">
                    <a:lumMod val="95000"/>
                    <a:lumOff val="5000"/>
                  </a:schemeClr>
                </a:solidFill>
              </a:rPr>
              <a:t> com </a:t>
            </a:r>
            <a:r>
              <a:rPr lang="en-US" sz="2200" b="1" dirty="0" err="1" smtClean="0">
                <a:solidFill>
                  <a:schemeClr val="tx1">
                    <a:lumMod val="95000"/>
                    <a:lumOff val="5000"/>
                  </a:schemeClr>
                </a:solidFill>
              </a:rPr>
              <a:t>sobre</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cadeiras</a:t>
            </a:r>
            <a:r>
              <a:rPr lang="en-US" sz="2200" b="1" dirty="0" smtClean="0">
                <a:solidFill>
                  <a:schemeClr val="tx1">
                    <a:lumMod val="95000"/>
                    <a:lumOff val="5000"/>
                  </a:schemeClr>
                </a:solidFill>
              </a:rPr>
              <a:t> de </a:t>
            </a:r>
            <a:r>
              <a:rPr lang="en-US" sz="2200" b="1" dirty="0" err="1" smtClean="0">
                <a:solidFill>
                  <a:schemeClr val="tx1">
                    <a:lumMod val="95000"/>
                    <a:lumOff val="5000"/>
                  </a:schemeClr>
                </a:solidFill>
              </a:rPr>
              <a:t>juízes</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julgarão</a:t>
            </a:r>
            <a:r>
              <a:rPr lang="en-US" sz="2200" b="1" dirty="0" smtClean="0">
                <a:solidFill>
                  <a:schemeClr val="tx1">
                    <a:lumMod val="95000"/>
                    <a:lumOff val="5000"/>
                  </a:schemeClr>
                </a:solidFill>
              </a:rPr>
              <a:t> os ímpios </a:t>
            </a:r>
            <a:r>
              <a:rPr lang="en-US" sz="2200" b="1" dirty="0" err="1" smtClean="0">
                <a:solidFill>
                  <a:schemeClr val="tx1">
                    <a:lumMod val="95000"/>
                    <a:lumOff val="5000"/>
                  </a:schemeClr>
                </a:solidFill>
              </a:rPr>
              <a:t>por</a:t>
            </a:r>
            <a:r>
              <a:rPr lang="en-US" sz="2200" b="1" dirty="0" smtClean="0">
                <a:solidFill>
                  <a:schemeClr val="tx1">
                    <a:lumMod val="95000"/>
                    <a:lumOff val="5000"/>
                  </a:schemeClr>
                </a:solidFill>
              </a:rPr>
              <a:t> mil </a:t>
            </a:r>
            <a:r>
              <a:rPr lang="en-US" sz="2200" b="1" dirty="0" err="1" smtClean="0">
                <a:solidFill>
                  <a:schemeClr val="tx1">
                    <a:lumMod val="95000"/>
                    <a:lumOff val="5000"/>
                  </a:schemeClr>
                </a:solidFill>
              </a:rPr>
              <a:t>anos</a:t>
            </a:r>
            <a:r>
              <a:rPr lang="en-US" sz="2200" b="1" dirty="0" smtClean="0">
                <a:solidFill>
                  <a:schemeClr val="tx1">
                    <a:lumMod val="95000"/>
                    <a:lumOff val="5000"/>
                  </a:schemeClr>
                </a:solidFill>
              </a:rPr>
              <a:t>. </a:t>
            </a:r>
            <a:endParaRPr lang="pt-BR" sz="2200" b="1" dirty="0">
              <a:solidFill>
                <a:schemeClr val="tx1">
                  <a:lumMod val="95000"/>
                  <a:lumOff val="5000"/>
                </a:schemeClr>
              </a:solidFill>
            </a:endParaRPr>
          </a:p>
        </p:txBody>
      </p:sp>
      <p:sp>
        <p:nvSpPr>
          <p:cNvPr id="6" name="Retângulo 5"/>
          <p:cNvSpPr/>
          <p:nvPr/>
        </p:nvSpPr>
        <p:spPr>
          <a:xfrm>
            <a:off x="1571604" y="3260426"/>
            <a:ext cx="7358114" cy="1015663"/>
          </a:xfrm>
          <a:prstGeom prst="rect">
            <a:avLst/>
          </a:prstGeom>
        </p:spPr>
        <p:txBody>
          <a:bodyPr wrap="square">
            <a:spAutoFit/>
          </a:bodyPr>
          <a:lstStyle/>
          <a:p>
            <a:r>
              <a:rPr lang="pt-BR" sz="2000" dirty="0" smtClean="0"/>
              <a:t>Não sabeis vós que havemos de julgar os anjos? Quanto mais as coisas pertencentes a esta vida?</a:t>
            </a:r>
          </a:p>
          <a:p>
            <a:endParaRPr lang="pt-BR" sz="2000" dirty="0" smtClean="0"/>
          </a:p>
        </p:txBody>
      </p:sp>
      <p:sp>
        <p:nvSpPr>
          <p:cNvPr id="7" name="Retângulo 6"/>
          <p:cNvSpPr/>
          <p:nvPr/>
        </p:nvSpPr>
        <p:spPr>
          <a:xfrm>
            <a:off x="1071538" y="2928934"/>
            <a:ext cx="3714776" cy="461665"/>
          </a:xfrm>
          <a:prstGeom prst="rect">
            <a:avLst/>
          </a:prstGeom>
        </p:spPr>
        <p:txBody>
          <a:bodyPr wrap="square">
            <a:spAutoFit/>
          </a:bodyPr>
          <a:lstStyle/>
          <a:p>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a:t>
            </a:r>
            <a:r>
              <a:rPr lang="pt-BR"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pt-B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6:3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tângulo 11"/>
          <p:cNvSpPr/>
          <p:nvPr/>
        </p:nvSpPr>
        <p:spPr>
          <a:xfrm>
            <a:off x="1571604" y="4726742"/>
            <a:ext cx="7286676" cy="1631216"/>
          </a:xfrm>
          <a:prstGeom prst="rect">
            <a:avLst/>
          </a:prstGeom>
        </p:spPr>
        <p:txBody>
          <a:bodyPr wrap="square">
            <a:spAutoFit/>
          </a:bodyPr>
          <a:lstStyle/>
          <a:p>
            <a:r>
              <a:rPr lang="pt-BR" sz="2000" dirty="0" smtClean="0"/>
              <a:t>E vi tronos; e assentaram-se sobre eles aqueles a quem foi dado o poder de julgar. E vi as almas daqueles que foram degolados pelo testemunho de Jesus e pela palavra de Deus, e que não adoraram a besta nem a sua imagem, e não receberam o sinal na testa nem na mão; e viveram e reinaram com Cristo durante mil anos.</a:t>
            </a:r>
          </a:p>
        </p:txBody>
      </p:sp>
      <p:sp>
        <p:nvSpPr>
          <p:cNvPr id="14" name="Retângulo 13"/>
          <p:cNvSpPr/>
          <p:nvPr/>
        </p:nvSpPr>
        <p:spPr>
          <a:xfrm>
            <a:off x="1071538" y="4357694"/>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20:4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 MILÊNIO</a:t>
            </a:r>
            <a:endParaRPr lang="pt-BR" dirty="0"/>
          </a:p>
        </p:txBody>
      </p:sp>
      <p:sp>
        <p:nvSpPr>
          <p:cNvPr id="13" name="Retângulo 12"/>
          <p:cNvSpPr/>
          <p:nvPr/>
        </p:nvSpPr>
        <p:spPr>
          <a:xfrm>
            <a:off x="1571604" y="1285860"/>
            <a:ext cx="7143800" cy="1785104"/>
          </a:xfrm>
          <a:prstGeom prst="rect">
            <a:avLst/>
          </a:prstGeom>
        </p:spPr>
        <p:txBody>
          <a:bodyPr wrap="square">
            <a:spAutoFit/>
          </a:bodyPr>
          <a:lstStyle/>
          <a:p>
            <a:pPr algn="just"/>
            <a:r>
              <a:rPr lang="en-US" sz="2200" b="1" dirty="0" err="1" smtClean="0">
                <a:solidFill>
                  <a:schemeClr val="tx1">
                    <a:lumMod val="95000"/>
                    <a:lumOff val="5000"/>
                  </a:schemeClr>
                </a:solidFill>
              </a:rPr>
              <a:t>Nesse</a:t>
            </a:r>
            <a:r>
              <a:rPr lang="en-US" sz="2200" b="1" dirty="0" smtClean="0">
                <a:solidFill>
                  <a:schemeClr val="tx1">
                    <a:lumMod val="95000"/>
                    <a:lumOff val="5000"/>
                  </a:schemeClr>
                </a:solidFill>
              </a:rPr>
              <a:t> tempo a terra será </a:t>
            </a:r>
            <a:r>
              <a:rPr lang="en-US" sz="2200" b="1" dirty="0" err="1" smtClean="0">
                <a:solidFill>
                  <a:schemeClr val="tx1">
                    <a:lumMod val="95000"/>
                    <a:lumOff val="5000"/>
                  </a:schemeClr>
                </a:solidFill>
              </a:rPr>
              <a:t>deserta</a:t>
            </a:r>
            <a:r>
              <a:rPr lang="en-US" sz="2200" b="1" dirty="0" smtClean="0">
                <a:solidFill>
                  <a:schemeClr val="tx1">
                    <a:lumMod val="95000"/>
                    <a:lumOff val="5000"/>
                  </a:schemeClr>
                </a:solidFill>
              </a:rPr>
              <a:t> e não se </a:t>
            </a:r>
            <a:r>
              <a:rPr lang="en-US" sz="2200" b="1" dirty="0" err="1" smtClean="0">
                <a:solidFill>
                  <a:schemeClr val="tx1">
                    <a:lumMod val="95000"/>
                    <a:lumOff val="5000"/>
                  </a:schemeClr>
                </a:solidFill>
              </a:rPr>
              <a:t>achará</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nela</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nenhum</a:t>
            </a:r>
            <a:r>
              <a:rPr lang="en-US" sz="2200" b="1" dirty="0" smtClean="0">
                <a:solidFill>
                  <a:schemeClr val="tx1">
                    <a:lumMod val="95000"/>
                    <a:lumOff val="5000"/>
                  </a:schemeClr>
                </a:solidFill>
              </a:rPr>
              <a:t> ser </a:t>
            </a:r>
            <a:r>
              <a:rPr lang="en-US" sz="2200" b="1" dirty="0" err="1" smtClean="0">
                <a:solidFill>
                  <a:schemeClr val="tx1">
                    <a:lumMod val="95000"/>
                    <a:lumOff val="5000"/>
                  </a:schemeClr>
                </a:solidFill>
              </a:rPr>
              <a:t>humano</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Terminado</a:t>
            </a:r>
            <a:r>
              <a:rPr lang="en-US" sz="2200" b="1" dirty="0" smtClean="0">
                <a:solidFill>
                  <a:schemeClr val="tx1">
                    <a:lumMod val="95000"/>
                    <a:lumOff val="5000"/>
                  </a:schemeClr>
                </a:solidFill>
              </a:rPr>
              <a:t> o </a:t>
            </a:r>
            <a:r>
              <a:rPr lang="en-US" sz="2200" b="1" dirty="0" err="1" smtClean="0">
                <a:solidFill>
                  <a:schemeClr val="tx1">
                    <a:lumMod val="95000"/>
                    <a:lumOff val="5000"/>
                  </a:schemeClr>
                </a:solidFill>
              </a:rPr>
              <a:t>juízo</a:t>
            </a:r>
            <a:r>
              <a:rPr lang="en-US" sz="2200" b="1" dirty="0" smtClean="0">
                <a:solidFill>
                  <a:schemeClr val="tx1">
                    <a:lumMod val="95000"/>
                    <a:lumOff val="5000"/>
                  </a:schemeClr>
                </a:solidFill>
              </a:rPr>
              <a:t> no Céu, Jesus </a:t>
            </a:r>
            <a:r>
              <a:rPr lang="en-US" sz="2200" b="1" dirty="0" err="1" smtClean="0">
                <a:solidFill>
                  <a:schemeClr val="tx1">
                    <a:lumMod val="95000"/>
                    <a:lumOff val="5000"/>
                  </a:schemeClr>
                </a:solidFill>
              </a:rPr>
              <a:t>descerá</a:t>
            </a:r>
            <a:r>
              <a:rPr lang="en-US" sz="2200" b="1" dirty="0" smtClean="0">
                <a:solidFill>
                  <a:schemeClr val="tx1">
                    <a:lumMod val="95000"/>
                    <a:lumOff val="5000"/>
                  </a:schemeClr>
                </a:solidFill>
              </a:rPr>
              <a:t> com os Seus santos </a:t>
            </a:r>
            <a:r>
              <a:rPr lang="en-US" sz="2200" b="1" dirty="0" err="1" smtClean="0">
                <a:solidFill>
                  <a:schemeClr val="tx1">
                    <a:lumMod val="95000"/>
                    <a:lumOff val="5000"/>
                  </a:schemeClr>
                </a:solidFill>
              </a:rPr>
              <a:t>sobre</a:t>
            </a:r>
            <a:r>
              <a:rPr lang="en-US" sz="2200" b="1" dirty="0" smtClean="0">
                <a:solidFill>
                  <a:schemeClr val="tx1">
                    <a:lumMod val="95000"/>
                    <a:lumOff val="5000"/>
                  </a:schemeClr>
                </a:solidFill>
              </a:rPr>
              <a:t> o Monte das </a:t>
            </a:r>
            <a:r>
              <a:rPr lang="en-US" sz="2200" b="1" dirty="0" err="1" smtClean="0">
                <a:solidFill>
                  <a:schemeClr val="tx1">
                    <a:lumMod val="95000"/>
                    <a:lumOff val="5000"/>
                  </a:schemeClr>
                </a:solidFill>
              </a:rPr>
              <a:t>Oliveiras</a:t>
            </a:r>
            <a:r>
              <a:rPr lang="en-US" sz="2200" b="1" dirty="0" smtClean="0">
                <a:solidFill>
                  <a:schemeClr val="tx1">
                    <a:lumMod val="95000"/>
                    <a:lumOff val="5000"/>
                  </a:schemeClr>
                </a:solidFill>
              </a:rPr>
              <a:t>, e </a:t>
            </a:r>
            <a:r>
              <a:rPr lang="en-US" sz="2200" b="1" dirty="0" err="1" smtClean="0">
                <a:solidFill>
                  <a:schemeClr val="tx1">
                    <a:lumMod val="95000"/>
                    <a:lumOff val="5000"/>
                  </a:schemeClr>
                </a:solidFill>
              </a:rPr>
              <a:t>depois</a:t>
            </a:r>
            <a:r>
              <a:rPr lang="en-US" sz="2200" b="1" dirty="0" smtClean="0">
                <a:solidFill>
                  <a:schemeClr val="tx1">
                    <a:lumMod val="95000"/>
                    <a:lumOff val="5000"/>
                  </a:schemeClr>
                </a:solidFill>
              </a:rPr>
              <a:t> </a:t>
            </a:r>
            <a:r>
              <a:rPr lang="en-US" sz="2200" b="1" dirty="0" err="1" smtClean="0">
                <a:solidFill>
                  <a:schemeClr val="tx1">
                    <a:lumMod val="95000"/>
                    <a:lumOff val="5000"/>
                  </a:schemeClr>
                </a:solidFill>
              </a:rPr>
              <a:t>baixará</a:t>
            </a:r>
            <a:r>
              <a:rPr lang="en-US" sz="2200" b="1" dirty="0" smtClean="0">
                <a:solidFill>
                  <a:schemeClr val="tx1">
                    <a:lumMod val="95000"/>
                    <a:lumOff val="5000"/>
                  </a:schemeClr>
                </a:solidFill>
              </a:rPr>
              <a:t> a santa cidade, a Nova Jerusalém. </a:t>
            </a:r>
            <a:endParaRPr lang="pt-BR" sz="2200" b="1" dirty="0">
              <a:solidFill>
                <a:schemeClr val="tx1">
                  <a:lumMod val="95000"/>
                  <a:lumOff val="5000"/>
                </a:schemeClr>
              </a:solidFill>
            </a:endParaRPr>
          </a:p>
        </p:txBody>
      </p:sp>
      <p:sp>
        <p:nvSpPr>
          <p:cNvPr id="12" name="Retângulo 11"/>
          <p:cNvSpPr/>
          <p:nvPr/>
        </p:nvSpPr>
        <p:spPr>
          <a:xfrm>
            <a:off x="1571604" y="5226808"/>
            <a:ext cx="7286676" cy="1477328"/>
          </a:xfrm>
          <a:prstGeom prst="rect">
            <a:avLst/>
          </a:prstGeom>
        </p:spPr>
        <p:txBody>
          <a:bodyPr wrap="square">
            <a:spAutoFit/>
          </a:bodyPr>
          <a:lstStyle/>
          <a:p>
            <a:r>
              <a:rPr lang="pt-BR" dirty="0" smtClean="0"/>
              <a:t>E, naquele dia, estarão os seus pés sobre o monte das Oliveiras, que está defronte de Jerusalém para o oriente; e o monte das Oliveiras será fendido pelo meio, para o oriente e para o ocidente, e haverá um vale muito grande; e metade do monte se apartará para o norte, e a outra metade dele, para o sul.</a:t>
            </a:r>
          </a:p>
        </p:txBody>
      </p:sp>
      <p:sp>
        <p:nvSpPr>
          <p:cNvPr id="14" name="Retângulo 13"/>
          <p:cNvSpPr/>
          <p:nvPr/>
        </p:nvSpPr>
        <p:spPr>
          <a:xfrm>
            <a:off x="1071538" y="4857760"/>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Zacarias</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14:4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3403587"/>
            <a:ext cx="7286676" cy="1477328"/>
          </a:xfrm>
          <a:prstGeom prst="rect">
            <a:avLst/>
          </a:prstGeom>
        </p:spPr>
        <p:txBody>
          <a:bodyPr wrap="square">
            <a:spAutoFit/>
          </a:bodyPr>
          <a:lstStyle/>
          <a:p>
            <a:r>
              <a:rPr lang="pt-BR" dirty="0" smtClean="0"/>
              <a:t>E vi descer do céu um anjo que tinha a chave do abismo e uma grande cadeia na sua mão.  Ele prendeu o dragão, a antiga serpente, que é o diabo e Satanás, e amarrou-o por mil anos.  E lançou-o no abismo, e ali o encerrou, e pôs selo sobre ele, para que mais não engane as nações, até que os mil anos se acabem. E depois importa que seja solto por um pouco de tempo.</a:t>
            </a:r>
          </a:p>
        </p:txBody>
      </p:sp>
      <p:sp>
        <p:nvSpPr>
          <p:cNvPr id="11" name="Retângulo 10"/>
          <p:cNvSpPr/>
          <p:nvPr/>
        </p:nvSpPr>
        <p:spPr>
          <a:xfrm>
            <a:off x="1071538" y="3034539"/>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20:1-3</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O MILÊNIO</a:t>
            </a:r>
            <a:endParaRPr lang="pt-BR" dirty="0"/>
          </a:p>
        </p:txBody>
      </p:sp>
      <p:sp>
        <p:nvSpPr>
          <p:cNvPr id="13" name="Retângulo 12"/>
          <p:cNvSpPr/>
          <p:nvPr/>
        </p:nvSpPr>
        <p:spPr>
          <a:xfrm>
            <a:off x="1571604" y="1285860"/>
            <a:ext cx="7143800" cy="1785104"/>
          </a:xfrm>
          <a:prstGeom prst="rect">
            <a:avLst/>
          </a:prstGeom>
        </p:spPr>
        <p:txBody>
          <a:bodyPr wrap="square">
            <a:spAutoFit/>
          </a:bodyPr>
          <a:lstStyle/>
          <a:p>
            <a:pPr algn="just"/>
            <a:r>
              <a:rPr lang="en-US" sz="2200" b="1" dirty="0" smtClean="0">
                <a:solidFill>
                  <a:schemeClr val="tx1">
                    <a:lumMod val="95000"/>
                    <a:lumOff val="5000"/>
                  </a:schemeClr>
                </a:solidFill>
              </a:rPr>
              <a:t>Na segunda ressurreição, um fogo consumidor purificará toda a Terra, e Satanás e todos os ímpios serão destruídos para sempre. Estará então completado o estabelecimento do bem-aventurado e eterno reino de paz, de Cristo.</a:t>
            </a:r>
            <a:endParaRPr lang="pt-BR" sz="2200" b="1" dirty="0">
              <a:solidFill>
                <a:schemeClr val="tx1">
                  <a:lumMod val="95000"/>
                  <a:lumOff val="5000"/>
                </a:schemeClr>
              </a:solidFill>
            </a:endParaRPr>
          </a:p>
        </p:txBody>
      </p:sp>
      <p:sp>
        <p:nvSpPr>
          <p:cNvPr id="12" name="Retângulo 11"/>
          <p:cNvSpPr/>
          <p:nvPr/>
        </p:nvSpPr>
        <p:spPr>
          <a:xfrm>
            <a:off x="1571604" y="5568751"/>
            <a:ext cx="7286676" cy="646331"/>
          </a:xfrm>
          <a:prstGeom prst="rect">
            <a:avLst/>
          </a:prstGeom>
        </p:spPr>
        <p:txBody>
          <a:bodyPr wrap="square">
            <a:spAutoFit/>
          </a:bodyPr>
          <a:lstStyle/>
          <a:p>
            <a:r>
              <a:rPr lang="pt-BR" dirty="0" smtClean="0"/>
              <a:t>E vi um novo céu e uma nova terra. Porque já o primeiro céu e a primeira terra passaram, e o mar já não existe.</a:t>
            </a:r>
          </a:p>
        </p:txBody>
      </p:sp>
      <p:sp>
        <p:nvSpPr>
          <p:cNvPr id="14" name="Retângulo 13"/>
          <p:cNvSpPr/>
          <p:nvPr/>
        </p:nvSpPr>
        <p:spPr>
          <a:xfrm>
            <a:off x="1071538" y="5199703"/>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21:1</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3403587"/>
            <a:ext cx="7286676" cy="2031325"/>
          </a:xfrm>
          <a:prstGeom prst="rect">
            <a:avLst/>
          </a:prstGeom>
        </p:spPr>
        <p:txBody>
          <a:bodyPr wrap="square">
            <a:spAutoFit/>
          </a:bodyPr>
          <a:lstStyle/>
          <a:p>
            <a:r>
              <a:rPr lang="pt-BR" dirty="0" smtClean="0"/>
              <a:t>E, acabando-se os mil anos, Satanás será solto da sua prisão. E o diabo, que os enganava, foi lançado no lago de fogo e enxofre, onde está a besta e o falso profeta; e de dia e de noite serão atormentados para todo o sempre.</a:t>
            </a:r>
          </a:p>
          <a:p>
            <a:r>
              <a:rPr lang="pt-BR" dirty="0" smtClean="0"/>
              <a:t>E a morte e o inferno foram lançados no lago de fogo.  Esta é a segunda morte.  E aquele que não foi achado escrito no livro da vida foi lançado no lago de fogo.</a:t>
            </a:r>
          </a:p>
          <a:p>
            <a:endParaRPr lang="pt-BR" dirty="0" smtClean="0"/>
          </a:p>
        </p:txBody>
      </p:sp>
      <p:sp>
        <p:nvSpPr>
          <p:cNvPr id="11" name="Retângulo 10"/>
          <p:cNvSpPr/>
          <p:nvPr/>
        </p:nvSpPr>
        <p:spPr>
          <a:xfrm>
            <a:off x="1071538" y="3034539"/>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20:7-15</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en-US" sz="5400" b="1" dirty="0" smtClean="0"/>
              <a:t>A NOVA TERRA</a:t>
            </a:r>
            <a:endParaRPr lang="pt-BR" sz="5400" b="1" dirty="0"/>
          </a:p>
        </p:txBody>
      </p:sp>
      <p:sp>
        <p:nvSpPr>
          <p:cNvPr id="5" name="Título 1"/>
          <p:cNvSpPr>
            <a:spLocks noGrp="1"/>
          </p:cNvSpPr>
          <p:nvPr>
            <p:ph type="title"/>
          </p:nvPr>
        </p:nvSpPr>
        <p:spPr/>
        <p:txBody>
          <a:bodyPr>
            <a:normAutofit/>
          </a:bodyPr>
          <a:lstStyle/>
          <a:p>
            <a:r>
              <a:rPr lang="en-US" sz="4800" dirty="0" smtClean="0"/>
              <a:t>37</a:t>
            </a:r>
            <a:endParaRPr lang="pt-BR" sz="4800" dirty="0"/>
          </a:p>
        </p:txBody>
      </p:sp>
    </p:spTree>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NOVA TERRA</a:t>
            </a:r>
            <a:endParaRPr lang="pt-BR" dirty="0"/>
          </a:p>
        </p:txBody>
      </p:sp>
      <p:sp>
        <p:nvSpPr>
          <p:cNvPr id="13" name="Retângulo 12"/>
          <p:cNvSpPr/>
          <p:nvPr/>
        </p:nvSpPr>
        <p:spPr>
          <a:xfrm>
            <a:off x="1571604" y="1285860"/>
            <a:ext cx="7143800" cy="1785104"/>
          </a:xfrm>
          <a:prstGeom prst="rect">
            <a:avLst/>
          </a:prstGeom>
        </p:spPr>
        <p:txBody>
          <a:bodyPr wrap="square">
            <a:spAutoFit/>
          </a:bodyPr>
          <a:lstStyle/>
          <a:p>
            <a:pPr algn="just"/>
            <a:r>
              <a:rPr lang="en-US" sz="2200" b="1" dirty="0" smtClean="0">
                <a:solidFill>
                  <a:schemeClr val="tx1">
                    <a:lumMod val="95000"/>
                    <a:lumOff val="5000"/>
                  </a:schemeClr>
                </a:solidFill>
              </a:rPr>
              <a:t>Cremos que a velha terra será purificada com fogo, e que haverá uma nova terra e um novo céu.  A nova terra com a Nova Jerusalém, a cidade santa, será a herança eterna dos santos, o lugar onde os salvos habitarão felizes para sempre.</a:t>
            </a:r>
            <a:endParaRPr lang="pt-BR" sz="2200" b="1" dirty="0">
              <a:solidFill>
                <a:schemeClr val="tx1">
                  <a:lumMod val="95000"/>
                  <a:lumOff val="5000"/>
                </a:schemeClr>
              </a:solidFill>
            </a:endParaRPr>
          </a:p>
        </p:txBody>
      </p:sp>
      <p:sp>
        <p:nvSpPr>
          <p:cNvPr id="10" name="Retângulo 9"/>
          <p:cNvSpPr/>
          <p:nvPr/>
        </p:nvSpPr>
        <p:spPr>
          <a:xfrm>
            <a:off x="1571604" y="3403587"/>
            <a:ext cx="7286676" cy="3170099"/>
          </a:xfrm>
          <a:prstGeom prst="rect">
            <a:avLst/>
          </a:prstGeom>
        </p:spPr>
        <p:txBody>
          <a:bodyPr wrap="square">
            <a:spAutoFit/>
          </a:bodyPr>
          <a:lstStyle/>
          <a:p>
            <a:r>
              <a:rPr lang="pt-BR" sz="2000" dirty="0" smtClean="0"/>
              <a:t>1  E vi um novo céu e uma nova terra. Porque já o primeiro céu e a primeira terra passaram, e o mar já não existe.</a:t>
            </a:r>
          </a:p>
          <a:p>
            <a:r>
              <a:rPr lang="pt-BR" sz="2000" dirty="0" smtClean="0"/>
              <a:t>2  E eu, João, vi a Santa Cidade, a nova Jerusalém, que de Deus descia do céu, adereçada como uma esposa ataviada para o seu marido.</a:t>
            </a:r>
          </a:p>
          <a:p>
            <a:r>
              <a:rPr lang="pt-BR" sz="2000" dirty="0" smtClean="0"/>
              <a:t>3  E ouvi uma grande voz do céu, que dizia: Eis aqui o </a:t>
            </a:r>
            <a:r>
              <a:rPr lang="pt-BR" sz="2000" dirty="0" err="1" smtClean="0"/>
              <a:t>tabernáculo</a:t>
            </a:r>
            <a:r>
              <a:rPr lang="pt-BR" sz="2000" dirty="0" smtClean="0"/>
              <a:t> de Deus com os homens, pois com eles habitará, e eles serão o seu povo, e o mesmo Deus estará com eles e </a:t>
            </a:r>
            <a:r>
              <a:rPr lang="pt-BR" sz="2000" i="1" dirty="0" smtClean="0"/>
              <a:t>será o seu Deus.</a:t>
            </a:r>
          </a:p>
          <a:p>
            <a:r>
              <a:rPr lang="pt-BR" sz="2000" dirty="0" smtClean="0"/>
              <a:t>4  E Deus limpará de seus olhos toda lágrima, e não haverá mais morte, nem pranto, nem clamor, nem dor, porque </a:t>
            </a:r>
            <a:r>
              <a:rPr lang="pt-BR" sz="2000" i="1" dirty="0" smtClean="0"/>
              <a:t>já as primeiras coisas são passadas.</a:t>
            </a:r>
            <a:endParaRPr lang="pt-BR" sz="2000" dirty="0" smtClean="0"/>
          </a:p>
        </p:txBody>
      </p:sp>
      <p:sp>
        <p:nvSpPr>
          <p:cNvPr id="11" name="Retângulo 10"/>
          <p:cNvSpPr/>
          <p:nvPr/>
        </p:nvSpPr>
        <p:spPr>
          <a:xfrm>
            <a:off x="1071538" y="3034539"/>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21:1-4</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NOVA TERRA</a:t>
            </a:r>
            <a:endParaRPr lang="pt-BR" dirty="0"/>
          </a:p>
        </p:txBody>
      </p:sp>
      <p:sp>
        <p:nvSpPr>
          <p:cNvPr id="13" name="Retângulo 12"/>
          <p:cNvSpPr/>
          <p:nvPr/>
        </p:nvSpPr>
        <p:spPr>
          <a:xfrm>
            <a:off x="1571604" y="1285860"/>
            <a:ext cx="7143800" cy="1785104"/>
          </a:xfrm>
          <a:prstGeom prst="rect">
            <a:avLst/>
          </a:prstGeom>
        </p:spPr>
        <p:txBody>
          <a:bodyPr wrap="square">
            <a:spAutoFit/>
          </a:bodyPr>
          <a:lstStyle/>
          <a:p>
            <a:pPr algn="just"/>
            <a:r>
              <a:rPr lang="en-US" sz="2200" b="1" dirty="0" smtClean="0">
                <a:solidFill>
                  <a:schemeClr val="tx1">
                    <a:lumMod val="95000"/>
                    <a:lumOff val="5000"/>
                  </a:schemeClr>
                </a:solidFill>
              </a:rPr>
              <a:t>Os ímpios morrem para sempre. Tudo que lembra o pecado é destruído. Satanás, seus anjos e seus seguidores perecem e o mal não se levantará segunda vez no universo. Os salvos vivem eternamente felizes com Jesus e os anjos.</a:t>
            </a:r>
            <a:endParaRPr lang="pt-BR" sz="2200" b="1" dirty="0">
              <a:solidFill>
                <a:schemeClr val="tx1">
                  <a:lumMod val="95000"/>
                  <a:lumOff val="5000"/>
                </a:schemeClr>
              </a:solidFill>
            </a:endParaRPr>
          </a:p>
        </p:txBody>
      </p:sp>
      <p:sp>
        <p:nvSpPr>
          <p:cNvPr id="10" name="Retângulo 9"/>
          <p:cNvSpPr/>
          <p:nvPr/>
        </p:nvSpPr>
        <p:spPr>
          <a:xfrm>
            <a:off x="1571604" y="3403587"/>
            <a:ext cx="7286676" cy="1323439"/>
          </a:xfrm>
          <a:prstGeom prst="rect">
            <a:avLst/>
          </a:prstGeom>
        </p:spPr>
        <p:txBody>
          <a:bodyPr wrap="square">
            <a:spAutoFit/>
          </a:bodyPr>
          <a:lstStyle/>
          <a:p>
            <a:r>
              <a:rPr lang="pt-BR" sz="2000" dirty="0" smtClean="0"/>
              <a:t>Porque eis que eu crio céus novos e nova terra; e não haverá lembrança das coisas passadas, nem mais se recordarão.  Mas vós folgareis e exultareis perpetuamente no que eu crio; porque eis que crio para Jerusalém alegria e para o seu povo, gozo.</a:t>
            </a:r>
          </a:p>
        </p:txBody>
      </p:sp>
      <p:sp>
        <p:nvSpPr>
          <p:cNvPr id="11" name="Retângulo 10"/>
          <p:cNvSpPr/>
          <p:nvPr/>
        </p:nvSpPr>
        <p:spPr>
          <a:xfrm>
            <a:off x="1071538" y="3034539"/>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65:17-18</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5034519"/>
            <a:ext cx="7286676" cy="1015663"/>
          </a:xfrm>
          <a:prstGeom prst="rect">
            <a:avLst/>
          </a:prstGeom>
        </p:spPr>
        <p:txBody>
          <a:bodyPr wrap="square">
            <a:spAutoFit/>
          </a:bodyPr>
          <a:lstStyle/>
          <a:p>
            <a:r>
              <a:rPr lang="pt-BR" sz="2000" dirty="0" smtClean="0"/>
              <a:t>Mas os mansos herdarão a terra e se deleitarão na abundância de paz. </a:t>
            </a:r>
          </a:p>
          <a:p>
            <a:r>
              <a:rPr lang="pt-BR" sz="2000" dirty="0" smtClean="0"/>
              <a:t>Os justos herdarão a terra e habitarão nela para sempre.</a:t>
            </a:r>
          </a:p>
        </p:txBody>
      </p:sp>
      <p:sp>
        <p:nvSpPr>
          <p:cNvPr id="7" name="Retângulo 6"/>
          <p:cNvSpPr/>
          <p:nvPr/>
        </p:nvSpPr>
        <p:spPr>
          <a:xfrm>
            <a:off x="1071538" y="4665471"/>
            <a:ext cx="3714776" cy="461665"/>
          </a:xfrm>
          <a:prstGeom prst="rect">
            <a:avLst/>
          </a:prstGeom>
        </p:spPr>
        <p:txBody>
          <a:bodyPr wrap="square">
            <a:spAutoFit/>
          </a:bodyPr>
          <a:lstStyle/>
          <a:p>
            <a:r>
              <a:rPr lang="en-US"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Salmos</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37:11, 29</a:t>
            </a:r>
            <a:endParaRPr lang="pt-B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Elipse 52"/>
          <p:cNvSpPr/>
          <p:nvPr/>
        </p:nvSpPr>
        <p:spPr>
          <a:xfrm>
            <a:off x="2285984" y="3773311"/>
            <a:ext cx="4214842" cy="857256"/>
          </a:xfrm>
          <a:prstGeom prst="ellips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lumMod val="95000"/>
                    <a:lumOff val="5000"/>
                  </a:schemeClr>
                </a:solidFill>
              </a:rPr>
              <a:t>1000 ANOS</a:t>
            </a:r>
          </a:p>
          <a:p>
            <a:pPr algn="ctr"/>
            <a:r>
              <a:rPr lang="en-US" b="1" dirty="0" smtClean="0">
                <a:solidFill>
                  <a:schemeClr val="tx1">
                    <a:lumMod val="95000"/>
                    <a:lumOff val="5000"/>
                  </a:schemeClr>
                </a:solidFill>
              </a:rPr>
              <a:t>PRISÃO DE SATANÁS</a:t>
            </a:r>
            <a:endParaRPr lang="pt-BR" b="1" dirty="0">
              <a:solidFill>
                <a:schemeClr val="tx1">
                  <a:lumMod val="95000"/>
                  <a:lumOff val="5000"/>
                </a:schemeClr>
              </a:solidFill>
            </a:endParaRPr>
          </a:p>
        </p:txBody>
      </p:sp>
      <p:sp>
        <p:nvSpPr>
          <p:cNvPr id="2" name="Título 1"/>
          <p:cNvSpPr>
            <a:spLocks noGrp="1"/>
          </p:cNvSpPr>
          <p:nvPr>
            <p:ph type="title"/>
          </p:nvPr>
        </p:nvSpPr>
        <p:spPr/>
        <p:txBody>
          <a:bodyPr/>
          <a:lstStyle/>
          <a:p>
            <a:pPr algn="r"/>
            <a:r>
              <a:rPr lang="en-US" dirty="0" smtClean="0"/>
              <a:t>A NOVA TERRA</a:t>
            </a:r>
            <a:endParaRPr lang="pt-BR" dirty="0"/>
          </a:p>
        </p:txBody>
      </p:sp>
      <p:sp>
        <p:nvSpPr>
          <p:cNvPr id="8" name="Seta para baixo 7"/>
          <p:cNvSpPr/>
          <p:nvPr/>
        </p:nvSpPr>
        <p:spPr>
          <a:xfrm>
            <a:off x="7215206" y="2857496"/>
            <a:ext cx="285752" cy="11430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6" name="Conector de seta reta 15"/>
          <p:cNvCxnSpPr/>
          <p:nvPr/>
        </p:nvCxnSpPr>
        <p:spPr>
          <a:xfrm>
            <a:off x="214282" y="4214818"/>
            <a:ext cx="8715436" cy="1588"/>
          </a:xfrm>
          <a:prstGeom prst="straightConnector1">
            <a:avLst/>
          </a:prstGeom>
          <a:ln w="76200">
            <a:solidFill>
              <a:srgbClr val="FF0000"/>
            </a:solidFill>
            <a:tailEnd type="arrow"/>
          </a:ln>
        </p:spPr>
        <p:style>
          <a:lnRef idx="3">
            <a:schemeClr val="dk1"/>
          </a:lnRef>
          <a:fillRef idx="0">
            <a:schemeClr val="dk1"/>
          </a:fillRef>
          <a:effectRef idx="2">
            <a:schemeClr val="dk1"/>
          </a:effectRef>
          <a:fontRef idx="minor">
            <a:schemeClr val="tx1"/>
          </a:fontRef>
        </p:style>
      </p:cxnSp>
      <p:sp>
        <p:nvSpPr>
          <p:cNvPr id="17" name="Retângulo de cantos arredondados 16"/>
          <p:cNvSpPr/>
          <p:nvPr/>
        </p:nvSpPr>
        <p:spPr>
          <a:xfrm>
            <a:off x="214282" y="1643050"/>
            <a:ext cx="157163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VOLTA DE CRISTO</a:t>
            </a:r>
            <a:endParaRPr lang="pt-BR" sz="1600" b="1" dirty="0">
              <a:solidFill>
                <a:srgbClr val="FF0000"/>
              </a:solidFill>
            </a:endParaRPr>
          </a:p>
        </p:txBody>
      </p:sp>
      <p:sp>
        <p:nvSpPr>
          <p:cNvPr id="18" name="Seta para baixo 17"/>
          <p:cNvSpPr/>
          <p:nvPr/>
        </p:nvSpPr>
        <p:spPr>
          <a:xfrm>
            <a:off x="357158" y="2143116"/>
            <a:ext cx="285752" cy="20002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de cantos arredondados 18"/>
          <p:cNvSpPr/>
          <p:nvPr/>
        </p:nvSpPr>
        <p:spPr>
          <a:xfrm>
            <a:off x="1000100" y="2357430"/>
            <a:ext cx="157163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rgbClr val="FF0000"/>
                </a:solidFill>
              </a:rPr>
              <a:t>PRIMEIRA RESSURREIÇÃO</a:t>
            </a:r>
            <a:endParaRPr lang="pt-BR" sz="1200" b="1" dirty="0">
              <a:solidFill>
                <a:srgbClr val="FF0000"/>
              </a:solidFill>
            </a:endParaRPr>
          </a:p>
        </p:txBody>
      </p:sp>
      <p:sp>
        <p:nvSpPr>
          <p:cNvPr id="20" name="Seta para baixo 19"/>
          <p:cNvSpPr/>
          <p:nvPr/>
        </p:nvSpPr>
        <p:spPr>
          <a:xfrm>
            <a:off x="1071538" y="2857496"/>
            <a:ext cx="285752" cy="12858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Retângulo de cantos arredondados 20"/>
          <p:cNvSpPr/>
          <p:nvPr/>
        </p:nvSpPr>
        <p:spPr>
          <a:xfrm>
            <a:off x="1643042" y="3071810"/>
            <a:ext cx="192882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400" b="1" dirty="0" smtClean="0">
                <a:solidFill>
                  <a:srgbClr val="FF0000"/>
                </a:solidFill>
              </a:rPr>
              <a:t>ARREBATAMENTO</a:t>
            </a:r>
            <a:endParaRPr lang="pt-BR" sz="1400" b="1" dirty="0">
              <a:solidFill>
                <a:srgbClr val="FF0000"/>
              </a:solidFill>
            </a:endParaRPr>
          </a:p>
        </p:txBody>
      </p:sp>
      <p:sp>
        <p:nvSpPr>
          <p:cNvPr id="22" name="Seta para baixo 21"/>
          <p:cNvSpPr/>
          <p:nvPr/>
        </p:nvSpPr>
        <p:spPr>
          <a:xfrm>
            <a:off x="1714480" y="3571876"/>
            <a:ext cx="285752" cy="571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Seta para baixo 22"/>
          <p:cNvSpPr/>
          <p:nvPr/>
        </p:nvSpPr>
        <p:spPr>
          <a:xfrm rot="10800000" flipH="1">
            <a:off x="2143108" y="4286256"/>
            <a:ext cx="285752" cy="4286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4" name="Retângulo de cantos arredondados 23"/>
          <p:cNvSpPr/>
          <p:nvPr/>
        </p:nvSpPr>
        <p:spPr>
          <a:xfrm>
            <a:off x="214282" y="4714884"/>
            <a:ext cx="2357454"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INICIO DO MILENIO</a:t>
            </a:r>
            <a:endParaRPr lang="pt-BR" sz="1600" b="1" dirty="0">
              <a:solidFill>
                <a:srgbClr val="FF0000"/>
              </a:solidFill>
            </a:endParaRPr>
          </a:p>
        </p:txBody>
      </p:sp>
      <p:sp>
        <p:nvSpPr>
          <p:cNvPr id="25" name="Estrela de 5 pontas 24"/>
          <p:cNvSpPr/>
          <p:nvPr/>
        </p:nvSpPr>
        <p:spPr>
          <a:xfrm>
            <a:off x="35715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26" name="Estrela de 5 pontas 25"/>
          <p:cNvSpPr/>
          <p:nvPr/>
        </p:nvSpPr>
        <p:spPr>
          <a:xfrm>
            <a:off x="107153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27" name="Estrela de 5 pontas 26"/>
          <p:cNvSpPr/>
          <p:nvPr/>
        </p:nvSpPr>
        <p:spPr>
          <a:xfrm>
            <a:off x="1714480"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28" name="Estrela de 5 pontas 27"/>
          <p:cNvSpPr/>
          <p:nvPr/>
        </p:nvSpPr>
        <p:spPr>
          <a:xfrm>
            <a:off x="214310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33" name="Estrela de 5 pontas 32"/>
          <p:cNvSpPr/>
          <p:nvPr/>
        </p:nvSpPr>
        <p:spPr>
          <a:xfrm>
            <a:off x="6357950"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34" name="Estrela de 5 pontas 33"/>
          <p:cNvSpPr/>
          <p:nvPr/>
        </p:nvSpPr>
        <p:spPr>
          <a:xfrm>
            <a:off x="678657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35" name="Estrela de 5 pontas 34"/>
          <p:cNvSpPr/>
          <p:nvPr/>
        </p:nvSpPr>
        <p:spPr>
          <a:xfrm>
            <a:off x="7215206"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36" name="Estrela de 5 pontas 35"/>
          <p:cNvSpPr/>
          <p:nvPr/>
        </p:nvSpPr>
        <p:spPr>
          <a:xfrm>
            <a:off x="8215338"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
        <p:nvSpPr>
          <p:cNvPr id="39" name="Seta para baixo 38"/>
          <p:cNvSpPr/>
          <p:nvPr/>
        </p:nvSpPr>
        <p:spPr>
          <a:xfrm rot="10800000" flipH="1">
            <a:off x="6357950" y="4286256"/>
            <a:ext cx="285752"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4" name="Retângulo de cantos arredondados 43"/>
          <p:cNvSpPr/>
          <p:nvPr/>
        </p:nvSpPr>
        <p:spPr>
          <a:xfrm>
            <a:off x="5072066" y="5000636"/>
            <a:ext cx="157163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FIM DO MILENIO</a:t>
            </a:r>
            <a:endParaRPr lang="pt-BR" sz="1600" b="1" dirty="0">
              <a:solidFill>
                <a:srgbClr val="FF0000"/>
              </a:solidFill>
            </a:endParaRPr>
          </a:p>
        </p:txBody>
      </p:sp>
      <p:sp>
        <p:nvSpPr>
          <p:cNvPr id="45" name="Seta para baixo 44"/>
          <p:cNvSpPr/>
          <p:nvPr/>
        </p:nvSpPr>
        <p:spPr>
          <a:xfrm rot="10800000" flipH="1">
            <a:off x="6786578" y="4286256"/>
            <a:ext cx="285752" cy="15716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6" name="Retângulo de cantos arredondados 45"/>
          <p:cNvSpPr/>
          <p:nvPr/>
        </p:nvSpPr>
        <p:spPr>
          <a:xfrm>
            <a:off x="5357818" y="5857892"/>
            <a:ext cx="192882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VINDA DA CIDADE</a:t>
            </a:r>
            <a:endParaRPr lang="pt-BR" sz="1600" b="1" dirty="0">
              <a:solidFill>
                <a:srgbClr val="FF0000"/>
              </a:solidFill>
            </a:endParaRPr>
          </a:p>
        </p:txBody>
      </p:sp>
      <p:sp>
        <p:nvSpPr>
          <p:cNvPr id="47" name="Retângulo de cantos arredondados 46"/>
          <p:cNvSpPr/>
          <p:nvPr/>
        </p:nvSpPr>
        <p:spPr>
          <a:xfrm>
            <a:off x="5429256" y="2500306"/>
            <a:ext cx="221457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SEGUNDA RESSURREIÇÃO</a:t>
            </a:r>
            <a:endParaRPr lang="pt-BR" sz="1600" b="1" dirty="0">
              <a:solidFill>
                <a:srgbClr val="FF0000"/>
              </a:solidFill>
            </a:endParaRPr>
          </a:p>
        </p:txBody>
      </p:sp>
      <p:sp>
        <p:nvSpPr>
          <p:cNvPr id="48" name="Seta para baixo 47"/>
          <p:cNvSpPr/>
          <p:nvPr/>
        </p:nvSpPr>
        <p:spPr>
          <a:xfrm rot="10800000" flipH="1">
            <a:off x="8215338" y="4286256"/>
            <a:ext cx="285752" cy="1071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9" name="Retângulo de cantos arredondados 48"/>
          <p:cNvSpPr/>
          <p:nvPr/>
        </p:nvSpPr>
        <p:spPr>
          <a:xfrm>
            <a:off x="7500958" y="5072074"/>
            <a:ext cx="1285884"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NOVA TERRA</a:t>
            </a:r>
            <a:endParaRPr lang="pt-BR" sz="1600" b="1" dirty="0">
              <a:solidFill>
                <a:srgbClr val="FF0000"/>
              </a:solidFill>
            </a:endParaRPr>
          </a:p>
        </p:txBody>
      </p:sp>
      <p:sp>
        <p:nvSpPr>
          <p:cNvPr id="50" name="Seta para baixo 49"/>
          <p:cNvSpPr/>
          <p:nvPr/>
        </p:nvSpPr>
        <p:spPr>
          <a:xfrm>
            <a:off x="7715272" y="2000240"/>
            <a:ext cx="285752" cy="20002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1" name="Retângulo de cantos arredondados 50"/>
          <p:cNvSpPr/>
          <p:nvPr/>
        </p:nvSpPr>
        <p:spPr>
          <a:xfrm>
            <a:off x="6286512" y="1571612"/>
            <a:ext cx="221457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600" b="1" dirty="0" smtClean="0">
                <a:solidFill>
                  <a:srgbClr val="FF0000"/>
                </a:solidFill>
              </a:rPr>
              <a:t>FOGO PURIFICADOR</a:t>
            </a:r>
            <a:endParaRPr lang="pt-BR" sz="1600" b="1" dirty="0">
              <a:solidFill>
                <a:srgbClr val="FF0000"/>
              </a:solidFill>
            </a:endParaRPr>
          </a:p>
        </p:txBody>
      </p:sp>
      <p:sp>
        <p:nvSpPr>
          <p:cNvPr id="52" name="Estrela de 5 pontas 51"/>
          <p:cNvSpPr/>
          <p:nvPr/>
        </p:nvSpPr>
        <p:spPr>
          <a:xfrm>
            <a:off x="7715272" y="4000504"/>
            <a:ext cx="285752" cy="357190"/>
          </a:xfrm>
          <a:prstGeom prst="star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bg1"/>
              </a:solidFill>
            </a:endParaRPr>
          </a:p>
        </p:txBody>
      </p:sp>
    </p:spTree>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r"/>
            <a:r>
              <a:rPr lang="en-US" dirty="0" smtClean="0"/>
              <a:t>A NOVA TERRA</a:t>
            </a:r>
            <a:endParaRPr lang="pt-BR" dirty="0"/>
          </a:p>
        </p:txBody>
      </p:sp>
      <p:pic>
        <p:nvPicPr>
          <p:cNvPr id="1026" name="Picture 2" descr="G:\Acervo teologico01\Imagens\Ceu - Nova terra\N013B.JPG"/>
          <p:cNvPicPr>
            <a:picLocks noChangeAspect="1" noChangeArrowheads="1"/>
          </p:cNvPicPr>
          <p:nvPr/>
        </p:nvPicPr>
        <p:blipFill>
          <a:blip r:embed="rId3" cstate="print"/>
          <a:srcRect/>
          <a:stretch>
            <a:fillRect/>
          </a:stretch>
        </p:blipFill>
        <p:spPr bwMode="auto">
          <a:xfrm>
            <a:off x="1016032" y="1333528"/>
            <a:ext cx="7365995" cy="5524496"/>
          </a:xfrm>
          <a:prstGeom prst="rect">
            <a:avLst/>
          </a:prstGeom>
          <a:noFill/>
        </p:spPr>
      </p:pic>
    </p:spTree>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07500" cy="654350"/>
          </a:xfrm>
          <a:prstGeom prst="rect">
            <a:avLst/>
          </a:prstGeom>
        </p:spPr>
        <p:txBody>
          <a:bodyPr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Título 1"/>
          <p:cNvSpPr txBox="1">
            <a:spLocks/>
          </p:cNvSpPr>
          <p:nvPr/>
        </p:nvSpPr>
        <p:spPr>
          <a:xfrm>
            <a:off x="7715272" y="1131576"/>
            <a:ext cx="707500" cy="654350"/>
          </a:xfrm>
          <a:prstGeom prst="rect">
            <a:avLst/>
          </a:prstGeom>
        </p:spPr>
        <p:txBody>
          <a:bodyPr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88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88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7" name="Título 1"/>
          <p:cNvSpPr txBox="1">
            <a:spLocks/>
          </p:cNvSpPr>
          <p:nvPr/>
        </p:nvSpPr>
        <p:spPr>
          <a:xfrm>
            <a:off x="5143504" y="5500702"/>
            <a:ext cx="707500" cy="654350"/>
          </a:xfrm>
          <a:prstGeom prst="rect">
            <a:avLst/>
          </a:prstGeom>
        </p:spPr>
        <p:txBody>
          <a:bodyPr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0" name="Título 1"/>
          <p:cNvSpPr txBox="1">
            <a:spLocks/>
          </p:cNvSpPr>
          <p:nvPr/>
        </p:nvSpPr>
        <p:spPr>
          <a:xfrm>
            <a:off x="2643174" y="1142984"/>
            <a:ext cx="707500" cy="654350"/>
          </a:xfrm>
          <a:prstGeom prst="rect">
            <a:avLst/>
          </a:prstGeom>
        </p:spPr>
        <p:txBody>
          <a:bodyPr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60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60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1" name="Título 1"/>
          <p:cNvSpPr txBox="1">
            <a:spLocks/>
          </p:cNvSpPr>
          <p:nvPr/>
        </p:nvSpPr>
        <p:spPr>
          <a:xfrm>
            <a:off x="2071670" y="5429264"/>
            <a:ext cx="707500" cy="654350"/>
          </a:xfrm>
          <a:prstGeom prst="rect">
            <a:avLst/>
          </a:prstGeom>
        </p:spPr>
        <p:txBody>
          <a:bodyPr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2" name="Título 1"/>
          <p:cNvSpPr txBox="1">
            <a:spLocks/>
          </p:cNvSpPr>
          <p:nvPr/>
        </p:nvSpPr>
        <p:spPr>
          <a:xfrm>
            <a:off x="6215074" y="1643050"/>
            <a:ext cx="707500" cy="654350"/>
          </a:xfrm>
          <a:prstGeom prst="rect">
            <a:avLst/>
          </a:prstGeom>
        </p:spPr>
        <p:txBody>
          <a:bodyPr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3" name="Título 1"/>
          <p:cNvSpPr txBox="1">
            <a:spLocks/>
          </p:cNvSpPr>
          <p:nvPr/>
        </p:nvSpPr>
        <p:spPr>
          <a:xfrm>
            <a:off x="6429388" y="5357826"/>
            <a:ext cx="707500" cy="654350"/>
          </a:xfrm>
          <a:prstGeom prst="rect">
            <a:avLst/>
          </a:prstGeom>
        </p:spPr>
        <p:txBody>
          <a:bodyPr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138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138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4" name="Título 1"/>
          <p:cNvSpPr txBox="1">
            <a:spLocks/>
          </p:cNvSpPr>
          <p:nvPr/>
        </p:nvSpPr>
        <p:spPr>
          <a:xfrm>
            <a:off x="7215206" y="3143248"/>
            <a:ext cx="707500" cy="654350"/>
          </a:xfrm>
          <a:prstGeom prst="rect">
            <a:avLst/>
          </a:prstGeom>
        </p:spPr>
        <p:txBody>
          <a:bodyPr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5" name="Título 1"/>
          <p:cNvSpPr txBox="1">
            <a:spLocks/>
          </p:cNvSpPr>
          <p:nvPr/>
        </p:nvSpPr>
        <p:spPr>
          <a:xfrm>
            <a:off x="3857620" y="4500570"/>
            <a:ext cx="707500" cy="654350"/>
          </a:xfrm>
          <a:prstGeom prst="rect">
            <a:avLst/>
          </a:prstGeom>
        </p:spPr>
        <p:txBody>
          <a:bodyPr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96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96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6" name="Título 1"/>
          <p:cNvSpPr txBox="1">
            <a:spLocks/>
          </p:cNvSpPr>
          <p:nvPr/>
        </p:nvSpPr>
        <p:spPr>
          <a:xfrm>
            <a:off x="1571604" y="4143380"/>
            <a:ext cx="707500" cy="654350"/>
          </a:xfrm>
          <a:prstGeom prst="rect">
            <a:avLst/>
          </a:prstGeom>
        </p:spPr>
        <p:txBody>
          <a:bodyPr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199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t>
            </a:r>
            <a:endParaRPr kumimoji="0" lang="pt-BR" sz="199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17" name="Retângulo 16"/>
          <p:cNvSpPr/>
          <p:nvPr/>
        </p:nvSpPr>
        <p:spPr>
          <a:xfrm>
            <a:off x="4486671" y="375271"/>
            <a:ext cx="1034257" cy="3154710"/>
          </a:xfrm>
          <a:prstGeom prst="rect">
            <a:avLst/>
          </a:prstGeom>
        </p:spPr>
        <p:txBody>
          <a:bodyPr wrap="none">
            <a:spAutoFit/>
          </a:bodyPr>
          <a:lstStyle/>
          <a:p>
            <a:pPr lvl="0">
              <a:spcBef>
                <a:spcPct val="0"/>
              </a:spcBef>
              <a:defRPr/>
            </a:pPr>
            <a:r>
              <a:rPr lang="pt-BR" sz="19900" dirty="0" smtClean="0">
                <a:solidFill>
                  <a:srgbClr val="4F271C">
                    <a:satMod val="130000"/>
                  </a:srgbClr>
                </a:solidFill>
                <a:effectLst>
                  <a:outerShdw blurRad="50000" dist="30000" dir="5400000" algn="tl" rotWithShape="0">
                    <a:srgbClr val="000000">
                      <a:alpha val="30000"/>
                    </a:srgbClr>
                  </a:outerShdw>
                </a:effectLst>
              </a:rPr>
              <a:t>?</a:t>
            </a:r>
            <a:endParaRPr lang="pt-BR" sz="19900" dirty="0">
              <a:solidFill>
                <a:srgbClr val="4F271C">
                  <a:satMod val="130000"/>
                </a:srgbClr>
              </a:solidFill>
              <a:effectLst>
                <a:outerShdw blurRad="50000" dist="30000" dir="5400000" algn="tl" rotWithShape="0">
                  <a:srgbClr val="000000">
                    <a:alpha val="30000"/>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7143800" cy="954107"/>
          </a:xfrm>
          <a:prstGeom prst="rect">
            <a:avLst/>
          </a:prstGeom>
        </p:spPr>
        <p:txBody>
          <a:bodyPr wrap="square">
            <a:spAutoFit/>
          </a:bodyPr>
          <a:lstStyle/>
          <a:p>
            <a:r>
              <a:rPr lang="pt-BR" sz="2800" dirty="0"/>
              <a:t>Santifica-os na verdade; a tua palavra é a verdade.</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pPr algn="just"/>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17:17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571604" y="3281605"/>
            <a:ext cx="7286676" cy="1815882"/>
          </a:xfrm>
          <a:prstGeom prst="rect">
            <a:avLst/>
          </a:prstGeom>
        </p:spPr>
        <p:txBody>
          <a:bodyPr wrap="square">
            <a:spAutoFit/>
          </a:bodyPr>
          <a:lstStyle/>
          <a:p>
            <a:r>
              <a:rPr lang="pt-BR" sz="2800" dirty="0"/>
              <a:t>Aquele que tem os meus mandamentos e os guarda, esse é o que me ama; e aquele que me ama será amado por meu Pai, e eu também o amarei e me manifestarei a ele.</a:t>
            </a:r>
            <a:r>
              <a:rPr lang="pt-BR" sz="2800" dirty="0" smtClean="0"/>
              <a:t>.</a:t>
            </a:r>
            <a:endParaRPr lang="pt-BR" sz="2600" dirty="0"/>
          </a:p>
        </p:txBody>
      </p:sp>
      <p:sp>
        <p:nvSpPr>
          <p:cNvPr id="7" name="Retângulo 6"/>
          <p:cNvSpPr/>
          <p:nvPr/>
        </p:nvSpPr>
        <p:spPr>
          <a:xfrm>
            <a:off x="1071538" y="2857496"/>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14:21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7143800" cy="3831818"/>
          </a:xfrm>
          <a:prstGeom prst="rect">
            <a:avLst/>
          </a:prstGeom>
        </p:spPr>
        <p:txBody>
          <a:bodyPr wrap="square">
            <a:spAutoFit/>
          </a:bodyPr>
          <a:lstStyle/>
          <a:p>
            <a:r>
              <a:rPr lang="pt-BR" sz="2700" dirty="0"/>
              <a:t>Ora, sabemos que o temos conhecido por isto: se guardamos os seus mandamentos</a:t>
            </a:r>
            <a:r>
              <a:rPr lang="pt-BR" sz="2700" dirty="0" smtClean="0"/>
              <a:t>. </a:t>
            </a:r>
            <a:r>
              <a:rPr lang="pt-BR" sz="2700" dirty="0"/>
              <a:t>Aquele que diz: Eu o conheço e não guarda os seus mandamentos é mentiroso, e nele não está a verdade</a:t>
            </a:r>
            <a:r>
              <a:rPr lang="pt-BR" sz="2700" dirty="0" smtClean="0"/>
              <a:t>.  </a:t>
            </a:r>
            <a:r>
              <a:rPr lang="pt-BR" sz="2700" dirty="0"/>
              <a:t>Aquele, entretanto, que guarda a sua palavra, nele, verdadeiramente, tem sido aperfeiçoado o amor de Deus. Nisto sabemos que estamos nele</a:t>
            </a:r>
            <a:r>
              <a:rPr lang="pt-BR" sz="2700" dirty="0" smtClean="0"/>
              <a:t>: </a:t>
            </a:r>
            <a:r>
              <a:rPr lang="pt-BR" sz="2700" dirty="0"/>
              <a:t>aquele que diz que permanece nele, esse deve também andar assim como ele andou.</a:t>
            </a:r>
          </a:p>
        </p:txBody>
      </p:sp>
      <p:sp>
        <p:nvSpPr>
          <p:cNvPr id="12" name="Retângulo 11"/>
          <p:cNvSpPr/>
          <p:nvPr/>
        </p:nvSpPr>
        <p:spPr>
          <a:xfrm>
            <a:off x="1071538" y="1477020"/>
            <a:ext cx="3714776" cy="523220"/>
          </a:xfrm>
          <a:prstGeom prst="rect">
            <a:avLst/>
          </a:prstGeom>
        </p:spPr>
        <p:txBody>
          <a:bodyPr wrap="square">
            <a:spAutoFit/>
          </a:bodyPr>
          <a:lstStyle/>
          <a:p>
            <a:pPr algn="just"/>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João 2:3-6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11" name="Retângulo 10"/>
          <p:cNvSpPr/>
          <p:nvPr/>
        </p:nvSpPr>
        <p:spPr>
          <a:xfrm>
            <a:off x="1571604" y="1901129"/>
            <a:ext cx="6643734" cy="1384995"/>
          </a:xfrm>
          <a:prstGeom prst="rect">
            <a:avLst/>
          </a:prstGeom>
        </p:spPr>
        <p:txBody>
          <a:bodyPr wrap="square">
            <a:spAutoFit/>
          </a:bodyPr>
          <a:lstStyle/>
          <a:p>
            <a:r>
              <a:rPr lang="pt-BR" sz="2800" dirty="0"/>
              <a:t>Então, Pedro e os demais apóstolos afirmaram: Antes, importa obedecer a Deus do que aos homens.</a:t>
            </a:r>
            <a:endParaRPr lang="pt-BR" sz="2400" dirty="0"/>
          </a:p>
        </p:txBody>
      </p:sp>
      <p:sp>
        <p:nvSpPr>
          <p:cNvPr id="12" name="Retângulo 11"/>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5:29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tângulo 12"/>
          <p:cNvSpPr/>
          <p:nvPr/>
        </p:nvSpPr>
        <p:spPr>
          <a:xfrm>
            <a:off x="1571604" y="3500438"/>
            <a:ext cx="7143800" cy="1384995"/>
          </a:xfrm>
          <a:prstGeom prst="rect">
            <a:avLst/>
          </a:prstGeom>
        </p:spPr>
        <p:txBody>
          <a:bodyPr wrap="square">
            <a:spAutoFit/>
          </a:bodyPr>
          <a:lstStyle/>
          <a:p>
            <a:r>
              <a:rPr lang="pt-BR" sz="2800" b="1" dirty="0" smtClean="0">
                <a:solidFill>
                  <a:schemeClr val="tx1">
                    <a:lumMod val="95000"/>
                    <a:lumOff val="5000"/>
                  </a:schemeClr>
                </a:solidFill>
              </a:rPr>
              <a:t>Deus não admite desobediência da Sua Lei, mesmo sob coação das autoridades civis.</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6" name="Retângulo 5"/>
          <p:cNvSpPr/>
          <p:nvPr/>
        </p:nvSpPr>
        <p:spPr>
          <a:xfrm>
            <a:off x="1571604" y="1852845"/>
            <a:ext cx="7286676" cy="1384995"/>
          </a:xfrm>
          <a:prstGeom prst="rect">
            <a:avLst/>
          </a:prstGeom>
        </p:spPr>
        <p:txBody>
          <a:bodyPr wrap="square">
            <a:spAutoFit/>
          </a:bodyPr>
          <a:lstStyle/>
          <a:p>
            <a:r>
              <a:rPr lang="pt-BR" sz="2800" dirty="0"/>
              <a:t>Se não, fica sabendo, ó rei, que não serviremos a teus deuses, nem adoraremos a imagem de ouro que levantaste.</a:t>
            </a:r>
            <a:endParaRPr lang="pt-BR" sz="2600" dirty="0"/>
          </a:p>
        </p:txBody>
      </p:sp>
      <p:sp>
        <p:nvSpPr>
          <p:cNvPr id="7" name="Retângulo 6"/>
          <p:cNvSpPr/>
          <p:nvPr/>
        </p:nvSpPr>
        <p:spPr>
          <a:xfrm>
            <a:off x="1071538" y="1428736"/>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4" y="3781671"/>
            <a:ext cx="7286676" cy="1384995"/>
          </a:xfrm>
          <a:prstGeom prst="rect">
            <a:avLst/>
          </a:prstGeom>
        </p:spPr>
        <p:txBody>
          <a:bodyPr wrap="square">
            <a:spAutoFit/>
          </a:bodyPr>
          <a:lstStyle/>
          <a:p>
            <a:r>
              <a:rPr lang="pt-BR" sz="2800" dirty="0"/>
              <a:t>Responderam: De César. Então, lhes disse: Dai, pois, a César o que é de César e a Deus o que é de Deus.</a:t>
            </a:r>
            <a:endParaRPr lang="pt-BR" sz="2600" dirty="0"/>
          </a:p>
        </p:txBody>
      </p:sp>
      <p:sp>
        <p:nvSpPr>
          <p:cNvPr id="9" name="Retângulo 8"/>
          <p:cNvSpPr/>
          <p:nvPr/>
        </p:nvSpPr>
        <p:spPr>
          <a:xfrm>
            <a:off x="1071538" y="3357562"/>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22:21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LEI DE DEUS</a:t>
            </a:r>
            <a:endParaRPr lang="pt-BR" dirty="0"/>
          </a:p>
        </p:txBody>
      </p:sp>
      <p:sp>
        <p:nvSpPr>
          <p:cNvPr id="6" name="Retângulo 5"/>
          <p:cNvSpPr/>
          <p:nvPr/>
        </p:nvSpPr>
        <p:spPr>
          <a:xfrm>
            <a:off x="1571604" y="1852845"/>
            <a:ext cx="7286676" cy="1384995"/>
          </a:xfrm>
          <a:prstGeom prst="rect">
            <a:avLst/>
          </a:prstGeom>
        </p:spPr>
        <p:txBody>
          <a:bodyPr wrap="square">
            <a:spAutoFit/>
          </a:bodyPr>
          <a:lstStyle/>
          <a:p>
            <a:r>
              <a:rPr lang="pt-BR" sz="2800" dirty="0"/>
              <a:t>Eu sou o SENHOR, este é o meu nome; a minha glória, pois, não a darei a outrem, nem a minha honra, às imagens de escultura.</a:t>
            </a:r>
            <a:endParaRPr lang="pt-BR" sz="2600" dirty="0"/>
          </a:p>
        </p:txBody>
      </p:sp>
      <p:sp>
        <p:nvSpPr>
          <p:cNvPr id="7" name="Retângulo 6"/>
          <p:cNvSpPr/>
          <p:nvPr/>
        </p:nvSpPr>
        <p:spPr>
          <a:xfrm>
            <a:off x="1071538" y="1428736"/>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 42:8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tângulo 9"/>
          <p:cNvSpPr/>
          <p:nvPr/>
        </p:nvSpPr>
        <p:spPr>
          <a:xfrm>
            <a:off x="1571604" y="3687079"/>
            <a:ext cx="7143800" cy="1384995"/>
          </a:xfrm>
          <a:prstGeom prst="rect">
            <a:avLst/>
          </a:prstGeom>
        </p:spPr>
        <p:txBody>
          <a:bodyPr wrap="square">
            <a:spAutoFit/>
          </a:bodyPr>
          <a:lstStyle/>
          <a:p>
            <a:r>
              <a:rPr lang="pt-BR" sz="2800" b="1" dirty="0" smtClean="0">
                <a:solidFill>
                  <a:schemeClr val="tx1">
                    <a:lumMod val="95000"/>
                    <a:lumOff val="5000"/>
                  </a:schemeClr>
                </a:solidFill>
              </a:rPr>
              <a:t>Em questões de fé nem homem nem poder algum tem o direito de promulgar leis.</a:t>
            </a:r>
            <a:endParaRPr lang="pt-BR" sz="2800" b="1"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Imagens\Imagens B\lei de Deus\lei (6).Jpg"/>
          <p:cNvPicPr>
            <a:picLocks noChangeAspect="1" noChangeArrowheads="1"/>
          </p:cNvPicPr>
          <p:nvPr/>
        </p:nvPicPr>
        <p:blipFill>
          <a:blip r:embed="rId2" cstate="print"/>
          <a:srcRect/>
          <a:stretch>
            <a:fillRect/>
          </a:stretch>
        </p:blipFill>
        <p:spPr bwMode="auto">
          <a:xfrm>
            <a:off x="1071538" y="285728"/>
            <a:ext cx="7858180" cy="6343672"/>
          </a:xfrm>
          <a:prstGeom prst="rect">
            <a:avLst/>
          </a:prstGeom>
          <a:noFill/>
        </p:spPr>
      </p:pic>
      <p:sp>
        <p:nvSpPr>
          <p:cNvPr id="5" name="CaixaDeTexto 4"/>
          <p:cNvSpPr txBox="1"/>
          <p:nvPr/>
        </p:nvSpPr>
        <p:spPr>
          <a:xfrm>
            <a:off x="1928794" y="1363792"/>
            <a:ext cx="2500330" cy="830997"/>
          </a:xfrm>
          <a:prstGeom prst="rect">
            <a:avLst/>
          </a:prstGeom>
          <a:noFill/>
        </p:spPr>
        <p:txBody>
          <a:bodyPr wrap="square" rtlCol="0">
            <a:spAutoFit/>
          </a:bodyPr>
          <a:lstStyle/>
          <a:p>
            <a:pPr algn="ctr"/>
            <a:r>
              <a:rPr lang="pt-BR" sz="2400" b="1" dirty="0" smtClean="0">
                <a:latin typeface="Chiller" pitchFamily="82" charset="0"/>
              </a:rPr>
              <a:t>Não terás outros deuses diante de mim.</a:t>
            </a:r>
            <a:endParaRPr lang="pt-BR" sz="2400" b="1" dirty="0">
              <a:latin typeface="Chiller" pitchFamily="82" charset="0"/>
            </a:endParaRPr>
          </a:p>
        </p:txBody>
      </p:sp>
      <p:sp>
        <p:nvSpPr>
          <p:cNvPr id="6" name="CaixaDeTexto 5"/>
          <p:cNvSpPr txBox="1"/>
          <p:nvPr/>
        </p:nvSpPr>
        <p:spPr>
          <a:xfrm>
            <a:off x="1928794" y="2578238"/>
            <a:ext cx="2500330" cy="830997"/>
          </a:xfrm>
          <a:prstGeom prst="rect">
            <a:avLst/>
          </a:prstGeom>
          <a:noFill/>
        </p:spPr>
        <p:txBody>
          <a:bodyPr wrap="square" rtlCol="0">
            <a:spAutoFit/>
          </a:bodyPr>
          <a:lstStyle/>
          <a:p>
            <a:pPr algn="ctr"/>
            <a:r>
              <a:rPr lang="pt-BR" sz="2400" b="1" dirty="0" smtClean="0">
                <a:latin typeface="Chiller" pitchFamily="82" charset="0"/>
              </a:rPr>
              <a:t>Não farás para ti imagem de escultura.</a:t>
            </a:r>
            <a:endParaRPr lang="pt-BR" sz="2400" b="1" dirty="0">
              <a:latin typeface="Chiller" pitchFamily="82" charset="0"/>
            </a:endParaRPr>
          </a:p>
        </p:txBody>
      </p:sp>
      <p:sp>
        <p:nvSpPr>
          <p:cNvPr id="7" name="CaixaDeTexto 6"/>
          <p:cNvSpPr txBox="1"/>
          <p:nvPr/>
        </p:nvSpPr>
        <p:spPr>
          <a:xfrm>
            <a:off x="1928794" y="3864122"/>
            <a:ext cx="2500330" cy="830997"/>
          </a:xfrm>
          <a:prstGeom prst="rect">
            <a:avLst/>
          </a:prstGeom>
          <a:noFill/>
        </p:spPr>
        <p:txBody>
          <a:bodyPr wrap="square" rtlCol="0">
            <a:spAutoFit/>
          </a:bodyPr>
          <a:lstStyle/>
          <a:p>
            <a:pPr algn="ctr"/>
            <a:r>
              <a:rPr lang="pt-BR" sz="2400" b="1" dirty="0" smtClean="0">
                <a:latin typeface="Chiller" pitchFamily="82" charset="0"/>
              </a:rPr>
              <a:t>Não tomarás o nome do Senhor em vão.</a:t>
            </a:r>
            <a:endParaRPr lang="pt-BR" sz="2400" b="1" dirty="0">
              <a:latin typeface="Chiller" pitchFamily="82" charset="0"/>
            </a:endParaRPr>
          </a:p>
        </p:txBody>
      </p:sp>
      <p:sp>
        <p:nvSpPr>
          <p:cNvPr id="8" name="CaixaDeTexto 7"/>
          <p:cNvSpPr txBox="1"/>
          <p:nvPr/>
        </p:nvSpPr>
        <p:spPr>
          <a:xfrm>
            <a:off x="1928794" y="5007130"/>
            <a:ext cx="2500330" cy="830997"/>
          </a:xfrm>
          <a:prstGeom prst="rect">
            <a:avLst/>
          </a:prstGeom>
          <a:noFill/>
        </p:spPr>
        <p:txBody>
          <a:bodyPr wrap="square" rtlCol="0">
            <a:spAutoFit/>
          </a:bodyPr>
          <a:lstStyle/>
          <a:p>
            <a:pPr algn="ctr"/>
            <a:r>
              <a:rPr lang="pt-BR" sz="2400" b="1" dirty="0" smtClean="0">
                <a:latin typeface="Chiller" pitchFamily="82" charset="0"/>
              </a:rPr>
              <a:t>Lembra-te do dia de sábado para o santificar</a:t>
            </a:r>
            <a:endParaRPr lang="pt-BR" sz="2400" b="1" dirty="0">
              <a:latin typeface="Chiller" pitchFamily="82" charset="0"/>
            </a:endParaRPr>
          </a:p>
        </p:txBody>
      </p:sp>
      <p:sp>
        <p:nvSpPr>
          <p:cNvPr id="9" name="CaixaDeTexto 8"/>
          <p:cNvSpPr txBox="1"/>
          <p:nvPr/>
        </p:nvSpPr>
        <p:spPr>
          <a:xfrm>
            <a:off x="2993076" y="1142984"/>
            <a:ext cx="329280" cy="400110"/>
          </a:xfrm>
          <a:prstGeom prst="rect">
            <a:avLst/>
          </a:prstGeom>
          <a:noFill/>
        </p:spPr>
        <p:txBody>
          <a:bodyPr wrap="square" rtlCol="0">
            <a:spAutoFit/>
          </a:bodyPr>
          <a:lstStyle/>
          <a:p>
            <a:r>
              <a:rPr lang="pt-BR" sz="2000" b="1" dirty="0" smtClean="0">
                <a:latin typeface="Chiller" pitchFamily="82" charset="0"/>
              </a:rPr>
              <a:t>I</a:t>
            </a:r>
            <a:endParaRPr lang="pt-BR" sz="2000" b="1" dirty="0">
              <a:latin typeface="Chiller" pitchFamily="82" charset="0"/>
            </a:endParaRPr>
          </a:p>
        </p:txBody>
      </p:sp>
      <p:sp>
        <p:nvSpPr>
          <p:cNvPr id="10" name="CaixaDeTexto 9"/>
          <p:cNvSpPr txBox="1"/>
          <p:nvPr/>
        </p:nvSpPr>
        <p:spPr>
          <a:xfrm>
            <a:off x="2963020" y="2345288"/>
            <a:ext cx="435684" cy="400110"/>
          </a:xfrm>
          <a:prstGeom prst="rect">
            <a:avLst/>
          </a:prstGeom>
          <a:noFill/>
        </p:spPr>
        <p:txBody>
          <a:bodyPr wrap="square" rtlCol="0">
            <a:spAutoFit/>
          </a:bodyPr>
          <a:lstStyle/>
          <a:p>
            <a:r>
              <a:rPr lang="pt-BR" sz="2000" b="1" dirty="0" smtClean="0">
                <a:latin typeface="Chiller" pitchFamily="82" charset="0"/>
              </a:rPr>
              <a:t>II</a:t>
            </a:r>
            <a:endParaRPr lang="pt-BR" sz="2000" b="1" dirty="0">
              <a:latin typeface="Chiller" pitchFamily="82" charset="0"/>
            </a:endParaRPr>
          </a:p>
        </p:txBody>
      </p:sp>
      <p:sp>
        <p:nvSpPr>
          <p:cNvPr id="11" name="CaixaDeTexto 10"/>
          <p:cNvSpPr txBox="1"/>
          <p:nvPr/>
        </p:nvSpPr>
        <p:spPr>
          <a:xfrm>
            <a:off x="2953899" y="3643314"/>
            <a:ext cx="542092" cy="400110"/>
          </a:xfrm>
          <a:prstGeom prst="rect">
            <a:avLst/>
          </a:prstGeom>
          <a:noFill/>
        </p:spPr>
        <p:txBody>
          <a:bodyPr wrap="square" rtlCol="0">
            <a:spAutoFit/>
          </a:bodyPr>
          <a:lstStyle/>
          <a:p>
            <a:r>
              <a:rPr lang="pt-BR" sz="2000" b="1" dirty="0" smtClean="0">
                <a:latin typeface="Chiller" pitchFamily="82" charset="0"/>
              </a:rPr>
              <a:t>III</a:t>
            </a:r>
            <a:endParaRPr lang="pt-BR" sz="2000" b="1" dirty="0">
              <a:latin typeface="Chiller" pitchFamily="82" charset="0"/>
            </a:endParaRPr>
          </a:p>
        </p:txBody>
      </p:sp>
      <p:sp>
        <p:nvSpPr>
          <p:cNvPr id="12" name="CaixaDeTexto 11"/>
          <p:cNvSpPr txBox="1"/>
          <p:nvPr/>
        </p:nvSpPr>
        <p:spPr>
          <a:xfrm>
            <a:off x="2962190" y="4714884"/>
            <a:ext cx="445360" cy="400110"/>
          </a:xfrm>
          <a:prstGeom prst="rect">
            <a:avLst/>
          </a:prstGeom>
          <a:noFill/>
        </p:spPr>
        <p:txBody>
          <a:bodyPr wrap="square" rtlCol="0">
            <a:spAutoFit/>
          </a:bodyPr>
          <a:lstStyle/>
          <a:p>
            <a:r>
              <a:rPr lang="pt-BR" sz="2000" b="1" dirty="0" smtClean="0">
                <a:latin typeface="Chiller" pitchFamily="82" charset="0"/>
              </a:rPr>
              <a:t>IV</a:t>
            </a:r>
            <a:endParaRPr lang="pt-BR" sz="2000" b="1" dirty="0">
              <a:latin typeface="Chiller" pitchFamily="82" charset="0"/>
            </a:endParaRPr>
          </a:p>
        </p:txBody>
      </p:sp>
      <p:sp>
        <p:nvSpPr>
          <p:cNvPr id="13" name="CaixaDeTexto 12"/>
          <p:cNvSpPr txBox="1"/>
          <p:nvPr/>
        </p:nvSpPr>
        <p:spPr>
          <a:xfrm>
            <a:off x="5929322" y="1363792"/>
            <a:ext cx="2500330" cy="461665"/>
          </a:xfrm>
          <a:prstGeom prst="rect">
            <a:avLst/>
          </a:prstGeom>
          <a:noFill/>
        </p:spPr>
        <p:txBody>
          <a:bodyPr wrap="square" rtlCol="0">
            <a:spAutoFit/>
          </a:bodyPr>
          <a:lstStyle/>
          <a:p>
            <a:pPr algn="ctr"/>
            <a:r>
              <a:rPr lang="pt-BR" sz="2400" b="1" dirty="0" smtClean="0">
                <a:latin typeface="Chiller" pitchFamily="82" charset="0"/>
              </a:rPr>
              <a:t>Honra teu pai e tua mãe</a:t>
            </a:r>
            <a:endParaRPr lang="pt-BR" sz="2400" b="1" dirty="0">
              <a:latin typeface="Chiller" pitchFamily="82" charset="0"/>
            </a:endParaRPr>
          </a:p>
        </p:txBody>
      </p:sp>
      <p:sp>
        <p:nvSpPr>
          <p:cNvPr id="14" name="CaixaDeTexto 13"/>
          <p:cNvSpPr txBox="1"/>
          <p:nvPr/>
        </p:nvSpPr>
        <p:spPr>
          <a:xfrm>
            <a:off x="5929322" y="2221048"/>
            <a:ext cx="2500330" cy="461665"/>
          </a:xfrm>
          <a:prstGeom prst="rect">
            <a:avLst/>
          </a:prstGeom>
          <a:noFill/>
        </p:spPr>
        <p:txBody>
          <a:bodyPr wrap="square" rtlCol="0">
            <a:spAutoFit/>
          </a:bodyPr>
          <a:lstStyle/>
          <a:p>
            <a:pPr algn="ctr"/>
            <a:r>
              <a:rPr lang="pt-BR" sz="2400" b="1" dirty="0" smtClean="0">
                <a:latin typeface="Chiller" pitchFamily="82" charset="0"/>
              </a:rPr>
              <a:t>Não matarás</a:t>
            </a:r>
            <a:endParaRPr lang="pt-BR" sz="2400" b="1" dirty="0">
              <a:latin typeface="Chiller" pitchFamily="82" charset="0"/>
            </a:endParaRPr>
          </a:p>
        </p:txBody>
      </p:sp>
      <p:sp>
        <p:nvSpPr>
          <p:cNvPr id="15" name="CaixaDeTexto 14"/>
          <p:cNvSpPr txBox="1"/>
          <p:nvPr/>
        </p:nvSpPr>
        <p:spPr>
          <a:xfrm>
            <a:off x="5929322" y="3681715"/>
            <a:ext cx="2500330" cy="461665"/>
          </a:xfrm>
          <a:prstGeom prst="rect">
            <a:avLst/>
          </a:prstGeom>
          <a:noFill/>
        </p:spPr>
        <p:txBody>
          <a:bodyPr wrap="square" rtlCol="0">
            <a:spAutoFit/>
          </a:bodyPr>
          <a:lstStyle/>
          <a:p>
            <a:pPr algn="ctr"/>
            <a:r>
              <a:rPr lang="pt-BR" sz="2400" b="1" dirty="0" smtClean="0">
                <a:latin typeface="Chiller" pitchFamily="82" charset="0"/>
              </a:rPr>
              <a:t>Não furtarás</a:t>
            </a:r>
            <a:endParaRPr lang="pt-BR" sz="2400" b="1" dirty="0">
              <a:latin typeface="Chiller" pitchFamily="82" charset="0"/>
            </a:endParaRPr>
          </a:p>
        </p:txBody>
      </p:sp>
      <p:sp>
        <p:nvSpPr>
          <p:cNvPr id="16" name="CaixaDeTexto 15"/>
          <p:cNvSpPr txBox="1"/>
          <p:nvPr/>
        </p:nvSpPr>
        <p:spPr>
          <a:xfrm>
            <a:off x="5929322" y="5324789"/>
            <a:ext cx="2500330" cy="461665"/>
          </a:xfrm>
          <a:prstGeom prst="rect">
            <a:avLst/>
          </a:prstGeom>
          <a:noFill/>
        </p:spPr>
        <p:txBody>
          <a:bodyPr wrap="square" rtlCol="0">
            <a:spAutoFit/>
          </a:bodyPr>
          <a:lstStyle/>
          <a:p>
            <a:pPr algn="ctr"/>
            <a:r>
              <a:rPr lang="pt-BR" sz="2400" b="1" dirty="0" smtClean="0">
                <a:latin typeface="Chiller" pitchFamily="82" charset="0"/>
              </a:rPr>
              <a:t>Não cobiçarás</a:t>
            </a:r>
            <a:endParaRPr lang="pt-BR" sz="2400" b="1" dirty="0">
              <a:latin typeface="Chiller" pitchFamily="82" charset="0"/>
            </a:endParaRPr>
          </a:p>
        </p:txBody>
      </p:sp>
      <p:sp>
        <p:nvSpPr>
          <p:cNvPr id="17" name="CaixaDeTexto 16"/>
          <p:cNvSpPr txBox="1"/>
          <p:nvPr/>
        </p:nvSpPr>
        <p:spPr>
          <a:xfrm>
            <a:off x="6993604" y="1142984"/>
            <a:ext cx="329280" cy="400110"/>
          </a:xfrm>
          <a:prstGeom prst="rect">
            <a:avLst/>
          </a:prstGeom>
          <a:noFill/>
        </p:spPr>
        <p:txBody>
          <a:bodyPr wrap="square" rtlCol="0">
            <a:spAutoFit/>
          </a:bodyPr>
          <a:lstStyle/>
          <a:p>
            <a:r>
              <a:rPr lang="pt-BR" sz="2000" b="1" dirty="0">
                <a:latin typeface="Chiller" pitchFamily="82" charset="0"/>
              </a:rPr>
              <a:t>V</a:t>
            </a:r>
          </a:p>
        </p:txBody>
      </p:sp>
      <p:sp>
        <p:nvSpPr>
          <p:cNvPr id="18" name="CaixaDeTexto 17"/>
          <p:cNvSpPr txBox="1"/>
          <p:nvPr/>
        </p:nvSpPr>
        <p:spPr>
          <a:xfrm>
            <a:off x="6929454" y="2000240"/>
            <a:ext cx="435684" cy="400110"/>
          </a:xfrm>
          <a:prstGeom prst="rect">
            <a:avLst/>
          </a:prstGeom>
          <a:noFill/>
        </p:spPr>
        <p:txBody>
          <a:bodyPr wrap="square" rtlCol="0">
            <a:spAutoFit/>
          </a:bodyPr>
          <a:lstStyle/>
          <a:p>
            <a:r>
              <a:rPr lang="pt-BR" sz="2000" b="1" dirty="0">
                <a:latin typeface="Chiller" pitchFamily="82" charset="0"/>
              </a:rPr>
              <a:t>V</a:t>
            </a:r>
            <a:r>
              <a:rPr lang="pt-BR" sz="2000" b="1" dirty="0" smtClean="0">
                <a:latin typeface="Chiller" pitchFamily="82" charset="0"/>
              </a:rPr>
              <a:t>I</a:t>
            </a:r>
            <a:endParaRPr lang="pt-BR" sz="2000" b="1" dirty="0">
              <a:latin typeface="Chiller" pitchFamily="82" charset="0"/>
            </a:endParaRPr>
          </a:p>
        </p:txBody>
      </p:sp>
      <p:sp>
        <p:nvSpPr>
          <p:cNvPr id="19" name="CaixaDeTexto 18"/>
          <p:cNvSpPr txBox="1"/>
          <p:nvPr/>
        </p:nvSpPr>
        <p:spPr>
          <a:xfrm>
            <a:off x="6858016" y="3460907"/>
            <a:ext cx="542092" cy="400110"/>
          </a:xfrm>
          <a:prstGeom prst="rect">
            <a:avLst/>
          </a:prstGeom>
          <a:noFill/>
        </p:spPr>
        <p:txBody>
          <a:bodyPr wrap="square" rtlCol="0">
            <a:spAutoFit/>
          </a:bodyPr>
          <a:lstStyle/>
          <a:p>
            <a:r>
              <a:rPr lang="pt-BR" sz="2000" b="1" dirty="0" smtClean="0">
                <a:latin typeface="Chiller" pitchFamily="82" charset="0"/>
              </a:rPr>
              <a:t>VIII</a:t>
            </a:r>
            <a:endParaRPr lang="pt-BR" sz="2000" b="1" dirty="0">
              <a:latin typeface="Chiller" pitchFamily="82" charset="0"/>
            </a:endParaRPr>
          </a:p>
        </p:txBody>
      </p:sp>
      <p:sp>
        <p:nvSpPr>
          <p:cNvPr id="20" name="CaixaDeTexto 19"/>
          <p:cNvSpPr txBox="1"/>
          <p:nvPr/>
        </p:nvSpPr>
        <p:spPr>
          <a:xfrm>
            <a:off x="6962718" y="5032543"/>
            <a:ext cx="445360" cy="400110"/>
          </a:xfrm>
          <a:prstGeom prst="rect">
            <a:avLst/>
          </a:prstGeom>
          <a:noFill/>
        </p:spPr>
        <p:txBody>
          <a:bodyPr wrap="square" rtlCol="0">
            <a:spAutoFit/>
          </a:bodyPr>
          <a:lstStyle/>
          <a:p>
            <a:r>
              <a:rPr lang="pt-BR" sz="2000" b="1" dirty="0" smtClean="0">
                <a:latin typeface="Chiller" pitchFamily="82" charset="0"/>
              </a:rPr>
              <a:t>X</a:t>
            </a:r>
            <a:endParaRPr lang="pt-BR" sz="2000" b="1" dirty="0">
              <a:latin typeface="Chiller" pitchFamily="82" charset="0"/>
            </a:endParaRPr>
          </a:p>
        </p:txBody>
      </p:sp>
      <p:sp>
        <p:nvSpPr>
          <p:cNvPr id="21" name="CaixaDeTexto 20"/>
          <p:cNvSpPr txBox="1"/>
          <p:nvPr/>
        </p:nvSpPr>
        <p:spPr>
          <a:xfrm>
            <a:off x="5929322" y="2967335"/>
            <a:ext cx="2500330" cy="461665"/>
          </a:xfrm>
          <a:prstGeom prst="rect">
            <a:avLst/>
          </a:prstGeom>
          <a:noFill/>
        </p:spPr>
        <p:txBody>
          <a:bodyPr wrap="square" rtlCol="0">
            <a:spAutoFit/>
          </a:bodyPr>
          <a:lstStyle/>
          <a:p>
            <a:pPr algn="ctr"/>
            <a:r>
              <a:rPr lang="pt-BR" sz="2400" b="1" dirty="0" smtClean="0">
                <a:latin typeface="Chiller" pitchFamily="82" charset="0"/>
              </a:rPr>
              <a:t>Não adulterarás</a:t>
            </a:r>
            <a:endParaRPr lang="pt-BR" sz="2400" b="1" dirty="0">
              <a:latin typeface="Chiller" pitchFamily="82" charset="0"/>
            </a:endParaRPr>
          </a:p>
        </p:txBody>
      </p:sp>
      <p:sp>
        <p:nvSpPr>
          <p:cNvPr id="22" name="CaixaDeTexto 21"/>
          <p:cNvSpPr txBox="1"/>
          <p:nvPr/>
        </p:nvSpPr>
        <p:spPr>
          <a:xfrm>
            <a:off x="6858016" y="2746527"/>
            <a:ext cx="578560" cy="400110"/>
          </a:xfrm>
          <a:prstGeom prst="rect">
            <a:avLst/>
          </a:prstGeom>
          <a:noFill/>
        </p:spPr>
        <p:txBody>
          <a:bodyPr wrap="square" rtlCol="0">
            <a:spAutoFit/>
          </a:bodyPr>
          <a:lstStyle/>
          <a:p>
            <a:r>
              <a:rPr lang="pt-BR" sz="2000" b="1" dirty="0" smtClean="0">
                <a:latin typeface="Chiller" pitchFamily="82" charset="0"/>
              </a:rPr>
              <a:t>VII</a:t>
            </a:r>
            <a:endParaRPr lang="pt-BR" sz="2000" b="1" dirty="0">
              <a:latin typeface="Chiller" pitchFamily="82" charset="0"/>
            </a:endParaRPr>
          </a:p>
        </p:txBody>
      </p:sp>
      <p:sp>
        <p:nvSpPr>
          <p:cNvPr id="23" name="CaixaDeTexto 22"/>
          <p:cNvSpPr txBox="1"/>
          <p:nvPr/>
        </p:nvSpPr>
        <p:spPr>
          <a:xfrm>
            <a:off x="5929322" y="4482922"/>
            <a:ext cx="2500330" cy="446276"/>
          </a:xfrm>
          <a:prstGeom prst="rect">
            <a:avLst/>
          </a:prstGeom>
          <a:noFill/>
        </p:spPr>
        <p:txBody>
          <a:bodyPr wrap="square" rtlCol="0">
            <a:spAutoFit/>
          </a:bodyPr>
          <a:lstStyle/>
          <a:p>
            <a:pPr algn="ctr"/>
            <a:r>
              <a:rPr lang="pt-BR" sz="2300" b="1" dirty="0" smtClean="0">
                <a:latin typeface="Chiller" pitchFamily="82" charset="0"/>
              </a:rPr>
              <a:t>Não dirás falso testemunho</a:t>
            </a:r>
            <a:endParaRPr lang="pt-BR" sz="2300" b="1" dirty="0">
              <a:latin typeface="Chiller" pitchFamily="82" charset="0"/>
            </a:endParaRPr>
          </a:p>
        </p:txBody>
      </p:sp>
      <p:sp>
        <p:nvSpPr>
          <p:cNvPr id="24" name="CaixaDeTexto 23"/>
          <p:cNvSpPr txBox="1"/>
          <p:nvPr/>
        </p:nvSpPr>
        <p:spPr>
          <a:xfrm>
            <a:off x="6954427" y="4262114"/>
            <a:ext cx="542092" cy="400110"/>
          </a:xfrm>
          <a:prstGeom prst="rect">
            <a:avLst/>
          </a:prstGeom>
          <a:noFill/>
        </p:spPr>
        <p:txBody>
          <a:bodyPr wrap="square" rtlCol="0">
            <a:spAutoFit/>
          </a:bodyPr>
          <a:lstStyle/>
          <a:p>
            <a:r>
              <a:rPr lang="pt-BR" sz="2000" b="1" dirty="0" smtClean="0">
                <a:latin typeface="Chiller" pitchFamily="82" charset="0"/>
              </a:rPr>
              <a:t>IX</a:t>
            </a:r>
            <a:endParaRPr lang="pt-BR" sz="2000" b="1" dirty="0">
              <a:latin typeface="Chiller" pitchFamily="82"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pt-BR" sz="6600" b="1" dirty="0" smtClean="0"/>
              <a:t>O SÁBADO</a:t>
            </a:r>
            <a:endParaRPr lang="pt-BR" sz="6600" b="1" dirty="0"/>
          </a:p>
        </p:txBody>
      </p:sp>
      <p:sp>
        <p:nvSpPr>
          <p:cNvPr id="5" name="Título 1"/>
          <p:cNvSpPr>
            <a:spLocks noGrp="1"/>
          </p:cNvSpPr>
          <p:nvPr>
            <p:ph type="title"/>
          </p:nvPr>
        </p:nvSpPr>
        <p:spPr/>
        <p:txBody>
          <a:bodyPr>
            <a:normAutofit/>
          </a:bodyPr>
          <a:lstStyle/>
          <a:p>
            <a:r>
              <a:rPr lang="pt-BR" sz="4800" dirty="0" smtClean="0"/>
              <a:t>06</a:t>
            </a:r>
            <a:endParaRPr lang="pt-BR" sz="4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Imagens\Imagens B\lei de Deus\lei (6).Jpg"/>
          <p:cNvPicPr>
            <a:picLocks noChangeAspect="1" noChangeArrowheads="1"/>
          </p:cNvPicPr>
          <p:nvPr/>
        </p:nvPicPr>
        <p:blipFill>
          <a:blip r:embed="rId2" cstate="print"/>
          <a:srcRect/>
          <a:stretch>
            <a:fillRect/>
          </a:stretch>
        </p:blipFill>
        <p:spPr bwMode="auto">
          <a:xfrm>
            <a:off x="1934820" y="1790005"/>
            <a:ext cx="5994766" cy="4839394"/>
          </a:xfrm>
          <a:prstGeom prst="rect">
            <a:avLst/>
          </a:prstGeom>
          <a:noFill/>
        </p:spPr>
      </p:pic>
      <p:sp>
        <p:nvSpPr>
          <p:cNvPr id="5" name="CaixaDeTexto 4"/>
          <p:cNvSpPr txBox="1"/>
          <p:nvPr/>
        </p:nvSpPr>
        <p:spPr>
          <a:xfrm>
            <a:off x="2500298" y="2568355"/>
            <a:ext cx="2071702" cy="646331"/>
          </a:xfrm>
          <a:prstGeom prst="rect">
            <a:avLst/>
          </a:prstGeom>
          <a:noFill/>
        </p:spPr>
        <p:txBody>
          <a:bodyPr wrap="square" rtlCol="0">
            <a:spAutoFit/>
          </a:bodyPr>
          <a:lstStyle/>
          <a:p>
            <a:pPr algn="ctr"/>
            <a:r>
              <a:rPr lang="pt-BR" b="1" dirty="0" smtClean="0">
                <a:latin typeface="Chiller" pitchFamily="82" charset="0"/>
              </a:rPr>
              <a:t>Não terás outros deuses diante de mim.</a:t>
            </a:r>
            <a:endParaRPr lang="pt-BR" b="1" dirty="0">
              <a:latin typeface="Chiller" pitchFamily="82" charset="0"/>
            </a:endParaRPr>
          </a:p>
        </p:txBody>
      </p:sp>
      <p:sp>
        <p:nvSpPr>
          <p:cNvPr id="6" name="CaixaDeTexto 5"/>
          <p:cNvSpPr txBox="1"/>
          <p:nvPr/>
        </p:nvSpPr>
        <p:spPr>
          <a:xfrm>
            <a:off x="2500298" y="3568487"/>
            <a:ext cx="2071702" cy="646331"/>
          </a:xfrm>
          <a:prstGeom prst="rect">
            <a:avLst/>
          </a:prstGeom>
          <a:noFill/>
        </p:spPr>
        <p:txBody>
          <a:bodyPr wrap="square" rtlCol="0">
            <a:spAutoFit/>
          </a:bodyPr>
          <a:lstStyle/>
          <a:p>
            <a:pPr algn="ctr"/>
            <a:r>
              <a:rPr lang="pt-BR" b="1" dirty="0" smtClean="0">
                <a:latin typeface="Chiller" pitchFamily="82" charset="0"/>
              </a:rPr>
              <a:t>Não farás para ti imagem de escultura.</a:t>
            </a:r>
            <a:endParaRPr lang="pt-BR" b="1" dirty="0">
              <a:latin typeface="Chiller" pitchFamily="82" charset="0"/>
            </a:endParaRPr>
          </a:p>
        </p:txBody>
      </p:sp>
      <p:sp>
        <p:nvSpPr>
          <p:cNvPr id="7" name="CaixaDeTexto 6"/>
          <p:cNvSpPr txBox="1"/>
          <p:nvPr/>
        </p:nvSpPr>
        <p:spPr>
          <a:xfrm>
            <a:off x="2500298" y="4568619"/>
            <a:ext cx="2071702" cy="646331"/>
          </a:xfrm>
          <a:prstGeom prst="rect">
            <a:avLst/>
          </a:prstGeom>
          <a:noFill/>
        </p:spPr>
        <p:txBody>
          <a:bodyPr wrap="square" rtlCol="0">
            <a:spAutoFit/>
          </a:bodyPr>
          <a:lstStyle/>
          <a:p>
            <a:pPr algn="ctr"/>
            <a:r>
              <a:rPr lang="pt-BR" b="1" dirty="0" smtClean="0">
                <a:latin typeface="Chiller" pitchFamily="82" charset="0"/>
              </a:rPr>
              <a:t>Não tomarás o nome do Senhor em vão.</a:t>
            </a:r>
            <a:endParaRPr lang="pt-BR" b="1" dirty="0">
              <a:latin typeface="Chiller" pitchFamily="82" charset="0"/>
            </a:endParaRPr>
          </a:p>
        </p:txBody>
      </p:sp>
      <p:sp>
        <p:nvSpPr>
          <p:cNvPr id="8" name="CaixaDeTexto 7"/>
          <p:cNvSpPr txBox="1"/>
          <p:nvPr/>
        </p:nvSpPr>
        <p:spPr>
          <a:xfrm>
            <a:off x="2500298" y="5354437"/>
            <a:ext cx="2071702" cy="707886"/>
          </a:xfrm>
          <a:prstGeom prst="rect">
            <a:avLst/>
          </a:prstGeom>
          <a:noFill/>
        </p:spPr>
        <p:txBody>
          <a:bodyPr wrap="square" rtlCol="0">
            <a:spAutoFit/>
          </a:bodyPr>
          <a:lstStyle/>
          <a:p>
            <a:pPr algn="ctr"/>
            <a:r>
              <a:rPr lang="pt-BR" sz="2000" b="1" dirty="0" smtClean="0">
                <a:ln w="12700">
                  <a:solidFill>
                    <a:srgbClr val="FF0000"/>
                  </a:solidFill>
                  <a:prstDash val="solid"/>
                </a:ln>
                <a:solidFill>
                  <a:srgbClr val="FFC000"/>
                </a:solidFill>
                <a:effectLst>
                  <a:outerShdw blurRad="41275" dist="20320" dir="1800000" algn="tl" rotWithShape="0">
                    <a:srgbClr val="000000">
                      <a:alpha val="40000"/>
                    </a:srgbClr>
                  </a:outerShdw>
                </a:effectLst>
                <a:latin typeface="Chiller" pitchFamily="82" charset="0"/>
              </a:rPr>
              <a:t>Lembra-te do dia de sábado para o santificar</a:t>
            </a:r>
            <a:endParaRPr lang="pt-BR" sz="2000" b="1" dirty="0">
              <a:ln w="12700">
                <a:solidFill>
                  <a:srgbClr val="FF0000"/>
                </a:solidFill>
                <a:prstDash val="solid"/>
              </a:ln>
              <a:solidFill>
                <a:srgbClr val="FFC000"/>
              </a:solidFill>
              <a:effectLst>
                <a:outerShdw blurRad="41275" dist="20320" dir="1800000" algn="tl" rotWithShape="0">
                  <a:srgbClr val="000000">
                    <a:alpha val="40000"/>
                  </a:srgbClr>
                </a:outerShdw>
              </a:effectLst>
              <a:latin typeface="Chiller" pitchFamily="82" charset="0"/>
            </a:endParaRPr>
          </a:p>
        </p:txBody>
      </p:sp>
      <p:sp>
        <p:nvSpPr>
          <p:cNvPr id="9" name="CaixaDeTexto 8"/>
          <p:cNvSpPr txBox="1"/>
          <p:nvPr/>
        </p:nvSpPr>
        <p:spPr>
          <a:xfrm>
            <a:off x="3357554" y="2379181"/>
            <a:ext cx="301056" cy="406877"/>
          </a:xfrm>
          <a:prstGeom prst="rect">
            <a:avLst/>
          </a:prstGeom>
          <a:noFill/>
        </p:spPr>
        <p:txBody>
          <a:bodyPr wrap="square" rtlCol="0">
            <a:spAutoFit/>
          </a:bodyPr>
          <a:lstStyle/>
          <a:p>
            <a:r>
              <a:rPr lang="pt-BR" sz="2000" b="1" dirty="0" smtClean="0">
                <a:latin typeface="Chiller" pitchFamily="82" charset="0"/>
              </a:rPr>
              <a:t>I</a:t>
            </a:r>
            <a:endParaRPr lang="pt-BR" sz="2000" b="1" dirty="0">
              <a:latin typeface="Chiller" pitchFamily="82" charset="0"/>
            </a:endParaRPr>
          </a:p>
        </p:txBody>
      </p:sp>
      <p:sp>
        <p:nvSpPr>
          <p:cNvPr id="10" name="CaixaDeTexto 9"/>
          <p:cNvSpPr txBox="1"/>
          <p:nvPr/>
        </p:nvSpPr>
        <p:spPr>
          <a:xfrm>
            <a:off x="3286116" y="3286124"/>
            <a:ext cx="398339" cy="400110"/>
          </a:xfrm>
          <a:prstGeom prst="rect">
            <a:avLst/>
          </a:prstGeom>
          <a:noFill/>
        </p:spPr>
        <p:txBody>
          <a:bodyPr wrap="square" rtlCol="0">
            <a:spAutoFit/>
          </a:bodyPr>
          <a:lstStyle/>
          <a:p>
            <a:r>
              <a:rPr lang="pt-BR" sz="2000" b="1" dirty="0" smtClean="0">
                <a:latin typeface="Chiller" pitchFamily="82" charset="0"/>
              </a:rPr>
              <a:t>II</a:t>
            </a:r>
            <a:endParaRPr lang="pt-BR" sz="2000" b="1" dirty="0">
              <a:latin typeface="Chiller" pitchFamily="82" charset="0"/>
            </a:endParaRPr>
          </a:p>
        </p:txBody>
      </p:sp>
      <p:sp>
        <p:nvSpPr>
          <p:cNvPr id="11" name="CaixaDeTexto 10"/>
          <p:cNvSpPr txBox="1"/>
          <p:nvPr/>
        </p:nvSpPr>
        <p:spPr>
          <a:xfrm>
            <a:off x="3286116" y="4286256"/>
            <a:ext cx="495626" cy="400110"/>
          </a:xfrm>
          <a:prstGeom prst="rect">
            <a:avLst/>
          </a:prstGeom>
          <a:noFill/>
        </p:spPr>
        <p:txBody>
          <a:bodyPr wrap="square" rtlCol="0">
            <a:spAutoFit/>
          </a:bodyPr>
          <a:lstStyle/>
          <a:p>
            <a:r>
              <a:rPr lang="pt-BR" sz="2000" b="1" dirty="0" smtClean="0">
                <a:latin typeface="Chiller" pitchFamily="82" charset="0"/>
              </a:rPr>
              <a:t>III</a:t>
            </a:r>
            <a:endParaRPr lang="pt-BR" sz="2000" b="1" dirty="0">
              <a:latin typeface="Chiller" pitchFamily="82" charset="0"/>
            </a:endParaRPr>
          </a:p>
        </p:txBody>
      </p:sp>
      <p:sp>
        <p:nvSpPr>
          <p:cNvPr id="12" name="CaixaDeTexto 11"/>
          <p:cNvSpPr txBox="1"/>
          <p:nvPr/>
        </p:nvSpPr>
        <p:spPr>
          <a:xfrm>
            <a:off x="3286116" y="5072074"/>
            <a:ext cx="407186" cy="461665"/>
          </a:xfrm>
          <a:prstGeom prst="rect">
            <a:avLst/>
          </a:prstGeom>
          <a:noFill/>
        </p:spPr>
        <p:txBody>
          <a:bodyPr wrap="square" rtlCol="0">
            <a:spAutoFit/>
          </a:bodyPr>
          <a:lstStyle/>
          <a:p>
            <a:r>
              <a:rPr lang="pt-BR" sz="2400" b="1" dirty="0" smtClean="0">
                <a:ln w="12700">
                  <a:solidFill>
                    <a:srgbClr val="FF0000"/>
                  </a:solidFill>
                  <a:prstDash val="solid"/>
                </a:ln>
                <a:solidFill>
                  <a:srgbClr val="FFC000"/>
                </a:solidFill>
                <a:effectLst>
                  <a:outerShdw blurRad="41275" dist="20320" dir="1800000" algn="tl" rotWithShape="0">
                    <a:srgbClr val="000000">
                      <a:alpha val="40000"/>
                    </a:srgbClr>
                  </a:outerShdw>
                </a:effectLst>
                <a:latin typeface="Chiller" pitchFamily="82" charset="0"/>
              </a:rPr>
              <a:t>IV</a:t>
            </a:r>
            <a:endParaRPr lang="pt-BR" sz="2400" b="1" dirty="0">
              <a:ln w="12700">
                <a:solidFill>
                  <a:srgbClr val="FF0000"/>
                </a:solidFill>
                <a:prstDash val="solid"/>
              </a:ln>
              <a:solidFill>
                <a:srgbClr val="FFC000"/>
              </a:solidFill>
              <a:effectLst>
                <a:outerShdw blurRad="41275" dist="20320" dir="1800000" algn="tl" rotWithShape="0">
                  <a:srgbClr val="000000">
                    <a:alpha val="40000"/>
                  </a:srgbClr>
                </a:outerShdw>
              </a:effectLst>
              <a:latin typeface="Chiller" pitchFamily="82" charset="0"/>
            </a:endParaRPr>
          </a:p>
        </p:txBody>
      </p:sp>
      <p:sp>
        <p:nvSpPr>
          <p:cNvPr id="13" name="CaixaDeTexto 12"/>
          <p:cNvSpPr txBox="1"/>
          <p:nvPr/>
        </p:nvSpPr>
        <p:spPr>
          <a:xfrm>
            <a:off x="5500694" y="2702478"/>
            <a:ext cx="2286016" cy="369332"/>
          </a:xfrm>
          <a:prstGeom prst="rect">
            <a:avLst/>
          </a:prstGeom>
          <a:noFill/>
        </p:spPr>
        <p:txBody>
          <a:bodyPr wrap="square" rtlCol="0">
            <a:spAutoFit/>
          </a:bodyPr>
          <a:lstStyle/>
          <a:p>
            <a:pPr algn="ctr"/>
            <a:r>
              <a:rPr lang="pt-BR" b="1" dirty="0" smtClean="0">
                <a:latin typeface="Chiller" pitchFamily="82" charset="0"/>
              </a:rPr>
              <a:t>Honra teu pai e tua mãe</a:t>
            </a:r>
            <a:endParaRPr lang="pt-BR" b="1" dirty="0">
              <a:latin typeface="Chiller" pitchFamily="82" charset="0"/>
            </a:endParaRPr>
          </a:p>
        </p:txBody>
      </p:sp>
      <p:sp>
        <p:nvSpPr>
          <p:cNvPr id="14" name="CaixaDeTexto 13"/>
          <p:cNvSpPr txBox="1"/>
          <p:nvPr/>
        </p:nvSpPr>
        <p:spPr>
          <a:xfrm>
            <a:off x="5500694" y="3357562"/>
            <a:ext cx="2286016" cy="369332"/>
          </a:xfrm>
          <a:prstGeom prst="rect">
            <a:avLst/>
          </a:prstGeom>
          <a:noFill/>
        </p:spPr>
        <p:txBody>
          <a:bodyPr wrap="square" rtlCol="0">
            <a:spAutoFit/>
          </a:bodyPr>
          <a:lstStyle/>
          <a:p>
            <a:pPr algn="ctr"/>
            <a:r>
              <a:rPr lang="pt-BR" b="1" dirty="0" smtClean="0">
                <a:latin typeface="Chiller" pitchFamily="82" charset="0"/>
              </a:rPr>
              <a:t>Não matarás</a:t>
            </a:r>
            <a:endParaRPr lang="pt-BR" b="1" dirty="0">
              <a:latin typeface="Chiller" pitchFamily="82" charset="0"/>
            </a:endParaRPr>
          </a:p>
        </p:txBody>
      </p:sp>
      <p:sp>
        <p:nvSpPr>
          <p:cNvPr id="15" name="CaixaDeTexto 14"/>
          <p:cNvSpPr txBox="1"/>
          <p:nvPr/>
        </p:nvSpPr>
        <p:spPr>
          <a:xfrm>
            <a:off x="5500694" y="4631304"/>
            <a:ext cx="2286016" cy="369332"/>
          </a:xfrm>
          <a:prstGeom prst="rect">
            <a:avLst/>
          </a:prstGeom>
          <a:noFill/>
        </p:spPr>
        <p:txBody>
          <a:bodyPr wrap="square" rtlCol="0">
            <a:spAutoFit/>
          </a:bodyPr>
          <a:lstStyle/>
          <a:p>
            <a:pPr algn="ctr"/>
            <a:r>
              <a:rPr lang="pt-BR" b="1" dirty="0" smtClean="0">
                <a:latin typeface="Chiller" pitchFamily="82" charset="0"/>
              </a:rPr>
              <a:t>Não furtarás</a:t>
            </a:r>
            <a:endParaRPr lang="pt-BR" b="1" dirty="0">
              <a:latin typeface="Chiller" pitchFamily="82" charset="0"/>
            </a:endParaRPr>
          </a:p>
        </p:txBody>
      </p:sp>
      <p:sp>
        <p:nvSpPr>
          <p:cNvPr id="16" name="CaixaDeTexto 15"/>
          <p:cNvSpPr txBox="1"/>
          <p:nvPr/>
        </p:nvSpPr>
        <p:spPr>
          <a:xfrm>
            <a:off x="5500694" y="5774312"/>
            <a:ext cx="2286016" cy="369332"/>
          </a:xfrm>
          <a:prstGeom prst="rect">
            <a:avLst/>
          </a:prstGeom>
          <a:noFill/>
        </p:spPr>
        <p:txBody>
          <a:bodyPr wrap="square" rtlCol="0">
            <a:spAutoFit/>
          </a:bodyPr>
          <a:lstStyle/>
          <a:p>
            <a:pPr algn="ctr"/>
            <a:r>
              <a:rPr lang="pt-BR" b="1" dirty="0" smtClean="0">
                <a:latin typeface="Chiller" pitchFamily="82" charset="0"/>
              </a:rPr>
              <a:t>Não cobiçarás</a:t>
            </a:r>
            <a:endParaRPr lang="pt-BR" b="1" dirty="0">
              <a:latin typeface="Chiller" pitchFamily="82" charset="0"/>
            </a:endParaRPr>
          </a:p>
        </p:txBody>
      </p:sp>
      <p:sp>
        <p:nvSpPr>
          <p:cNvPr id="17" name="CaixaDeTexto 16"/>
          <p:cNvSpPr txBox="1"/>
          <p:nvPr/>
        </p:nvSpPr>
        <p:spPr>
          <a:xfrm>
            <a:off x="6429388" y="2357430"/>
            <a:ext cx="301056" cy="406877"/>
          </a:xfrm>
          <a:prstGeom prst="rect">
            <a:avLst/>
          </a:prstGeom>
          <a:noFill/>
        </p:spPr>
        <p:txBody>
          <a:bodyPr wrap="square" rtlCol="0">
            <a:spAutoFit/>
          </a:bodyPr>
          <a:lstStyle/>
          <a:p>
            <a:r>
              <a:rPr lang="pt-BR" sz="2000" b="1" dirty="0">
                <a:latin typeface="Chiller" pitchFamily="82" charset="0"/>
              </a:rPr>
              <a:t>V</a:t>
            </a:r>
          </a:p>
        </p:txBody>
      </p:sp>
      <p:sp>
        <p:nvSpPr>
          <p:cNvPr id="18" name="CaixaDeTexto 17"/>
          <p:cNvSpPr txBox="1"/>
          <p:nvPr/>
        </p:nvSpPr>
        <p:spPr>
          <a:xfrm>
            <a:off x="6429388" y="3143248"/>
            <a:ext cx="398339" cy="400110"/>
          </a:xfrm>
          <a:prstGeom prst="rect">
            <a:avLst/>
          </a:prstGeom>
          <a:noFill/>
        </p:spPr>
        <p:txBody>
          <a:bodyPr wrap="square" rtlCol="0">
            <a:spAutoFit/>
          </a:bodyPr>
          <a:lstStyle/>
          <a:p>
            <a:r>
              <a:rPr lang="pt-BR" sz="2000" b="1" dirty="0">
                <a:latin typeface="Chiller" pitchFamily="82" charset="0"/>
              </a:rPr>
              <a:t>V</a:t>
            </a:r>
            <a:r>
              <a:rPr lang="pt-BR" sz="2000" b="1" dirty="0" smtClean="0">
                <a:latin typeface="Chiller" pitchFamily="82" charset="0"/>
              </a:rPr>
              <a:t>I</a:t>
            </a:r>
            <a:endParaRPr lang="pt-BR" sz="2000" b="1" dirty="0">
              <a:latin typeface="Chiller" pitchFamily="82" charset="0"/>
            </a:endParaRPr>
          </a:p>
        </p:txBody>
      </p:sp>
      <p:sp>
        <p:nvSpPr>
          <p:cNvPr id="19" name="CaixaDeTexto 18"/>
          <p:cNvSpPr txBox="1"/>
          <p:nvPr/>
        </p:nvSpPr>
        <p:spPr>
          <a:xfrm>
            <a:off x="6286512" y="4416706"/>
            <a:ext cx="734913" cy="400110"/>
          </a:xfrm>
          <a:prstGeom prst="rect">
            <a:avLst/>
          </a:prstGeom>
          <a:noFill/>
        </p:spPr>
        <p:txBody>
          <a:bodyPr wrap="square" rtlCol="0">
            <a:spAutoFit/>
          </a:bodyPr>
          <a:lstStyle/>
          <a:p>
            <a:r>
              <a:rPr lang="pt-BR" sz="2000" b="1" dirty="0" smtClean="0">
                <a:latin typeface="Chiller" pitchFamily="82" charset="0"/>
              </a:rPr>
              <a:t>VIII</a:t>
            </a:r>
            <a:endParaRPr lang="pt-BR" sz="2000" b="1" dirty="0">
              <a:latin typeface="Chiller" pitchFamily="82" charset="0"/>
            </a:endParaRPr>
          </a:p>
        </p:txBody>
      </p:sp>
      <p:sp>
        <p:nvSpPr>
          <p:cNvPr id="20" name="CaixaDeTexto 19"/>
          <p:cNvSpPr txBox="1"/>
          <p:nvPr/>
        </p:nvSpPr>
        <p:spPr>
          <a:xfrm>
            <a:off x="6450830" y="5593891"/>
            <a:ext cx="407186" cy="406877"/>
          </a:xfrm>
          <a:prstGeom prst="rect">
            <a:avLst/>
          </a:prstGeom>
          <a:noFill/>
        </p:spPr>
        <p:txBody>
          <a:bodyPr wrap="square" rtlCol="0">
            <a:spAutoFit/>
          </a:bodyPr>
          <a:lstStyle/>
          <a:p>
            <a:r>
              <a:rPr lang="pt-BR" sz="2000" b="1" dirty="0" smtClean="0">
                <a:latin typeface="Chiller" pitchFamily="82" charset="0"/>
              </a:rPr>
              <a:t>X</a:t>
            </a:r>
            <a:endParaRPr lang="pt-BR" sz="2000" b="1" dirty="0">
              <a:latin typeface="Chiller" pitchFamily="82" charset="0"/>
            </a:endParaRPr>
          </a:p>
        </p:txBody>
      </p:sp>
      <p:sp>
        <p:nvSpPr>
          <p:cNvPr id="21" name="CaixaDeTexto 20"/>
          <p:cNvSpPr txBox="1"/>
          <p:nvPr/>
        </p:nvSpPr>
        <p:spPr>
          <a:xfrm>
            <a:off x="5500694" y="4000504"/>
            <a:ext cx="2286016" cy="369332"/>
          </a:xfrm>
          <a:prstGeom prst="rect">
            <a:avLst/>
          </a:prstGeom>
          <a:noFill/>
        </p:spPr>
        <p:txBody>
          <a:bodyPr wrap="square" rtlCol="0">
            <a:spAutoFit/>
          </a:bodyPr>
          <a:lstStyle/>
          <a:p>
            <a:pPr algn="ctr"/>
            <a:r>
              <a:rPr lang="pt-BR" b="1" dirty="0" smtClean="0">
                <a:latin typeface="Chiller" pitchFamily="82" charset="0"/>
              </a:rPr>
              <a:t>Não adulterarás</a:t>
            </a:r>
            <a:endParaRPr lang="pt-BR" b="1" dirty="0">
              <a:latin typeface="Chiller" pitchFamily="82" charset="0"/>
            </a:endParaRPr>
          </a:p>
        </p:txBody>
      </p:sp>
      <p:sp>
        <p:nvSpPr>
          <p:cNvPr id="22" name="CaixaDeTexto 21"/>
          <p:cNvSpPr txBox="1"/>
          <p:nvPr/>
        </p:nvSpPr>
        <p:spPr>
          <a:xfrm>
            <a:off x="6357950" y="3786190"/>
            <a:ext cx="528970" cy="400110"/>
          </a:xfrm>
          <a:prstGeom prst="rect">
            <a:avLst/>
          </a:prstGeom>
          <a:noFill/>
        </p:spPr>
        <p:txBody>
          <a:bodyPr wrap="square" rtlCol="0">
            <a:spAutoFit/>
          </a:bodyPr>
          <a:lstStyle/>
          <a:p>
            <a:r>
              <a:rPr lang="pt-BR" sz="2000" b="1" dirty="0" smtClean="0">
                <a:latin typeface="Chiller" pitchFamily="82" charset="0"/>
              </a:rPr>
              <a:t>VII</a:t>
            </a:r>
            <a:endParaRPr lang="pt-BR" sz="2000" b="1" dirty="0">
              <a:latin typeface="Chiller" pitchFamily="82" charset="0"/>
            </a:endParaRPr>
          </a:p>
        </p:txBody>
      </p:sp>
      <p:sp>
        <p:nvSpPr>
          <p:cNvPr id="23" name="CaixaDeTexto 22"/>
          <p:cNvSpPr txBox="1"/>
          <p:nvPr/>
        </p:nvSpPr>
        <p:spPr>
          <a:xfrm>
            <a:off x="5500694" y="5202808"/>
            <a:ext cx="2286016" cy="369332"/>
          </a:xfrm>
          <a:prstGeom prst="rect">
            <a:avLst/>
          </a:prstGeom>
          <a:noFill/>
        </p:spPr>
        <p:txBody>
          <a:bodyPr wrap="square" rtlCol="0">
            <a:spAutoFit/>
          </a:bodyPr>
          <a:lstStyle/>
          <a:p>
            <a:pPr algn="ctr"/>
            <a:r>
              <a:rPr lang="pt-BR" b="1" dirty="0" smtClean="0">
                <a:latin typeface="Chiller" pitchFamily="82" charset="0"/>
              </a:rPr>
              <a:t>Não dirás falso testemunho</a:t>
            </a:r>
            <a:endParaRPr lang="pt-BR" b="1" dirty="0">
              <a:latin typeface="Chiller" pitchFamily="82" charset="0"/>
            </a:endParaRPr>
          </a:p>
        </p:txBody>
      </p:sp>
      <p:sp>
        <p:nvSpPr>
          <p:cNvPr id="24" name="CaixaDeTexto 23"/>
          <p:cNvSpPr txBox="1"/>
          <p:nvPr/>
        </p:nvSpPr>
        <p:spPr>
          <a:xfrm>
            <a:off x="6357950" y="4929198"/>
            <a:ext cx="495626" cy="400110"/>
          </a:xfrm>
          <a:prstGeom prst="rect">
            <a:avLst/>
          </a:prstGeom>
          <a:noFill/>
        </p:spPr>
        <p:txBody>
          <a:bodyPr wrap="square" rtlCol="0">
            <a:spAutoFit/>
          </a:bodyPr>
          <a:lstStyle/>
          <a:p>
            <a:r>
              <a:rPr lang="pt-BR" sz="2000" b="1" dirty="0" smtClean="0">
                <a:latin typeface="Chiller" pitchFamily="82" charset="0"/>
              </a:rPr>
              <a:t>IX</a:t>
            </a:r>
            <a:endParaRPr lang="pt-BR" sz="2000" b="1" dirty="0">
              <a:latin typeface="Chiller" pitchFamily="82" charset="0"/>
            </a:endParaRPr>
          </a:p>
        </p:txBody>
      </p:sp>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42976" y="3356992"/>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 20:2,3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971600" y="1324124"/>
            <a:ext cx="8172399" cy="1384796"/>
          </a:xfrm>
          <a:prstGeom prst="rect">
            <a:avLst/>
          </a:prstGeom>
        </p:spPr>
        <p:txBody>
          <a:bodyPr wrap="square">
            <a:spAutoFit/>
          </a:bodyPr>
          <a:lstStyle/>
          <a:p>
            <a:pPr algn="ctr"/>
            <a:r>
              <a:rPr lang="pt-BR" sz="2800" b="1" dirty="0" smtClean="0">
                <a:solidFill>
                  <a:schemeClr val="tx1">
                    <a:lumMod val="95000"/>
                    <a:lumOff val="5000"/>
                  </a:schemeClr>
                </a:solidFill>
              </a:rPr>
              <a:t>Cremos que existe Um só Deus, que por meio de Sua onisciência e onipotência criou o céu e a terra</a:t>
            </a:r>
            <a:endParaRPr lang="pt-BR" sz="2800" b="1" dirty="0">
              <a:solidFill>
                <a:schemeClr val="tx1">
                  <a:lumMod val="95000"/>
                  <a:lumOff val="5000"/>
                </a:schemeClr>
              </a:solidFill>
            </a:endParaRPr>
          </a:p>
        </p:txBody>
      </p:sp>
      <p:sp>
        <p:nvSpPr>
          <p:cNvPr id="6" name="Retângulo 5"/>
          <p:cNvSpPr/>
          <p:nvPr/>
        </p:nvSpPr>
        <p:spPr>
          <a:xfrm>
            <a:off x="1156685" y="5138028"/>
            <a:ext cx="2839251"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 45:5,6,18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ítulo 1"/>
          <p:cNvSpPr>
            <a:spLocks noGrp="1"/>
          </p:cNvSpPr>
          <p:nvPr>
            <p:ph type="title"/>
          </p:nvPr>
        </p:nvSpPr>
        <p:spPr>
          <a:xfrm>
            <a:off x="6660232" y="123831"/>
            <a:ext cx="2467776" cy="1143000"/>
          </a:xfrm>
        </p:spPr>
        <p:txBody>
          <a:bodyPr>
            <a:normAutofit/>
          </a:bodyPr>
          <a:lstStyle/>
          <a:p>
            <a:pPr algn="r"/>
            <a:r>
              <a:rPr lang="pt-BR" sz="6000" dirty="0" smtClean="0"/>
              <a:t>Deus</a:t>
            </a:r>
            <a:endParaRPr lang="pt-BR" sz="6000" dirty="0"/>
          </a:p>
        </p:txBody>
      </p:sp>
    </p:spTree>
    <p:extLst>
      <p:ext uri="{BB962C8B-B14F-4D97-AF65-F5344CB8AC3E}">
        <p14:creationId xmlns:p14="http://schemas.microsoft.com/office/powerpoint/2010/main" val="9106233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6643734" cy="1384995"/>
          </a:xfrm>
          <a:prstGeom prst="rect">
            <a:avLst/>
          </a:prstGeom>
        </p:spPr>
        <p:txBody>
          <a:bodyPr wrap="square">
            <a:spAutoFit/>
          </a:bodyPr>
          <a:lstStyle/>
          <a:p>
            <a:r>
              <a:rPr lang="pt-BR" sz="2800" dirty="0"/>
              <a:t>Não penseis que vim revogar a Lei ou os Profetas; não vim para revogar, vim para cumprir.</a:t>
            </a:r>
            <a:endParaRPr lang="pt-BR" sz="2400" dirty="0"/>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5:17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3687079"/>
            <a:ext cx="6643734" cy="1384995"/>
          </a:xfrm>
          <a:prstGeom prst="rect">
            <a:avLst/>
          </a:prstGeom>
        </p:spPr>
        <p:txBody>
          <a:bodyPr wrap="square">
            <a:spAutoFit/>
          </a:bodyPr>
          <a:lstStyle/>
          <a:p>
            <a:r>
              <a:rPr lang="pt-BR" sz="2800" dirty="0"/>
              <a:t>Pois qualquer que guarda toda a lei, mas tropeça em um só ponto, se torna culpado de todos.</a:t>
            </a:r>
            <a:endParaRPr lang="pt-BR" sz="2400" dirty="0"/>
          </a:p>
        </p:txBody>
      </p:sp>
      <p:sp>
        <p:nvSpPr>
          <p:cNvPr id="6" name="Retângulo 5"/>
          <p:cNvSpPr/>
          <p:nvPr/>
        </p:nvSpPr>
        <p:spPr>
          <a:xfrm>
            <a:off x="1071538" y="326297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Tiago 2:10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571604" y="5044401"/>
            <a:ext cx="7000924" cy="954107"/>
          </a:xfrm>
          <a:prstGeom prst="rect">
            <a:avLst/>
          </a:prstGeom>
        </p:spPr>
        <p:txBody>
          <a:bodyPr wrap="square">
            <a:spAutoFit/>
          </a:bodyPr>
          <a:lstStyle/>
          <a:p>
            <a:r>
              <a:rPr lang="pt-BR" sz="2800" b="1" dirty="0" smtClean="0"/>
              <a:t>Cremos que também este mandamento, como os outros, é imutável.</a:t>
            </a:r>
            <a:endParaRPr lang="pt-BR" sz="24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2554545"/>
          </a:xfrm>
          <a:prstGeom prst="rect">
            <a:avLst/>
          </a:prstGeom>
        </p:spPr>
        <p:txBody>
          <a:bodyPr wrap="square">
            <a:spAutoFit/>
          </a:bodyPr>
          <a:lstStyle/>
          <a:p>
            <a:r>
              <a:rPr lang="pt-BR" sz="2000" dirty="0" smtClean="0"/>
              <a:t>Lembra-te do dia de sábado, para o santificar. Seis dias trabalharás e farás toda a tua obra. Mas o sétimo dia é o sábado do SENHOR, teu Deus; não farás nenhum trabalho, nem tu, nem o teu filho, nem a tua filha, nem o teu servo, nem a tua serva, nem o teu animal, nem o forasteiro das tuas portas para dentro; porque, em seis dias, fez o SENHOR os céus e a terra, o mar e tudo o que neles há e, ao sétimo dia, descansou; por isso, o SENHOR abençoou o dia de sábado e o santificou.</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Êxodo 20:8-11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4975223"/>
            <a:ext cx="6643734" cy="954107"/>
          </a:xfrm>
          <a:prstGeom prst="rect">
            <a:avLst/>
          </a:prstGeom>
        </p:spPr>
        <p:txBody>
          <a:bodyPr wrap="square">
            <a:spAutoFit/>
          </a:bodyPr>
          <a:lstStyle/>
          <a:p>
            <a:r>
              <a:rPr lang="pt-BR" sz="2800" dirty="0" smtClean="0"/>
              <a:t>De sorte que o Filho do Homem é senhor também do sábado.</a:t>
            </a:r>
            <a:endParaRPr lang="pt-BR" sz="2400" dirty="0"/>
          </a:p>
        </p:txBody>
      </p:sp>
      <p:sp>
        <p:nvSpPr>
          <p:cNvPr id="6" name="Retângulo 5"/>
          <p:cNvSpPr/>
          <p:nvPr/>
        </p:nvSpPr>
        <p:spPr>
          <a:xfrm>
            <a:off x="1071538" y="4551114"/>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2:28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500174"/>
            <a:ext cx="7000924" cy="1200329"/>
          </a:xfrm>
          <a:prstGeom prst="rect">
            <a:avLst/>
          </a:prstGeom>
        </p:spPr>
        <p:txBody>
          <a:bodyPr wrap="square">
            <a:spAutoFit/>
          </a:bodyPr>
          <a:lstStyle/>
          <a:p>
            <a:r>
              <a:rPr lang="pt-BR" sz="2400" b="1" dirty="0" smtClean="0"/>
              <a:t>O quarto mandamento santifica o sábado, e portanto, proíbe atividades profissionais e domésticos nesse dia.</a:t>
            </a:r>
          </a:p>
        </p:txBody>
      </p:sp>
      <p:sp>
        <p:nvSpPr>
          <p:cNvPr id="5" name="Retângulo 4"/>
          <p:cNvSpPr/>
          <p:nvPr/>
        </p:nvSpPr>
        <p:spPr>
          <a:xfrm>
            <a:off x="1571604" y="2857496"/>
            <a:ext cx="6643734" cy="3046988"/>
          </a:xfrm>
          <a:prstGeom prst="rect">
            <a:avLst/>
          </a:prstGeom>
        </p:spPr>
        <p:txBody>
          <a:bodyPr wrap="square">
            <a:spAutoFit/>
          </a:bodyPr>
          <a:lstStyle/>
          <a:p>
            <a:pPr>
              <a:buFontTx/>
              <a:buChar char="-"/>
            </a:pPr>
            <a:r>
              <a:rPr lang="pt-BR" sz="2800" dirty="0" smtClean="0"/>
              <a:t> Cozinhar</a:t>
            </a:r>
          </a:p>
          <a:p>
            <a:pPr>
              <a:buFontTx/>
              <a:buChar char="-"/>
            </a:pPr>
            <a:r>
              <a:rPr lang="pt-BR" sz="2800" dirty="0" smtClean="0"/>
              <a:t> Estudo secular</a:t>
            </a:r>
          </a:p>
          <a:p>
            <a:pPr>
              <a:buFontTx/>
              <a:buChar char="-"/>
            </a:pPr>
            <a:r>
              <a:rPr lang="pt-BR" sz="2800" dirty="0" smtClean="0"/>
              <a:t> Conversação não cristã</a:t>
            </a:r>
          </a:p>
          <a:p>
            <a:pPr>
              <a:buFontTx/>
              <a:buChar char="-"/>
            </a:pPr>
            <a:r>
              <a:rPr lang="pt-BR" sz="2800" dirty="0" smtClean="0"/>
              <a:t> Viagens de negócios ou passeios</a:t>
            </a:r>
          </a:p>
          <a:p>
            <a:pPr>
              <a:buFontTx/>
              <a:buChar char="-"/>
            </a:pPr>
            <a:r>
              <a:rPr lang="pt-BR" sz="2800" dirty="0" smtClean="0"/>
              <a:t> Compra e venda de qualquer natureza</a:t>
            </a:r>
          </a:p>
          <a:p>
            <a:pPr>
              <a:buFontTx/>
              <a:buChar char="-"/>
            </a:pPr>
            <a:r>
              <a:rPr lang="pt-BR" sz="2800" dirty="0" smtClean="0"/>
              <a:t> Aplica-se aos empregados e sócios</a:t>
            </a:r>
          </a:p>
          <a:p>
            <a:pPr>
              <a:buFontTx/>
              <a:buChar char="-"/>
            </a:pPr>
            <a:endParaRPr lang="pt-BR"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1938992"/>
          </a:xfrm>
          <a:prstGeom prst="rect">
            <a:avLst/>
          </a:prstGeom>
        </p:spPr>
        <p:txBody>
          <a:bodyPr wrap="square">
            <a:spAutoFit/>
          </a:bodyPr>
          <a:lstStyle/>
          <a:p>
            <a:r>
              <a:rPr lang="pt-BR" sz="2400" dirty="0" smtClean="0"/>
              <a:t>Respondeu-lhes ele: Isto é o que disse o SENHOR: Amanhã é repouso, o santo sábado do SENHOR; o que quiserdes cozer no forno, cozei-o, e o que quiserdes cozer em água, cozei-o em água; e tudo o que sobrar separai, guardando para a manhã seguinte.</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Êxodo 16:23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4210299"/>
            <a:ext cx="6643734" cy="2308324"/>
          </a:xfrm>
          <a:prstGeom prst="rect">
            <a:avLst/>
          </a:prstGeom>
        </p:spPr>
        <p:txBody>
          <a:bodyPr wrap="square">
            <a:spAutoFit/>
          </a:bodyPr>
          <a:lstStyle/>
          <a:p>
            <a:r>
              <a:rPr lang="pt-BR" sz="2400" dirty="0" smtClean="0"/>
              <a:t>Se desviares o pé de profanar o sábado e de cuidar dos teus próprios interesses no meu santo dia; se chamares ao sábado deleitoso e santo dia do SENHOR, digno de honra, e o honrares não seguindo os teus caminhos, não pretendendo fazer a tua própria vontade, nem falando palavras vãs,</a:t>
            </a:r>
            <a:endParaRPr lang="pt-BR" sz="2000" dirty="0"/>
          </a:p>
        </p:txBody>
      </p:sp>
      <p:sp>
        <p:nvSpPr>
          <p:cNvPr id="6" name="Retângulo 5"/>
          <p:cNvSpPr/>
          <p:nvPr/>
        </p:nvSpPr>
        <p:spPr>
          <a:xfrm>
            <a:off x="1071538" y="378619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 58:13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2071678"/>
            <a:ext cx="7072362" cy="4154984"/>
          </a:xfrm>
          <a:prstGeom prst="rect">
            <a:avLst/>
          </a:prstGeom>
        </p:spPr>
        <p:txBody>
          <a:bodyPr wrap="square">
            <a:spAutoFit/>
          </a:bodyPr>
          <a:lstStyle/>
          <a:p>
            <a:r>
              <a:rPr lang="pt-BR" sz="2400" dirty="0" smtClean="0"/>
              <a:t>Seguiu-se a estes outro anjo, o terceiro, dizendo, em grande voz: Se alguém adora a besta e a sua imagem e recebe a sua marca na fronte ou sobre a mão, também esse beberá do vinho da cólera de Deus, preparado, sem mistura, do cálice da sua ira, e será atormentado com fogo e enxofre, diante dos santos anjos e na presença do Cordeiro. A fumaça do seu tormento sobe pelos séculos dos séculos, e não têm descanso algum, nem de dia nem de noite, os adoradores da besta e da sua imagem e quem quer que receba a marca do seu nome.</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14:9-11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500174"/>
            <a:ext cx="7000924" cy="1569660"/>
          </a:xfrm>
          <a:prstGeom prst="rect">
            <a:avLst/>
          </a:prstGeom>
        </p:spPr>
        <p:txBody>
          <a:bodyPr wrap="square">
            <a:spAutoFit/>
          </a:bodyPr>
          <a:lstStyle/>
          <a:p>
            <a:r>
              <a:rPr lang="pt-BR" sz="2400" b="1" dirty="0" smtClean="0"/>
              <a:t>O fim específico da santificação do sábado é a celebração de uma festa de regozijo do Pai com seus filhos, a edificação espiritual de jovens e velhos...</a:t>
            </a:r>
          </a:p>
        </p:txBody>
      </p:sp>
      <p:sp>
        <p:nvSpPr>
          <p:cNvPr id="5" name="Retângulo 4"/>
          <p:cNvSpPr/>
          <p:nvPr/>
        </p:nvSpPr>
        <p:spPr>
          <a:xfrm>
            <a:off x="1571604" y="3096656"/>
            <a:ext cx="6643734" cy="3046988"/>
          </a:xfrm>
          <a:prstGeom prst="rect">
            <a:avLst/>
          </a:prstGeom>
        </p:spPr>
        <p:txBody>
          <a:bodyPr wrap="square">
            <a:spAutoFit/>
          </a:bodyPr>
          <a:lstStyle/>
          <a:p>
            <a:pPr>
              <a:buFontTx/>
              <a:buChar char="-"/>
            </a:pPr>
            <a:r>
              <a:rPr lang="pt-BR" sz="2800" dirty="0" smtClean="0"/>
              <a:t> Ir a igreja</a:t>
            </a:r>
          </a:p>
          <a:p>
            <a:pPr>
              <a:buFontTx/>
              <a:buChar char="-"/>
            </a:pPr>
            <a:r>
              <a:rPr lang="pt-BR" sz="2800" dirty="0" smtClean="0"/>
              <a:t> Meditação na Palavra de Deus</a:t>
            </a:r>
          </a:p>
          <a:p>
            <a:pPr>
              <a:buFontTx/>
              <a:buChar char="-"/>
            </a:pPr>
            <a:r>
              <a:rPr lang="pt-BR" sz="2800" dirty="0" smtClean="0"/>
              <a:t> Visitas a enfermos</a:t>
            </a:r>
          </a:p>
          <a:p>
            <a:pPr>
              <a:buFontTx/>
              <a:buChar char="-"/>
            </a:pPr>
            <a:r>
              <a:rPr lang="pt-BR" sz="2800" dirty="0" smtClean="0"/>
              <a:t> Visitas missionárias</a:t>
            </a:r>
          </a:p>
          <a:p>
            <a:pPr>
              <a:buFontTx/>
              <a:buChar char="-"/>
            </a:pPr>
            <a:r>
              <a:rPr lang="pt-BR" sz="2800" dirty="0" smtClean="0"/>
              <a:t> Passeios junto a natureza</a:t>
            </a:r>
          </a:p>
          <a:p>
            <a:pPr>
              <a:buFontTx/>
              <a:buChar char="-"/>
            </a:pPr>
            <a:r>
              <a:rPr lang="pt-BR" sz="2800" dirty="0" smtClean="0"/>
              <a:t> Atenção especial à família</a:t>
            </a:r>
          </a:p>
          <a:p>
            <a:pPr>
              <a:buFontTx/>
              <a:buChar char="-"/>
            </a:pPr>
            <a:endParaRPr lang="pt-BR"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1938992"/>
          </a:xfrm>
          <a:prstGeom prst="rect">
            <a:avLst/>
          </a:prstGeom>
        </p:spPr>
        <p:txBody>
          <a:bodyPr wrap="square">
            <a:spAutoFit/>
          </a:bodyPr>
          <a:lstStyle/>
          <a:p>
            <a:r>
              <a:rPr lang="pt-BR" sz="2400" dirty="0" smtClean="0"/>
              <a:t>E, havendo Deus terminado no dia sétimo a sua obra, que fizera, descansou nesse dia de toda a sua obra que tinha feito. E abençoou Deus o dia sétimo e o santificou; porque nele descansou de toda a obra que, como Criador, fizera.</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Gênesis 2:2-3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4210299"/>
            <a:ext cx="6643734" cy="1384995"/>
          </a:xfrm>
          <a:prstGeom prst="rect">
            <a:avLst/>
          </a:prstGeom>
        </p:spPr>
        <p:txBody>
          <a:bodyPr wrap="square">
            <a:spAutoFit/>
          </a:bodyPr>
          <a:lstStyle/>
          <a:p>
            <a:r>
              <a:rPr lang="pt-BR" sz="2800" dirty="0" smtClean="0"/>
              <a:t>Ora, quanto mais vale um homem que uma ovelha? Logo, é lícito, nos sábados, fazer o bem.</a:t>
            </a:r>
            <a:endParaRPr lang="pt-BR" sz="2400" dirty="0"/>
          </a:p>
        </p:txBody>
      </p:sp>
      <p:sp>
        <p:nvSpPr>
          <p:cNvPr id="6" name="Retângulo 5"/>
          <p:cNvSpPr/>
          <p:nvPr/>
        </p:nvSpPr>
        <p:spPr>
          <a:xfrm>
            <a:off x="1071538" y="378619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12:12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1569660"/>
          </a:xfrm>
          <a:prstGeom prst="rect">
            <a:avLst/>
          </a:prstGeom>
        </p:spPr>
        <p:txBody>
          <a:bodyPr wrap="square">
            <a:spAutoFit/>
          </a:bodyPr>
          <a:lstStyle/>
          <a:p>
            <a:r>
              <a:rPr lang="pt-BR" sz="2400" dirty="0" smtClean="0"/>
              <a:t>Proferirá palavras contra o Altíssimo, magoará os santos do Altíssimo e cuidará em mudar os tempos e a lei; e os santos lhe serão entregues nas mãos, por um tempo, dois tempos e metade de um tempo.</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Daniel 7:25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3857628"/>
            <a:ext cx="6643734" cy="1938992"/>
          </a:xfrm>
          <a:prstGeom prst="rect">
            <a:avLst/>
          </a:prstGeom>
        </p:spPr>
        <p:txBody>
          <a:bodyPr wrap="square">
            <a:spAutoFit/>
          </a:bodyPr>
          <a:lstStyle/>
          <a:p>
            <a:r>
              <a:rPr lang="pt-BR" sz="2400" b="1" dirty="0" smtClean="0"/>
              <a:t>Cremos que a transgressão geral do Sábado é cumprimento da profecia de Daniel. O poder anticristão atreveu-se a mudar a Lei de Deus, alterando o segundo e quarto mandamentos.</a:t>
            </a:r>
            <a:endParaRPr lang="pt-BR" sz="2000"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3785652"/>
          </a:xfrm>
          <a:prstGeom prst="rect">
            <a:avLst/>
          </a:prstGeom>
        </p:spPr>
        <p:txBody>
          <a:bodyPr wrap="square">
            <a:spAutoFit/>
          </a:bodyPr>
          <a:lstStyle/>
          <a:p>
            <a:r>
              <a:rPr lang="pt-BR" sz="2400" dirty="0" smtClean="0"/>
              <a:t>Depois disto, vi quatro anjos em pé nos quatro cantos da terra, conservando seguros os quatro ventos da terra, para que nenhum vento soprasse sobre a terra, nem sobre o mar, nem sobre árvore alguma. Vi outro anjo que subia do nascente do sol, tendo o selo do Deus vivo, e clamou em grande voz aos quatro anjos, aqueles aos quais fora dado fazer dano à terra e ao mar, dizendo: </a:t>
            </a:r>
            <a:r>
              <a:rPr lang="pt-BR" sz="2400" u="sng" dirty="0" smtClean="0"/>
              <a:t>Não danifiqueis nem a terra, nem o mar, nem as árvores, até selarmos na fronte os servos do nosso Deus.</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7:1-3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4401205"/>
          </a:xfrm>
          <a:prstGeom prst="rect">
            <a:avLst/>
          </a:prstGeom>
        </p:spPr>
        <p:txBody>
          <a:bodyPr wrap="square">
            <a:spAutoFit/>
          </a:bodyPr>
          <a:lstStyle/>
          <a:p>
            <a:r>
              <a:rPr lang="pt-BR" sz="2800" dirty="0" smtClean="0"/>
              <a:t>A todos, os pequenos e os grandes, os ricos e os pobres, os livres e os escravos, </a:t>
            </a:r>
            <a:r>
              <a:rPr lang="pt-BR" sz="2800" u="sng" dirty="0" smtClean="0"/>
              <a:t>faz que lhes seja dada certa marca sobre a mão direita ou sobre a fronte, para que ninguém possa comprar ou vender, senão aquele que tem a marca, o nome da besta ou o número do seu nome.</a:t>
            </a:r>
            <a:r>
              <a:rPr lang="pt-BR" sz="2800" dirty="0" smtClean="0"/>
              <a:t>  Aqui está a sabedoria. Aquele que tem entendimento calcule o número da besta, pois é número de homem. Ora, esse número é seiscentos e sessenta e seis.</a:t>
            </a:r>
            <a:endParaRPr lang="pt-BR" sz="2800" u="sng" dirty="0" smtClean="0"/>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13:16-18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42976" y="3861048"/>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 4:24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971600" y="1039376"/>
            <a:ext cx="8172400" cy="2246769"/>
          </a:xfrm>
          <a:prstGeom prst="rect">
            <a:avLst/>
          </a:prstGeom>
        </p:spPr>
        <p:txBody>
          <a:bodyPr wrap="square">
            <a:spAutoFit/>
          </a:bodyPr>
          <a:lstStyle/>
          <a:p>
            <a:pPr algn="ctr"/>
            <a:r>
              <a:rPr lang="pt-BR" sz="2800" b="1" dirty="0" smtClean="0">
                <a:solidFill>
                  <a:schemeClr val="tx1">
                    <a:lumMod val="95000"/>
                    <a:lumOff val="5000"/>
                  </a:schemeClr>
                </a:solidFill>
              </a:rPr>
              <a:t>Deus é um ser espiritual, “eterno”, sem princípio e sem fim, em toda parte presente. Ele tem Seu trono no céu e é invisível aos homens em seu presente estado pecaminoso. Somente pela fé podemos chegar-nos a Deus.</a:t>
            </a:r>
            <a:endParaRPr lang="pt-BR" sz="2800" b="1" dirty="0">
              <a:solidFill>
                <a:schemeClr val="tx1">
                  <a:lumMod val="95000"/>
                  <a:lumOff val="5000"/>
                </a:schemeClr>
              </a:solidFill>
            </a:endParaRPr>
          </a:p>
        </p:txBody>
      </p:sp>
      <p:sp>
        <p:nvSpPr>
          <p:cNvPr id="6" name="Retângulo 5"/>
          <p:cNvSpPr/>
          <p:nvPr/>
        </p:nvSpPr>
        <p:spPr>
          <a:xfrm>
            <a:off x="1171977" y="5373216"/>
            <a:ext cx="2823959"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 21:6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ítulo 1"/>
          <p:cNvSpPr>
            <a:spLocks noGrp="1"/>
          </p:cNvSpPr>
          <p:nvPr>
            <p:ph type="title"/>
          </p:nvPr>
        </p:nvSpPr>
        <p:spPr>
          <a:xfrm>
            <a:off x="6660232" y="-27384"/>
            <a:ext cx="2467776" cy="1143000"/>
          </a:xfrm>
        </p:spPr>
        <p:txBody>
          <a:bodyPr>
            <a:normAutofit/>
          </a:bodyPr>
          <a:lstStyle/>
          <a:p>
            <a:pPr algn="r"/>
            <a:r>
              <a:rPr lang="pt-BR" sz="6000" dirty="0" smtClean="0"/>
              <a:t>Deus</a:t>
            </a:r>
            <a:endParaRPr lang="pt-BR" sz="6000" dirty="0"/>
          </a:p>
        </p:txBody>
      </p:sp>
    </p:spTree>
    <p:extLst>
      <p:ext uri="{BB962C8B-B14F-4D97-AF65-F5344CB8AC3E}">
        <p14:creationId xmlns:p14="http://schemas.microsoft.com/office/powerpoint/2010/main" val="11174516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5" name="Retângulo 4"/>
          <p:cNvSpPr/>
          <p:nvPr/>
        </p:nvSpPr>
        <p:spPr>
          <a:xfrm>
            <a:off x="1571604" y="1714488"/>
            <a:ext cx="6643734" cy="3539430"/>
          </a:xfrm>
          <a:prstGeom prst="rect">
            <a:avLst/>
          </a:prstGeom>
        </p:spPr>
        <p:txBody>
          <a:bodyPr wrap="square">
            <a:spAutoFit/>
          </a:bodyPr>
          <a:lstStyle/>
          <a:p>
            <a:r>
              <a:rPr lang="pt-BR" sz="2800" b="1" dirty="0" smtClean="0"/>
              <a:t>Enquanto a guarda do Sábado, como reconhecimento da autoridade do Criador, é o Selo de Deus, (Ezequiel 20:12 e 20) a observância do domingo é o reconhecimento da autoridade do anticristo. Quem transgride o Sábado, aceita o sinal da besta e deve sofrer as </a:t>
            </a:r>
            <a:r>
              <a:rPr lang="pt-BR" sz="2800" b="1" dirty="0" err="1" smtClean="0"/>
              <a:t>consequências</a:t>
            </a:r>
            <a:r>
              <a:rPr lang="pt-BR" sz="2800" b="1" dirty="0" smtClean="0"/>
              <a:t> da desobediência. </a:t>
            </a:r>
            <a:endParaRPr lang="pt-BR" sz="2400"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O SÁBADO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2113184"/>
            <a:ext cx="7072362" cy="1815882"/>
          </a:xfrm>
          <a:prstGeom prst="rect">
            <a:avLst/>
          </a:prstGeom>
        </p:spPr>
        <p:txBody>
          <a:bodyPr wrap="square">
            <a:spAutoFit/>
          </a:bodyPr>
          <a:lstStyle/>
          <a:p>
            <a:r>
              <a:rPr lang="pt-BR" sz="2800" dirty="0" smtClean="0"/>
              <a:t>Então, te deleitarás no SENHOR. Eu te farei cavalgar sobre os altos da terra e te sustentarei com a herança de Jacó, teu pai, porque a boca do SENHOR o disse.</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Isaias 58:14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pt-BR" sz="6600" b="1" dirty="0" smtClean="0"/>
              <a:t>A LEI CERIMONIAL</a:t>
            </a:r>
            <a:endParaRPr lang="pt-BR" sz="6600" b="1" dirty="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kumimoji="0" lang="pt-BR" sz="4800" b="1" i="0" u="none" strike="noStrike" kern="1200" cap="all"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07</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LEI CERIMONIAL</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3416320"/>
          </a:xfrm>
          <a:prstGeom prst="rect">
            <a:avLst/>
          </a:prstGeom>
        </p:spPr>
        <p:txBody>
          <a:bodyPr wrap="square">
            <a:spAutoFit/>
          </a:bodyPr>
          <a:lstStyle/>
          <a:p>
            <a:r>
              <a:rPr lang="pt-BR" sz="2400" b="1" dirty="0" smtClean="0"/>
              <a:t>Cremos que a igreja está dispensada dessa lei. Portanto, não mais deve ser guardada, sendo que contém preceitos relacionados com o sistema de sacrifícios e cerimônias </a:t>
            </a:r>
            <a:r>
              <a:rPr lang="pt-BR" sz="2400" b="1" dirty="0" err="1" smtClean="0"/>
              <a:t>levíticas</a:t>
            </a:r>
            <a:r>
              <a:rPr lang="pt-BR" sz="2400" b="1" dirty="0" smtClean="0"/>
              <a:t> no serviço do templo, que ilustram a obra da salvação de Cristo. Estas leis eram uma sombra e símbolo das coisas futuras, e deixaram de vigorar no momento em que Cristo foi pregado na cruz como o verdadeiro Cordeiro.</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LEI CERIMONIAL</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1569660"/>
          </a:xfrm>
          <a:prstGeom prst="rect">
            <a:avLst/>
          </a:prstGeom>
        </p:spPr>
        <p:txBody>
          <a:bodyPr wrap="square">
            <a:spAutoFit/>
          </a:bodyPr>
          <a:lstStyle/>
          <a:p>
            <a:r>
              <a:rPr lang="pt-BR" sz="2400" dirty="0" smtClean="0"/>
              <a:t>Porque, tendo a lei a sombra dos bens futuros e não a imagem exata das coisas, nunca, pelos mesmos sacrifícios que continuamente se oferecem cada ano, pode aperfeiçoar os que a eles se chegam.</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Hebreus 10:1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4210299"/>
            <a:ext cx="6643734" cy="1569660"/>
          </a:xfrm>
          <a:prstGeom prst="rect">
            <a:avLst/>
          </a:prstGeom>
        </p:spPr>
        <p:txBody>
          <a:bodyPr wrap="square">
            <a:spAutoFit/>
          </a:bodyPr>
          <a:lstStyle/>
          <a:p>
            <a:r>
              <a:rPr lang="pt-BR" sz="2400" dirty="0" smtClean="0"/>
              <a:t>Havendo riscado a cédula que era contra nós nas suas ordenanças, a qual de alguma maneira nos era contrária, e a tirou do meio </a:t>
            </a:r>
            <a:r>
              <a:rPr lang="pt-BR" sz="2400" i="1" dirty="0" smtClean="0"/>
              <a:t>de nós, cravando-a na cruz.</a:t>
            </a:r>
          </a:p>
        </p:txBody>
      </p:sp>
      <p:sp>
        <p:nvSpPr>
          <p:cNvPr id="6" name="Retângulo 5"/>
          <p:cNvSpPr/>
          <p:nvPr/>
        </p:nvSpPr>
        <p:spPr>
          <a:xfrm>
            <a:off x="1071538" y="3786190"/>
            <a:ext cx="3714776"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LEI CERIMONIAL</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1200329"/>
          </a:xfrm>
          <a:prstGeom prst="rect">
            <a:avLst/>
          </a:prstGeom>
        </p:spPr>
        <p:txBody>
          <a:bodyPr wrap="square">
            <a:spAutoFit/>
          </a:bodyPr>
          <a:lstStyle/>
          <a:p>
            <a:r>
              <a:rPr lang="pt-BR" sz="2400" dirty="0" smtClean="0"/>
              <a:t>Na sua carne, desfez a inimizade, isto é, </a:t>
            </a:r>
            <a:r>
              <a:rPr lang="pt-BR" sz="2400" u="sng" dirty="0" smtClean="0"/>
              <a:t>a lei dos mandamentos, </a:t>
            </a:r>
            <a:r>
              <a:rPr lang="pt-BR" sz="2400" i="1" u="sng" dirty="0" smtClean="0"/>
              <a:t>que consistia em ordenanças</a:t>
            </a:r>
            <a:r>
              <a:rPr lang="pt-BR" sz="2400" i="1" dirty="0" smtClean="0"/>
              <a:t>, para criar em si mesmo dos dois um novo homem, fazendo a paz,</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Efésios 2:15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3710233"/>
            <a:ext cx="6643734" cy="2308324"/>
          </a:xfrm>
          <a:prstGeom prst="rect">
            <a:avLst/>
          </a:prstGeom>
        </p:spPr>
        <p:txBody>
          <a:bodyPr wrap="square">
            <a:spAutoFit/>
          </a:bodyPr>
          <a:lstStyle/>
          <a:p>
            <a:r>
              <a:rPr lang="pt-BR" sz="2400" dirty="0" smtClean="0"/>
              <a:t>Porque, mudando-se o sacerdócio, necessariamente se faz também mudança da lei. Porque aquele de quem </a:t>
            </a:r>
            <a:r>
              <a:rPr lang="pt-BR" sz="2400" i="1" dirty="0" smtClean="0"/>
              <a:t>essas coisas se dizem pertence a outra tribo, da qual ninguém serviu ao altar, </a:t>
            </a:r>
            <a:r>
              <a:rPr lang="pt-BR" sz="2400" dirty="0" smtClean="0"/>
              <a:t>visto ser manifesto que nosso Senhor procedeu de Judá, e concernente a essa tribo nunca Moisés falou de sacerdócio.</a:t>
            </a:r>
          </a:p>
        </p:txBody>
      </p:sp>
      <p:sp>
        <p:nvSpPr>
          <p:cNvPr id="6" name="Retângulo 5"/>
          <p:cNvSpPr/>
          <p:nvPr/>
        </p:nvSpPr>
        <p:spPr>
          <a:xfrm>
            <a:off x="1071538" y="3286124"/>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Hebreus 7:12-14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roldo\Pictures\sombra.jpg"/>
          <p:cNvPicPr>
            <a:picLocks noChangeAspect="1" noChangeArrowheads="1"/>
          </p:cNvPicPr>
          <p:nvPr/>
        </p:nvPicPr>
        <p:blipFill>
          <a:blip r:embed="rId2" cstate="print"/>
          <a:srcRect/>
          <a:stretch>
            <a:fillRect/>
          </a:stretch>
        </p:blipFill>
        <p:spPr bwMode="auto">
          <a:xfrm>
            <a:off x="1000099" y="571480"/>
            <a:ext cx="8143901" cy="6286520"/>
          </a:xfrm>
          <a:prstGeom prst="rect">
            <a:avLst/>
          </a:prstGeom>
          <a:noFill/>
        </p:spPr>
      </p:pic>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1" i="0" u="none" strike="noStrike" kern="120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mj-lt"/>
                <a:ea typeface="+mj-ea"/>
                <a:cs typeface="+mj-cs"/>
              </a:rPr>
              <a:t>A LEI CERIMONIAL</a:t>
            </a:r>
            <a:endParaRPr kumimoji="0" lang="pt-BR" sz="4300" b="1" i="0" u="none" strike="noStrike" kern="1200" normalizeH="0" baseline="0" noProof="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Imagens\Imagens B\lei de Deus\lei (6).Jpg"/>
          <p:cNvPicPr>
            <a:picLocks noChangeAspect="1" noChangeArrowheads="1"/>
          </p:cNvPicPr>
          <p:nvPr/>
        </p:nvPicPr>
        <p:blipFill>
          <a:blip r:embed="rId2" cstate="print"/>
          <a:srcRect/>
          <a:stretch>
            <a:fillRect/>
          </a:stretch>
        </p:blipFill>
        <p:spPr bwMode="auto">
          <a:xfrm>
            <a:off x="1071538" y="285728"/>
            <a:ext cx="7858180" cy="6343672"/>
          </a:xfrm>
          <a:prstGeom prst="rect">
            <a:avLst/>
          </a:prstGeom>
          <a:noFill/>
        </p:spPr>
      </p:pic>
      <p:sp>
        <p:nvSpPr>
          <p:cNvPr id="25" name="Retângulo 24"/>
          <p:cNvSpPr/>
          <p:nvPr/>
        </p:nvSpPr>
        <p:spPr>
          <a:xfrm>
            <a:off x="2214546" y="714356"/>
            <a:ext cx="1497526" cy="369332"/>
          </a:xfrm>
          <a:prstGeom prst="rect">
            <a:avLst/>
          </a:prstGeom>
        </p:spPr>
        <p:txBody>
          <a:bodyPr wrap="none">
            <a:spAutoFit/>
          </a:bodyPr>
          <a:lstStyle/>
          <a:p>
            <a:r>
              <a:rPr lang="pt-BR" b="1" dirty="0" smtClean="0"/>
              <a:t>LEI MORAL</a:t>
            </a:r>
          </a:p>
        </p:txBody>
      </p:sp>
      <p:sp>
        <p:nvSpPr>
          <p:cNvPr id="26" name="Retângulo 25"/>
          <p:cNvSpPr/>
          <p:nvPr/>
        </p:nvSpPr>
        <p:spPr>
          <a:xfrm>
            <a:off x="1714480" y="1285860"/>
            <a:ext cx="1874231" cy="369332"/>
          </a:xfrm>
          <a:prstGeom prst="rect">
            <a:avLst/>
          </a:prstGeom>
        </p:spPr>
        <p:txBody>
          <a:bodyPr wrap="none">
            <a:spAutoFit/>
          </a:bodyPr>
          <a:lstStyle/>
          <a:p>
            <a:r>
              <a:rPr lang="pt-BR" dirty="0" smtClean="0"/>
              <a:t>1- Dada por Deus</a:t>
            </a:r>
          </a:p>
        </p:txBody>
      </p:sp>
      <p:sp>
        <p:nvSpPr>
          <p:cNvPr id="27" name="Retângulo 26"/>
          <p:cNvSpPr/>
          <p:nvPr/>
        </p:nvSpPr>
        <p:spPr>
          <a:xfrm>
            <a:off x="1714480" y="1714488"/>
            <a:ext cx="2061783" cy="369332"/>
          </a:xfrm>
          <a:prstGeom prst="rect">
            <a:avLst/>
          </a:prstGeom>
        </p:spPr>
        <p:txBody>
          <a:bodyPr wrap="none">
            <a:spAutoFit/>
          </a:bodyPr>
          <a:lstStyle/>
          <a:p>
            <a:r>
              <a:rPr lang="pt-BR" dirty="0" smtClean="0"/>
              <a:t>2- Escrita por Deus:</a:t>
            </a:r>
          </a:p>
        </p:txBody>
      </p:sp>
      <p:sp>
        <p:nvSpPr>
          <p:cNvPr id="28" name="Retângulo 27"/>
          <p:cNvSpPr/>
          <p:nvPr/>
        </p:nvSpPr>
        <p:spPr>
          <a:xfrm>
            <a:off x="1705719" y="2143116"/>
            <a:ext cx="3009157" cy="369332"/>
          </a:xfrm>
          <a:prstGeom prst="rect">
            <a:avLst/>
          </a:prstGeom>
        </p:spPr>
        <p:txBody>
          <a:bodyPr wrap="none">
            <a:spAutoFit/>
          </a:bodyPr>
          <a:lstStyle/>
          <a:p>
            <a:r>
              <a:rPr lang="pt-BR" dirty="0" smtClean="0"/>
              <a:t>3- Escrita em tábuas de pedra:</a:t>
            </a:r>
          </a:p>
        </p:txBody>
      </p:sp>
      <p:sp>
        <p:nvSpPr>
          <p:cNvPr id="29" name="Retângulo 28"/>
          <p:cNvSpPr/>
          <p:nvPr/>
        </p:nvSpPr>
        <p:spPr>
          <a:xfrm>
            <a:off x="1714480" y="2571744"/>
            <a:ext cx="2096087" cy="369332"/>
          </a:xfrm>
          <a:prstGeom prst="rect">
            <a:avLst/>
          </a:prstGeom>
        </p:spPr>
        <p:txBody>
          <a:bodyPr wrap="none">
            <a:spAutoFit/>
          </a:bodyPr>
          <a:lstStyle/>
          <a:p>
            <a:r>
              <a:rPr lang="pt-BR" dirty="0" smtClean="0"/>
              <a:t>4- Colocada na arca:</a:t>
            </a:r>
          </a:p>
        </p:txBody>
      </p:sp>
      <p:sp>
        <p:nvSpPr>
          <p:cNvPr id="30" name="Retângulo 29"/>
          <p:cNvSpPr/>
          <p:nvPr/>
        </p:nvSpPr>
        <p:spPr>
          <a:xfrm>
            <a:off x="1714480" y="3000372"/>
            <a:ext cx="2658100" cy="369332"/>
          </a:xfrm>
          <a:prstGeom prst="rect">
            <a:avLst/>
          </a:prstGeom>
        </p:spPr>
        <p:txBody>
          <a:bodyPr wrap="none">
            <a:spAutoFit/>
          </a:bodyPr>
          <a:lstStyle/>
          <a:p>
            <a:r>
              <a:rPr lang="pt-BR" dirty="0" smtClean="0"/>
              <a:t>5- É chamada Lei de Deus:</a:t>
            </a:r>
          </a:p>
        </p:txBody>
      </p:sp>
      <p:sp>
        <p:nvSpPr>
          <p:cNvPr id="31" name="Retângulo 30"/>
          <p:cNvSpPr/>
          <p:nvPr/>
        </p:nvSpPr>
        <p:spPr>
          <a:xfrm>
            <a:off x="1714480" y="3429000"/>
            <a:ext cx="2680542" cy="369332"/>
          </a:xfrm>
          <a:prstGeom prst="rect">
            <a:avLst/>
          </a:prstGeom>
        </p:spPr>
        <p:txBody>
          <a:bodyPr wrap="none">
            <a:spAutoFit/>
          </a:bodyPr>
          <a:lstStyle/>
          <a:p>
            <a:r>
              <a:rPr lang="pt-BR" dirty="0" smtClean="0"/>
              <a:t>6- Existia antes do pecado:</a:t>
            </a:r>
          </a:p>
        </p:txBody>
      </p:sp>
      <p:sp>
        <p:nvSpPr>
          <p:cNvPr id="32" name="Retângulo 31"/>
          <p:cNvSpPr/>
          <p:nvPr/>
        </p:nvSpPr>
        <p:spPr>
          <a:xfrm>
            <a:off x="1714480" y="3857628"/>
            <a:ext cx="1379865" cy="369332"/>
          </a:xfrm>
          <a:prstGeom prst="rect">
            <a:avLst/>
          </a:prstGeom>
        </p:spPr>
        <p:txBody>
          <a:bodyPr wrap="none">
            <a:spAutoFit/>
          </a:bodyPr>
          <a:lstStyle/>
          <a:p>
            <a:r>
              <a:rPr lang="pt-BR" dirty="0" smtClean="0"/>
              <a:t>7- É perfeita:</a:t>
            </a:r>
          </a:p>
        </p:txBody>
      </p:sp>
      <p:sp>
        <p:nvSpPr>
          <p:cNvPr id="33" name="Retângulo 32"/>
          <p:cNvSpPr/>
          <p:nvPr/>
        </p:nvSpPr>
        <p:spPr>
          <a:xfrm>
            <a:off x="1714480" y="4274114"/>
            <a:ext cx="1273105" cy="369332"/>
          </a:xfrm>
          <a:prstGeom prst="rect">
            <a:avLst/>
          </a:prstGeom>
        </p:spPr>
        <p:txBody>
          <a:bodyPr wrap="none">
            <a:spAutoFit/>
          </a:bodyPr>
          <a:lstStyle/>
          <a:p>
            <a:r>
              <a:rPr lang="pt-BR" dirty="0" smtClean="0"/>
              <a:t>8- É eterna:</a:t>
            </a:r>
          </a:p>
        </p:txBody>
      </p:sp>
      <p:sp>
        <p:nvSpPr>
          <p:cNvPr id="34" name="Retângulo 33"/>
          <p:cNvSpPr/>
          <p:nvPr/>
        </p:nvSpPr>
        <p:spPr>
          <a:xfrm>
            <a:off x="1714480" y="4714884"/>
            <a:ext cx="2202847" cy="369332"/>
          </a:xfrm>
          <a:prstGeom prst="rect">
            <a:avLst/>
          </a:prstGeom>
        </p:spPr>
        <p:txBody>
          <a:bodyPr wrap="none">
            <a:spAutoFit/>
          </a:bodyPr>
          <a:lstStyle/>
          <a:p>
            <a:r>
              <a:rPr lang="pt-BR" dirty="0" smtClean="0"/>
              <a:t>9- É a norma do juízo</a:t>
            </a:r>
          </a:p>
        </p:txBody>
      </p:sp>
      <p:sp>
        <p:nvSpPr>
          <p:cNvPr id="35" name="Retângulo 34"/>
          <p:cNvSpPr/>
          <p:nvPr/>
        </p:nvSpPr>
        <p:spPr>
          <a:xfrm>
            <a:off x="1643042" y="5143512"/>
            <a:ext cx="2669064" cy="369332"/>
          </a:xfrm>
          <a:prstGeom prst="rect">
            <a:avLst/>
          </a:prstGeom>
        </p:spPr>
        <p:txBody>
          <a:bodyPr wrap="none">
            <a:spAutoFit/>
          </a:bodyPr>
          <a:lstStyle/>
          <a:p>
            <a:r>
              <a:rPr lang="pt-BR" dirty="0" smtClean="0"/>
              <a:t>10- É uma lei de liberdade:</a:t>
            </a:r>
          </a:p>
        </p:txBody>
      </p:sp>
      <p:sp>
        <p:nvSpPr>
          <p:cNvPr id="36" name="Retângulo 35"/>
          <p:cNvSpPr/>
          <p:nvPr/>
        </p:nvSpPr>
        <p:spPr>
          <a:xfrm>
            <a:off x="5786446" y="1285860"/>
            <a:ext cx="2146742" cy="369332"/>
          </a:xfrm>
          <a:prstGeom prst="rect">
            <a:avLst/>
          </a:prstGeom>
        </p:spPr>
        <p:txBody>
          <a:bodyPr wrap="none">
            <a:spAutoFit/>
          </a:bodyPr>
          <a:lstStyle/>
          <a:p>
            <a:pPr algn="just"/>
            <a:r>
              <a:rPr lang="pt-BR" dirty="0" smtClean="0"/>
              <a:t>1 - Dada por Moisés:</a:t>
            </a:r>
          </a:p>
        </p:txBody>
      </p:sp>
      <p:sp>
        <p:nvSpPr>
          <p:cNvPr id="37" name="Retângulo 36"/>
          <p:cNvSpPr/>
          <p:nvPr/>
        </p:nvSpPr>
        <p:spPr>
          <a:xfrm>
            <a:off x="5786446" y="1702346"/>
            <a:ext cx="2282997" cy="369332"/>
          </a:xfrm>
          <a:prstGeom prst="rect">
            <a:avLst/>
          </a:prstGeom>
        </p:spPr>
        <p:txBody>
          <a:bodyPr wrap="none">
            <a:spAutoFit/>
          </a:bodyPr>
          <a:lstStyle/>
          <a:p>
            <a:pPr algn="just"/>
            <a:r>
              <a:rPr lang="pt-BR" dirty="0" smtClean="0"/>
              <a:t>2 - Escrita por Moisés:</a:t>
            </a:r>
          </a:p>
        </p:txBody>
      </p:sp>
      <p:sp>
        <p:nvSpPr>
          <p:cNvPr id="38" name="Retângulo 37"/>
          <p:cNvSpPr/>
          <p:nvPr/>
        </p:nvSpPr>
        <p:spPr>
          <a:xfrm>
            <a:off x="5786446" y="2130974"/>
            <a:ext cx="2127505" cy="369332"/>
          </a:xfrm>
          <a:prstGeom prst="rect">
            <a:avLst/>
          </a:prstGeom>
        </p:spPr>
        <p:txBody>
          <a:bodyPr wrap="none">
            <a:spAutoFit/>
          </a:bodyPr>
          <a:lstStyle/>
          <a:p>
            <a:pPr algn="just"/>
            <a:r>
              <a:rPr lang="pt-BR" dirty="0" smtClean="0"/>
              <a:t>3 - Escrita num livro:</a:t>
            </a:r>
          </a:p>
        </p:txBody>
      </p:sp>
      <p:sp>
        <p:nvSpPr>
          <p:cNvPr id="39" name="Retângulo 38"/>
          <p:cNvSpPr/>
          <p:nvPr/>
        </p:nvSpPr>
        <p:spPr>
          <a:xfrm>
            <a:off x="5786446" y="2559602"/>
            <a:ext cx="2907206" cy="369332"/>
          </a:xfrm>
          <a:prstGeom prst="rect">
            <a:avLst/>
          </a:prstGeom>
        </p:spPr>
        <p:txBody>
          <a:bodyPr wrap="none">
            <a:spAutoFit/>
          </a:bodyPr>
          <a:lstStyle/>
          <a:p>
            <a:pPr algn="just"/>
            <a:r>
              <a:rPr lang="pt-BR" dirty="0" smtClean="0"/>
              <a:t>4 - Colocada ao lado da arca:</a:t>
            </a:r>
          </a:p>
        </p:txBody>
      </p:sp>
      <p:sp>
        <p:nvSpPr>
          <p:cNvPr id="40" name="Retângulo 39"/>
          <p:cNvSpPr/>
          <p:nvPr/>
        </p:nvSpPr>
        <p:spPr>
          <a:xfrm>
            <a:off x="5786446" y="2988230"/>
            <a:ext cx="2879314" cy="369332"/>
          </a:xfrm>
          <a:prstGeom prst="rect">
            <a:avLst/>
          </a:prstGeom>
        </p:spPr>
        <p:txBody>
          <a:bodyPr wrap="none">
            <a:spAutoFit/>
          </a:bodyPr>
          <a:lstStyle/>
          <a:p>
            <a:pPr algn="just"/>
            <a:r>
              <a:rPr lang="pt-BR" dirty="0" smtClean="0"/>
              <a:t>5 - É chamada Lei de Moisés:</a:t>
            </a:r>
          </a:p>
        </p:txBody>
      </p:sp>
      <p:sp>
        <p:nvSpPr>
          <p:cNvPr id="43" name="Retângulo 42"/>
          <p:cNvSpPr/>
          <p:nvPr/>
        </p:nvSpPr>
        <p:spPr>
          <a:xfrm>
            <a:off x="5786446" y="3416858"/>
            <a:ext cx="2754280" cy="369332"/>
          </a:xfrm>
          <a:prstGeom prst="rect">
            <a:avLst/>
          </a:prstGeom>
        </p:spPr>
        <p:txBody>
          <a:bodyPr wrap="none">
            <a:spAutoFit/>
          </a:bodyPr>
          <a:lstStyle/>
          <a:p>
            <a:pPr algn="just"/>
            <a:r>
              <a:rPr lang="pt-BR" dirty="0" smtClean="0"/>
              <a:t>6 - Dada depois do pecado:</a:t>
            </a:r>
          </a:p>
        </p:txBody>
      </p:sp>
      <p:sp>
        <p:nvSpPr>
          <p:cNvPr id="44" name="Retângulo 43"/>
          <p:cNvSpPr/>
          <p:nvPr/>
        </p:nvSpPr>
        <p:spPr>
          <a:xfrm>
            <a:off x="5786446" y="3845486"/>
            <a:ext cx="3015890" cy="369332"/>
          </a:xfrm>
          <a:prstGeom prst="rect">
            <a:avLst/>
          </a:prstGeom>
        </p:spPr>
        <p:txBody>
          <a:bodyPr wrap="none">
            <a:spAutoFit/>
          </a:bodyPr>
          <a:lstStyle/>
          <a:p>
            <a:pPr algn="just"/>
            <a:r>
              <a:rPr lang="pt-BR" dirty="0" smtClean="0"/>
              <a:t>7 - Nenhuma coisa aperfeiçoa:</a:t>
            </a:r>
          </a:p>
        </p:txBody>
      </p:sp>
      <p:sp>
        <p:nvSpPr>
          <p:cNvPr id="45" name="Retângulo 44"/>
          <p:cNvSpPr/>
          <p:nvPr/>
        </p:nvSpPr>
        <p:spPr>
          <a:xfrm>
            <a:off x="5786446" y="4286256"/>
            <a:ext cx="1559786" cy="369332"/>
          </a:xfrm>
          <a:prstGeom prst="rect">
            <a:avLst/>
          </a:prstGeom>
        </p:spPr>
        <p:txBody>
          <a:bodyPr wrap="none">
            <a:spAutoFit/>
          </a:bodyPr>
          <a:lstStyle/>
          <a:p>
            <a:pPr algn="just"/>
            <a:r>
              <a:rPr lang="pt-BR" dirty="0" smtClean="0"/>
              <a:t>8 - Foi abolida:</a:t>
            </a:r>
          </a:p>
        </p:txBody>
      </p:sp>
      <p:sp>
        <p:nvSpPr>
          <p:cNvPr id="46" name="Retângulo 45"/>
          <p:cNvSpPr/>
          <p:nvPr/>
        </p:nvSpPr>
        <p:spPr>
          <a:xfrm>
            <a:off x="5786446" y="4702742"/>
            <a:ext cx="2011448" cy="369332"/>
          </a:xfrm>
          <a:prstGeom prst="rect">
            <a:avLst/>
          </a:prstGeom>
        </p:spPr>
        <p:txBody>
          <a:bodyPr wrap="none">
            <a:spAutoFit/>
          </a:bodyPr>
          <a:lstStyle/>
          <a:p>
            <a:pPr algn="just"/>
            <a:r>
              <a:rPr lang="pt-BR" dirty="0" smtClean="0"/>
              <a:t>9 - A ninguém julga:</a:t>
            </a:r>
          </a:p>
        </p:txBody>
      </p:sp>
      <p:sp>
        <p:nvSpPr>
          <p:cNvPr id="47" name="Retângulo 46"/>
          <p:cNvSpPr/>
          <p:nvPr/>
        </p:nvSpPr>
        <p:spPr>
          <a:xfrm>
            <a:off x="5715008" y="5143512"/>
            <a:ext cx="2926635" cy="369332"/>
          </a:xfrm>
          <a:prstGeom prst="rect">
            <a:avLst/>
          </a:prstGeom>
        </p:spPr>
        <p:txBody>
          <a:bodyPr wrap="none">
            <a:spAutoFit/>
          </a:bodyPr>
          <a:lstStyle/>
          <a:p>
            <a:pPr algn="just"/>
            <a:r>
              <a:rPr lang="pt-BR" dirty="0" smtClean="0"/>
              <a:t>10 - É um jugo de escravidão:</a:t>
            </a:r>
          </a:p>
        </p:txBody>
      </p:sp>
      <p:sp>
        <p:nvSpPr>
          <p:cNvPr id="48" name="Retângulo 47"/>
          <p:cNvSpPr/>
          <p:nvPr/>
        </p:nvSpPr>
        <p:spPr>
          <a:xfrm>
            <a:off x="6143636" y="714356"/>
            <a:ext cx="2170787" cy="369332"/>
          </a:xfrm>
          <a:prstGeom prst="rect">
            <a:avLst/>
          </a:prstGeom>
        </p:spPr>
        <p:txBody>
          <a:bodyPr wrap="none">
            <a:spAutoFit/>
          </a:bodyPr>
          <a:lstStyle/>
          <a:p>
            <a:r>
              <a:rPr lang="pt-BR" b="1" dirty="0" smtClean="0"/>
              <a:t>LEI CERIMONIAL</a:t>
            </a:r>
          </a:p>
        </p:txBody>
      </p:sp>
      <p:cxnSp>
        <p:nvCxnSpPr>
          <p:cNvPr id="50" name="Conector de seta reta 49"/>
          <p:cNvCxnSpPr/>
          <p:nvPr/>
        </p:nvCxnSpPr>
        <p:spPr>
          <a:xfrm>
            <a:off x="4643438" y="1500174"/>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1" name="Conector de seta reta 50"/>
          <p:cNvCxnSpPr/>
          <p:nvPr/>
        </p:nvCxnSpPr>
        <p:spPr>
          <a:xfrm>
            <a:off x="4643438" y="1927214"/>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Conector de seta reta 51"/>
          <p:cNvCxnSpPr/>
          <p:nvPr/>
        </p:nvCxnSpPr>
        <p:spPr>
          <a:xfrm>
            <a:off x="4643438" y="2355842"/>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Conector de seta reta 52"/>
          <p:cNvCxnSpPr/>
          <p:nvPr/>
        </p:nvCxnSpPr>
        <p:spPr>
          <a:xfrm>
            <a:off x="4643438" y="2784470"/>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Conector de seta reta 53"/>
          <p:cNvCxnSpPr/>
          <p:nvPr/>
        </p:nvCxnSpPr>
        <p:spPr>
          <a:xfrm>
            <a:off x="4643438" y="3213098"/>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5" name="Conector de seta reta 54"/>
          <p:cNvCxnSpPr/>
          <p:nvPr/>
        </p:nvCxnSpPr>
        <p:spPr>
          <a:xfrm>
            <a:off x="4643438" y="3643314"/>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Conector de seta reta 55"/>
          <p:cNvCxnSpPr/>
          <p:nvPr/>
        </p:nvCxnSpPr>
        <p:spPr>
          <a:xfrm>
            <a:off x="4643438" y="4070354"/>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Conector de seta reta 56"/>
          <p:cNvCxnSpPr/>
          <p:nvPr/>
        </p:nvCxnSpPr>
        <p:spPr>
          <a:xfrm>
            <a:off x="4643438" y="4500570"/>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Conector de seta reta 57"/>
          <p:cNvCxnSpPr/>
          <p:nvPr/>
        </p:nvCxnSpPr>
        <p:spPr>
          <a:xfrm>
            <a:off x="4643438" y="4929198"/>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9" name="Conector de seta reta 58"/>
          <p:cNvCxnSpPr/>
          <p:nvPr/>
        </p:nvCxnSpPr>
        <p:spPr>
          <a:xfrm>
            <a:off x="4643438" y="5356238"/>
            <a:ext cx="1000132"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Texto 2"/>
          <p:cNvSpPr>
            <a:spLocks noGrp="1"/>
          </p:cNvSpPr>
          <p:nvPr>
            <p:ph type="body" idx="2"/>
          </p:nvPr>
        </p:nvSpPr>
        <p:spPr/>
        <p:txBody>
          <a:bodyPr/>
          <a:lstStyle/>
          <a:p>
            <a:endParaRPr lang="pt-BR"/>
          </a:p>
        </p:txBody>
      </p:sp>
      <p:sp>
        <p:nvSpPr>
          <p:cNvPr id="4" name="Espaço Reservado para Conteúdo 3"/>
          <p:cNvSpPr>
            <a:spLocks noGrp="1"/>
          </p:cNvSpPr>
          <p:nvPr>
            <p:ph sz="half" idx="1"/>
          </p:nvPr>
        </p:nvSpPr>
        <p:spPr/>
        <p:txBody>
          <a:bodyPr>
            <a:normAutofit/>
          </a:bodyPr>
          <a:lstStyle/>
          <a:p>
            <a:pPr algn="r"/>
            <a:r>
              <a:rPr lang="pt-BR" sz="6600" b="1" dirty="0" smtClean="0"/>
              <a:t>SÁBADOS CERIMONIAIS</a:t>
            </a:r>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kumimoji="0" lang="pt-BR" sz="4800" b="1" i="0" u="none" strike="noStrike" kern="1200" cap="all"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08</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Título 5"/>
          <p:cNvSpPr>
            <a:spLocks noGrp="1"/>
          </p:cNvSpPr>
          <p:nvPr>
            <p:ph type="title"/>
          </p:nvPr>
        </p:nvSpPr>
        <p:spPr/>
        <p:txBody>
          <a:bodyPr/>
          <a:lstStyle/>
          <a:p>
            <a:endParaRPr lang="pt-B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SÁBADOS</a:t>
            </a:r>
            <a:r>
              <a:rPr kumimoji="0" lang="pt-BR" sz="4300" b="0" i="0" u="none" strike="noStrike" kern="1200" cap="none" spc="0" normalizeH="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CERIMONIAIS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714488"/>
            <a:ext cx="7072362" cy="3970318"/>
          </a:xfrm>
          <a:prstGeom prst="rect">
            <a:avLst/>
          </a:prstGeom>
        </p:spPr>
        <p:txBody>
          <a:bodyPr wrap="square">
            <a:spAutoFit/>
          </a:bodyPr>
          <a:lstStyle/>
          <a:p>
            <a:r>
              <a:rPr lang="pt-BR" sz="2800" b="1" dirty="0" smtClean="0"/>
              <a:t>Cremos que os dias de festas, luas novas e outros sábados, de que Paulo escreve (...) eram somente uma sombra, pelo que não devem ser confundidos com o Sábado semanal, o sétimo dia, que é santificado como “Dia do Senhor”, na lei moral. Este Sábado, que foi instituído na criação, não tem significação simbólica com relação ao plano da salvação.</a:t>
            </a:r>
            <a:endParaRPr lang="pt-BR" sz="2800" b="1" i="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42976" y="1681644"/>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Sl 139:1-12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156685" y="4725144"/>
            <a:ext cx="2839251"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Tm 6:16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ítulo 1"/>
          <p:cNvSpPr>
            <a:spLocks noGrp="1"/>
          </p:cNvSpPr>
          <p:nvPr>
            <p:ph type="title"/>
          </p:nvPr>
        </p:nvSpPr>
        <p:spPr>
          <a:xfrm>
            <a:off x="6660232" y="123831"/>
            <a:ext cx="2467776" cy="1143000"/>
          </a:xfrm>
        </p:spPr>
        <p:txBody>
          <a:bodyPr>
            <a:normAutofit/>
          </a:bodyPr>
          <a:lstStyle/>
          <a:p>
            <a:pPr algn="r"/>
            <a:r>
              <a:rPr lang="pt-BR" sz="6000" dirty="0" smtClean="0"/>
              <a:t>Deus</a:t>
            </a:r>
            <a:endParaRPr lang="pt-BR" sz="6000" dirty="0"/>
          </a:p>
        </p:txBody>
      </p:sp>
    </p:spTree>
    <p:extLst>
      <p:ext uri="{BB962C8B-B14F-4D97-AF65-F5344CB8AC3E}">
        <p14:creationId xmlns:p14="http://schemas.microsoft.com/office/powerpoint/2010/main" val="29692615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SÁBADOS</a:t>
            </a:r>
            <a:r>
              <a:rPr kumimoji="0" lang="pt-BR" sz="4300" b="0" i="0" u="none" strike="noStrike" kern="1200" cap="none" spc="0" normalizeH="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CERIMONIAIS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571604" y="1901129"/>
            <a:ext cx="7072362" cy="1200329"/>
          </a:xfrm>
          <a:prstGeom prst="rect">
            <a:avLst/>
          </a:prstGeom>
        </p:spPr>
        <p:txBody>
          <a:bodyPr wrap="square">
            <a:spAutoFit/>
          </a:bodyPr>
          <a:lstStyle/>
          <a:p>
            <a:r>
              <a:rPr lang="pt-BR" sz="2400" dirty="0" smtClean="0"/>
              <a:t>Portanto, ninguém vos julgue pelo comer, ou pelo beber, ou </a:t>
            </a:r>
            <a:r>
              <a:rPr lang="pt-BR" sz="2400" u="sng" dirty="0" smtClean="0"/>
              <a:t>por causa </a:t>
            </a:r>
            <a:r>
              <a:rPr lang="pt-BR" sz="2400" i="1" u="sng" dirty="0" smtClean="0"/>
              <a:t>dos dias de festa, ou da lua nova, ou dos sábados,</a:t>
            </a:r>
          </a:p>
        </p:txBody>
      </p:sp>
      <p:sp>
        <p:nvSpPr>
          <p:cNvPr id="4" name="Retângulo 3"/>
          <p:cNvSpPr/>
          <p:nvPr/>
        </p:nvSpPr>
        <p:spPr>
          <a:xfrm>
            <a:off x="1071538" y="1477020"/>
            <a:ext cx="3714776"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1571604" y="3710233"/>
            <a:ext cx="6643734" cy="461665"/>
          </a:xfrm>
          <a:prstGeom prst="rect">
            <a:avLst/>
          </a:prstGeom>
        </p:spPr>
        <p:txBody>
          <a:bodyPr wrap="square">
            <a:spAutoFit/>
          </a:bodyPr>
          <a:lstStyle/>
          <a:p>
            <a:r>
              <a:rPr lang="pt-BR" sz="2400" u="sng" dirty="0" smtClean="0"/>
              <a:t>Guardais dias</a:t>
            </a:r>
            <a:r>
              <a:rPr lang="pt-BR" sz="2400" dirty="0" smtClean="0"/>
              <a:t>, e meses, e tempos, e anos.</a:t>
            </a:r>
          </a:p>
        </p:txBody>
      </p:sp>
      <p:sp>
        <p:nvSpPr>
          <p:cNvPr id="6" name="Retângulo 5"/>
          <p:cNvSpPr/>
          <p:nvPr/>
        </p:nvSpPr>
        <p:spPr>
          <a:xfrm>
            <a:off x="1071538" y="3286124"/>
            <a:ext cx="3714776"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Galatas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4:10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571604" y="4781803"/>
            <a:ext cx="6643734" cy="1200329"/>
          </a:xfrm>
          <a:prstGeom prst="rect">
            <a:avLst/>
          </a:prstGeom>
        </p:spPr>
        <p:txBody>
          <a:bodyPr wrap="square">
            <a:spAutoFit/>
          </a:bodyPr>
          <a:lstStyle/>
          <a:p>
            <a:r>
              <a:rPr lang="pt-BR" sz="2400" dirty="0" smtClean="0"/>
              <a:t>Um faz diferença entre dia e dia, mas outro julga </a:t>
            </a:r>
            <a:r>
              <a:rPr lang="pt-BR" sz="2400" i="1" dirty="0" smtClean="0"/>
              <a:t>iguais todos os dias. Cada um esteja inteiramente seguro em seu próprio ânimo.</a:t>
            </a:r>
          </a:p>
        </p:txBody>
      </p:sp>
      <p:sp>
        <p:nvSpPr>
          <p:cNvPr id="8" name="Retângulo 7"/>
          <p:cNvSpPr/>
          <p:nvPr/>
        </p:nvSpPr>
        <p:spPr>
          <a:xfrm>
            <a:off x="1071538" y="4357694"/>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14:5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SÁBADOS</a:t>
            </a:r>
            <a:r>
              <a:rPr kumimoji="0" lang="pt-BR" sz="4300" b="0" i="0" u="none" strike="noStrike" kern="1200" cap="none" spc="0" normalizeH="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CERIMONIAIS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3" name="Retângulo 2"/>
          <p:cNvSpPr/>
          <p:nvPr/>
        </p:nvSpPr>
        <p:spPr>
          <a:xfrm>
            <a:off x="1000100" y="1714488"/>
            <a:ext cx="7929618" cy="4093428"/>
          </a:xfrm>
          <a:prstGeom prst="rect">
            <a:avLst/>
          </a:prstGeom>
        </p:spPr>
        <p:txBody>
          <a:bodyPr wrap="square">
            <a:spAutoFit/>
          </a:bodyPr>
          <a:lstStyle/>
          <a:p>
            <a:r>
              <a:rPr lang="pt-BR" sz="2400" dirty="0" smtClean="0"/>
              <a:t>1 – Primeiro dia da semana da páscoa</a:t>
            </a:r>
          </a:p>
          <a:p>
            <a:endParaRPr lang="pt-BR" sz="1000" dirty="0" smtClean="0"/>
          </a:p>
          <a:p>
            <a:r>
              <a:rPr lang="pt-BR" sz="2400" dirty="0" smtClean="0"/>
              <a:t>2 – O sétimo dia da semana da páscoa (Pães </a:t>
            </a:r>
            <a:r>
              <a:rPr lang="pt-BR" sz="2400" dirty="0" err="1" smtClean="0"/>
              <a:t>asmos</a:t>
            </a:r>
            <a:r>
              <a:rPr lang="pt-BR" sz="2400" dirty="0" smtClean="0"/>
              <a:t>)</a:t>
            </a:r>
          </a:p>
          <a:p>
            <a:endParaRPr lang="pt-BR" sz="1000" dirty="0" smtClean="0"/>
          </a:p>
          <a:p>
            <a:r>
              <a:rPr lang="pt-BR" sz="2400" dirty="0" smtClean="0"/>
              <a:t>3 – Primeiro dia do sétimo mês (Festa das trombetas)</a:t>
            </a:r>
          </a:p>
          <a:p>
            <a:endParaRPr lang="pt-BR" sz="1000" dirty="0" smtClean="0"/>
          </a:p>
          <a:p>
            <a:r>
              <a:rPr lang="pt-BR" sz="2400" dirty="0" smtClean="0"/>
              <a:t>4 – Décimo dia do sétimo mês (Dia da expiação)</a:t>
            </a:r>
          </a:p>
          <a:p>
            <a:endParaRPr lang="pt-BR" sz="1000" dirty="0" smtClean="0"/>
          </a:p>
          <a:p>
            <a:r>
              <a:rPr lang="pt-BR" sz="2400" dirty="0" smtClean="0"/>
              <a:t>5 – Primeiro dia da Festa dos </a:t>
            </a:r>
            <a:r>
              <a:rPr lang="pt-BR" sz="2400" dirty="0" err="1" smtClean="0"/>
              <a:t>Tabernáculos</a:t>
            </a:r>
            <a:endParaRPr lang="pt-BR" sz="2400" dirty="0" smtClean="0"/>
          </a:p>
          <a:p>
            <a:endParaRPr lang="pt-BR" sz="1000" dirty="0" smtClean="0"/>
          </a:p>
          <a:p>
            <a:r>
              <a:rPr lang="pt-BR" sz="2400" dirty="0" smtClean="0"/>
              <a:t>6 – Último dia da Festa dos </a:t>
            </a:r>
            <a:r>
              <a:rPr lang="pt-BR" sz="2400" dirty="0" err="1" smtClean="0"/>
              <a:t>Tabernáculos</a:t>
            </a:r>
            <a:endParaRPr lang="pt-BR" sz="2400" dirty="0" smtClean="0"/>
          </a:p>
          <a:p>
            <a:endParaRPr lang="pt-BR" sz="1000" dirty="0" smtClean="0"/>
          </a:p>
          <a:p>
            <a:r>
              <a:rPr lang="pt-BR" sz="2400" dirty="0" smtClean="0"/>
              <a:t>7 – Qüinquagésimo dia após o primeiro sábado da páscoa             	(Pentecostes)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SÁBADOS</a:t>
            </a:r>
            <a:r>
              <a:rPr kumimoji="0" lang="pt-BR" sz="4300" b="0" i="0" u="none" strike="noStrike" kern="1200" cap="none" spc="0" normalizeH="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CERIMONIAIS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000100" y="1857364"/>
            <a:ext cx="3786214" cy="3139321"/>
          </a:xfrm>
          <a:prstGeom prst="rect">
            <a:avLst/>
          </a:prstGeom>
        </p:spPr>
        <p:txBody>
          <a:bodyPr wrap="square">
            <a:spAutoFit/>
          </a:bodyPr>
          <a:lstStyle/>
          <a:p>
            <a:r>
              <a:rPr lang="pt-BR" b="1" dirty="0" smtClean="0"/>
              <a:t>SÁBADO DO SÉTIMO DIA</a:t>
            </a:r>
          </a:p>
          <a:p>
            <a:endParaRPr lang="pt-BR" dirty="0" smtClean="0"/>
          </a:p>
          <a:p>
            <a:r>
              <a:rPr lang="pt-BR" dirty="0" smtClean="0"/>
              <a:t>1 - Instituído na Criação: </a:t>
            </a:r>
            <a:r>
              <a:rPr lang="pt-BR" dirty="0" err="1" smtClean="0"/>
              <a:t>Gn</a:t>
            </a:r>
            <a:r>
              <a:rPr lang="pt-BR" dirty="0" smtClean="0"/>
              <a:t> 2:3</a:t>
            </a:r>
          </a:p>
          <a:p>
            <a:endParaRPr lang="pt-BR" dirty="0" smtClean="0"/>
          </a:p>
          <a:p>
            <a:r>
              <a:rPr lang="pt-BR" dirty="0" smtClean="0"/>
              <a:t>2 - Guardado cada semana: Ex 20:8</a:t>
            </a:r>
          </a:p>
          <a:p>
            <a:endParaRPr lang="pt-BR" dirty="0" smtClean="0"/>
          </a:p>
          <a:p>
            <a:r>
              <a:rPr lang="pt-BR" dirty="0" smtClean="0"/>
              <a:t>3 - Escrito em tábua de pedra: </a:t>
            </a:r>
            <a:r>
              <a:rPr lang="pt-BR" dirty="0" err="1" smtClean="0"/>
              <a:t>Dt</a:t>
            </a:r>
            <a:r>
              <a:rPr lang="pt-BR" dirty="0" smtClean="0"/>
              <a:t> 4:13</a:t>
            </a:r>
          </a:p>
          <a:p>
            <a:endParaRPr lang="pt-BR" dirty="0" smtClean="0"/>
          </a:p>
          <a:p>
            <a:r>
              <a:rPr lang="pt-BR" dirty="0" smtClean="0"/>
              <a:t>4 - Chama nossa atenção para o</a:t>
            </a:r>
          </a:p>
          <a:p>
            <a:r>
              <a:rPr lang="pt-BR" dirty="0" smtClean="0"/>
              <a:t>passado — a Criação: Ex 20:8-11</a:t>
            </a:r>
          </a:p>
          <a:p>
            <a:endParaRPr lang="pt-BR" dirty="0" smtClean="0"/>
          </a:p>
        </p:txBody>
      </p:sp>
      <p:sp>
        <p:nvSpPr>
          <p:cNvPr id="5" name="Retângulo 4"/>
          <p:cNvSpPr/>
          <p:nvPr/>
        </p:nvSpPr>
        <p:spPr>
          <a:xfrm>
            <a:off x="5072066" y="1870068"/>
            <a:ext cx="4572000" cy="2862322"/>
          </a:xfrm>
          <a:prstGeom prst="rect">
            <a:avLst/>
          </a:prstGeom>
        </p:spPr>
        <p:txBody>
          <a:bodyPr>
            <a:spAutoFit/>
          </a:bodyPr>
          <a:lstStyle/>
          <a:p>
            <a:r>
              <a:rPr lang="pt-BR" b="1" dirty="0" smtClean="0"/>
              <a:t>SÁBADOS CERIMONIAIS</a:t>
            </a:r>
          </a:p>
          <a:p>
            <a:endParaRPr lang="pt-BR" dirty="0" smtClean="0"/>
          </a:p>
          <a:p>
            <a:r>
              <a:rPr lang="pt-BR" dirty="0" smtClean="0"/>
              <a:t>1 - Instituídos no Monte Sinai: </a:t>
            </a:r>
            <a:r>
              <a:rPr lang="pt-BR" dirty="0" err="1" smtClean="0"/>
              <a:t>Nm</a:t>
            </a:r>
            <a:r>
              <a:rPr lang="pt-BR" dirty="0" smtClean="0"/>
              <a:t> 28:6</a:t>
            </a:r>
          </a:p>
          <a:p>
            <a:endParaRPr lang="pt-BR" dirty="0" smtClean="0"/>
          </a:p>
          <a:p>
            <a:r>
              <a:rPr lang="pt-BR" dirty="0" smtClean="0"/>
              <a:t>2 - Guardados uma vez por ano: </a:t>
            </a:r>
            <a:r>
              <a:rPr lang="pt-BR" dirty="0" err="1" smtClean="0"/>
              <a:t>Zc</a:t>
            </a:r>
            <a:r>
              <a:rPr lang="pt-BR" dirty="0" smtClean="0"/>
              <a:t> 14:16</a:t>
            </a:r>
          </a:p>
          <a:p>
            <a:endParaRPr lang="pt-BR" dirty="0" smtClean="0"/>
          </a:p>
          <a:p>
            <a:r>
              <a:rPr lang="pt-BR" dirty="0" smtClean="0"/>
              <a:t>3 - Escritos num livro: </a:t>
            </a:r>
            <a:r>
              <a:rPr lang="pt-BR" dirty="0" err="1" smtClean="0"/>
              <a:t>Dt</a:t>
            </a:r>
            <a:r>
              <a:rPr lang="pt-BR" dirty="0" smtClean="0"/>
              <a:t> 31:24</a:t>
            </a:r>
          </a:p>
          <a:p>
            <a:endParaRPr lang="pt-BR" dirty="0" smtClean="0"/>
          </a:p>
          <a:p>
            <a:r>
              <a:rPr lang="pt-BR" dirty="0" smtClean="0"/>
              <a:t>4 - Apontavam para o futuro: Cl 2:16, 17</a:t>
            </a:r>
          </a:p>
          <a:p>
            <a:endParaRPr lang="pt-BR"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SÁBADOS</a:t>
            </a:r>
            <a:r>
              <a:rPr kumimoji="0" lang="pt-BR" sz="4300" b="0" i="0" u="none" strike="noStrike" kern="1200" cap="none" spc="0" normalizeH="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CERIMONIAIS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4067423"/>
            <a:ext cx="6643734" cy="1569660"/>
          </a:xfrm>
          <a:prstGeom prst="rect">
            <a:avLst/>
          </a:prstGeom>
        </p:spPr>
        <p:txBody>
          <a:bodyPr wrap="square">
            <a:spAutoFit/>
          </a:bodyPr>
          <a:lstStyle/>
          <a:p>
            <a:r>
              <a:rPr lang="pt-BR" sz="2400" u="sng" dirty="0" smtClean="0"/>
              <a:t>Havendo riscado a cédula que era contra nós nas suas ordenanças</a:t>
            </a:r>
            <a:r>
              <a:rPr lang="pt-BR" sz="2400" dirty="0" smtClean="0"/>
              <a:t>, a qual de alguma maneira nos era contrária, e a tirou do meio </a:t>
            </a:r>
            <a:r>
              <a:rPr lang="pt-BR" sz="2400" i="1" dirty="0" smtClean="0"/>
              <a:t>de nós, </a:t>
            </a:r>
            <a:r>
              <a:rPr lang="pt-BR" sz="2400" i="1" u="sng" dirty="0" smtClean="0"/>
              <a:t>cravando-a na cruz.</a:t>
            </a:r>
          </a:p>
        </p:txBody>
      </p:sp>
      <p:sp>
        <p:nvSpPr>
          <p:cNvPr id="5" name="Retângulo 4"/>
          <p:cNvSpPr/>
          <p:nvPr/>
        </p:nvSpPr>
        <p:spPr>
          <a:xfrm>
            <a:off x="1071538" y="3643314"/>
            <a:ext cx="3714776"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2:14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643042" y="2067159"/>
            <a:ext cx="6643734" cy="1200329"/>
          </a:xfrm>
          <a:prstGeom prst="rect">
            <a:avLst/>
          </a:prstGeom>
        </p:spPr>
        <p:txBody>
          <a:bodyPr wrap="square">
            <a:spAutoFit/>
          </a:bodyPr>
          <a:lstStyle/>
          <a:p>
            <a:r>
              <a:rPr lang="pt-BR" sz="2400" dirty="0" smtClean="0"/>
              <a:t>Tomai este livro da Lei e ponde-o ao lado da arca do concerto do SENHOR, vosso Deus, </a:t>
            </a:r>
            <a:r>
              <a:rPr lang="pt-BR" sz="2400" u="sng" dirty="0" smtClean="0"/>
              <a:t>para que ali esteja por testemunha contra ti.</a:t>
            </a:r>
          </a:p>
        </p:txBody>
      </p:sp>
      <p:sp>
        <p:nvSpPr>
          <p:cNvPr id="7" name="Retângulo 6"/>
          <p:cNvSpPr/>
          <p:nvPr/>
        </p:nvSpPr>
        <p:spPr>
          <a:xfrm>
            <a:off x="1142976" y="1643050"/>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Deuteronômios 31:26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pt-BR" sz="6600" b="1" dirty="0" smtClean="0"/>
              <a:t>A GRAÇA E SEUS MEIOS</a:t>
            </a:r>
          </a:p>
          <a:p>
            <a:pPr algn="r">
              <a:buNone/>
            </a:pPr>
            <a:endParaRPr lang="pt-BR" sz="6600" b="1" dirty="0" smtClean="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kumimoji="0" lang="pt-BR" sz="4800" b="1" i="0" u="none" strike="noStrike" kern="1200" cap="all"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09</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643042" y="2067159"/>
            <a:ext cx="7072362" cy="3108543"/>
          </a:xfrm>
          <a:prstGeom prst="rect">
            <a:avLst/>
          </a:prstGeom>
        </p:spPr>
        <p:txBody>
          <a:bodyPr wrap="square">
            <a:spAutoFit/>
          </a:bodyPr>
          <a:lstStyle/>
          <a:p>
            <a:r>
              <a:rPr lang="pt-BR" sz="2800" b="1" dirty="0" smtClean="0"/>
              <a:t>Cremos que a </a:t>
            </a:r>
            <a:r>
              <a:rPr lang="pt-BR" sz="2800" b="1" u="sng" dirty="0" smtClean="0"/>
              <a:t>graça significa a cobertura de nossos pecados por meio de Cristo</a:t>
            </a:r>
            <a:r>
              <a:rPr lang="pt-BR" sz="2800" b="1" dirty="0" smtClean="0"/>
              <a:t>. Ele é o restaurador do reino da graça. Somente podemos ser beneficiados pela graça salvadora, se evitarmos o pecado pelo poder de Cristo unido à nossa vontade. Pela graça somos livres.</a:t>
            </a:r>
            <a:endParaRPr lang="pt-BR" sz="2800" b="1" u="sng"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4067423"/>
            <a:ext cx="6643734" cy="1569660"/>
          </a:xfrm>
          <a:prstGeom prst="rect">
            <a:avLst/>
          </a:prstGeom>
        </p:spPr>
        <p:txBody>
          <a:bodyPr wrap="square">
            <a:spAutoFit/>
          </a:bodyPr>
          <a:lstStyle/>
          <a:p>
            <a:r>
              <a:rPr lang="pt-BR" sz="2400" dirty="0" smtClean="0"/>
              <a:t>Cheguemos, pois, com confiança ao </a:t>
            </a:r>
            <a:r>
              <a:rPr lang="pt-BR" sz="2400" u="sng" dirty="0" smtClean="0"/>
              <a:t>trono da graça</a:t>
            </a:r>
            <a:r>
              <a:rPr lang="pt-BR" sz="2400" dirty="0" smtClean="0"/>
              <a:t>, para que possamos alcançar misericórdia e achar graça, </a:t>
            </a:r>
            <a:r>
              <a:rPr lang="pt-BR" sz="2400" u="sng" dirty="0" smtClean="0"/>
              <a:t>a fim de sermos ajudados </a:t>
            </a:r>
            <a:r>
              <a:rPr lang="pt-BR" sz="2400" dirty="0" smtClean="0"/>
              <a:t>em tempo oportuno.</a:t>
            </a:r>
          </a:p>
        </p:txBody>
      </p:sp>
      <p:sp>
        <p:nvSpPr>
          <p:cNvPr id="5" name="Retângulo 4"/>
          <p:cNvSpPr/>
          <p:nvPr/>
        </p:nvSpPr>
        <p:spPr>
          <a:xfrm>
            <a:off x="1071538" y="3643314"/>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Hebreus 4:16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643042" y="2067159"/>
            <a:ext cx="6643734" cy="830997"/>
          </a:xfrm>
          <a:prstGeom prst="rect">
            <a:avLst/>
          </a:prstGeom>
        </p:spPr>
        <p:txBody>
          <a:bodyPr wrap="square">
            <a:spAutoFit/>
          </a:bodyPr>
          <a:lstStyle/>
          <a:p>
            <a:r>
              <a:rPr lang="pt-BR" sz="2400" dirty="0" smtClean="0"/>
              <a:t>Porque a lei foi dada por Moisés; </a:t>
            </a:r>
            <a:r>
              <a:rPr lang="pt-BR" sz="2400" u="sng" dirty="0" smtClean="0"/>
              <a:t>a graça e a verdade vieram por Jesus Cristo.</a:t>
            </a:r>
          </a:p>
        </p:txBody>
      </p:sp>
      <p:sp>
        <p:nvSpPr>
          <p:cNvPr id="7" name="Retângulo 6"/>
          <p:cNvSpPr/>
          <p:nvPr/>
        </p:nvSpPr>
        <p:spPr>
          <a:xfrm>
            <a:off x="1142976" y="1643050"/>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4067423"/>
            <a:ext cx="6643734" cy="1569660"/>
          </a:xfrm>
          <a:prstGeom prst="rect">
            <a:avLst/>
          </a:prstGeom>
        </p:spPr>
        <p:txBody>
          <a:bodyPr wrap="square">
            <a:spAutoFit/>
          </a:bodyPr>
          <a:lstStyle/>
          <a:p>
            <a:r>
              <a:rPr lang="pt-BR" sz="2400" dirty="0" smtClean="0"/>
              <a:t>Jesus dizia, pois, aos judeus que criam nele: </a:t>
            </a:r>
            <a:r>
              <a:rPr lang="pt-BR" sz="2400" u="sng" dirty="0" smtClean="0"/>
              <a:t>Se vós permanecerdes na minha palavra, verdadeiramente, sereis meus discípulos e conhecereis a verdade, e a verdade vos libertará.</a:t>
            </a:r>
          </a:p>
        </p:txBody>
      </p:sp>
      <p:sp>
        <p:nvSpPr>
          <p:cNvPr id="5" name="Retângulo 4"/>
          <p:cNvSpPr/>
          <p:nvPr/>
        </p:nvSpPr>
        <p:spPr>
          <a:xfrm>
            <a:off x="1071538" y="3643314"/>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8:31-32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643042" y="2067159"/>
            <a:ext cx="6643734" cy="1569660"/>
          </a:xfrm>
          <a:prstGeom prst="rect">
            <a:avLst/>
          </a:prstGeom>
        </p:spPr>
        <p:txBody>
          <a:bodyPr wrap="square">
            <a:spAutoFit/>
          </a:bodyPr>
          <a:lstStyle/>
          <a:p>
            <a:r>
              <a:rPr lang="pt-BR" sz="2400" dirty="0" smtClean="0"/>
              <a:t>E disse-lhes Pedro: Arrependei-vos, e cada um de vós seja batizado em nome de Jesus Cristo </a:t>
            </a:r>
            <a:r>
              <a:rPr lang="pt-BR" sz="2400" u="sng" dirty="0" smtClean="0"/>
              <a:t>para perdão dos pecados</a:t>
            </a:r>
            <a:r>
              <a:rPr lang="pt-BR" sz="2400" dirty="0" smtClean="0"/>
              <a:t>, </a:t>
            </a:r>
            <a:r>
              <a:rPr lang="pt-BR" sz="2400" u="sng" dirty="0" smtClean="0"/>
              <a:t>e recebereis o dom do Espírito Santo.</a:t>
            </a:r>
          </a:p>
        </p:txBody>
      </p:sp>
      <p:sp>
        <p:nvSpPr>
          <p:cNvPr id="7" name="Retângulo 6"/>
          <p:cNvSpPr/>
          <p:nvPr/>
        </p:nvSpPr>
        <p:spPr>
          <a:xfrm>
            <a:off x="1142976" y="1643050"/>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2:38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643042" y="1571612"/>
            <a:ext cx="7000924" cy="4524315"/>
          </a:xfrm>
          <a:prstGeom prst="rect">
            <a:avLst/>
          </a:prstGeom>
        </p:spPr>
        <p:txBody>
          <a:bodyPr wrap="square">
            <a:spAutoFit/>
          </a:bodyPr>
          <a:lstStyle/>
          <a:p>
            <a:r>
              <a:rPr lang="pt-BR" sz="2400" b="1" dirty="0" smtClean="0"/>
              <a:t>As palavras – “a lei foi dada por Moisés; a graça e a verdade vieram por Jesus Cristo” – não significam que a graça e a verdade existem somente desde a morte de Cristo, mas, sim, que foram dadas por Cristo muito antes. Cristo existia antes que se tornasse carne (...) ou melhor, antes da fundação do mundo. O reino da graça foi fundado logo após a queda, sendo então introduzido o perdão por meio de Cristo. O reino da graça foi estabelecido em sua plenitude com a morte de Cristo, quando a redenção foi consumada.</a:t>
            </a:r>
            <a:endParaRPr lang="pt-BR" sz="2400" b="1" u="sng" dirty="0"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6" name="Retângulo 5"/>
          <p:cNvSpPr/>
          <p:nvPr/>
        </p:nvSpPr>
        <p:spPr>
          <a:xfrm>
            <a:off x="1643042" y="1785926"/>
            <a:ext cx="6643734" cy="3416320"/>
          </a:xfrm>
          <a:prstGeom prst="rect">
            <a:avLst/>
          </a:prstGeom>
        </p:spPr>
        <p:txBody>
          <a:bodyPr wrap="square">
            <a:spAutoFit/>
          </a:bodyPr>
          <a:lstStyle/>
          <a:p>
            <a:r>
              <a:rPr lang="pt-BR" sz="2400" u="sng" dirty="0" smtClean="0"/>
              <a:t>E ele é antes de todas as coisas, e todas as coisas subsistem por ele.</a:t>
            </a:r>
            <a:r>
              <a:rPr lang="pt-BR" sz="2400" dirty="0" smtClean="0"/>
              <a:t> </a:t>
            </a:r>
            <a:r>
              <a:rPr lang="pt-BR" sz="2400" u="sng" dirty="0" smtClean="0"/>
              <a:t>E ele é a cabeça do corpo da igreja</a:t>
            </a:r>
            <a:r>
              <a:rPr lang="pt-BR" sz="2400" dirty="0" smtClean="0"/>
              <a:t>; é o princípio e o primogênito dentre os mortos, para que em tudo tenha a preeminência, porque foi do agrado do Pai que toda a plenitude nele habitasse e que, </a:t>
            </a:r>
            <a:r>
              <a:rPr lang="pt-BR" sz="2400" u="sng" dirty="0" smtClean="0"/>
              <a:t>havendo por ele feito a paz pelo sangue da sua cruz, por meio dele reconciliasse consigo mesmo todas as coisas</a:t>
            </a:r>
            <a:r>
              <a:rPr lang="pt-BR" sz="2400" dirty="0" smtClean="0"/>
              <a:t>, tanto as que estão na terra como as que estão nos céus.</a:t>
            </a:r>
          </a:p>
        </p:txBody>
      </p:sp>
      <p:sp>
        <p:nvSpPr>
          <p:cNvPr id="7" name="Retângulo 6"/>
          <p:cNvSpPr/>
          <p:nvPr/>
        </p:nvSpPr>
        <p:spPr>
          <a:xfrm>
            <a:off x="1071538" y="1357298"/>
            <a:ext cx="4572032"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1:17-20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660232" y="123831"/>
            <a:ext cx="2467776" cy="1143000"/>
          </a:xfrm>
        </p:spPr>
        <p:txBody>
          <a:bodyPr>
            <a:normAutofit/>
          </a:bodyPr>
          <a:lstStyle/>
          <a:p>
            <a:pPr algn="r"/>
            <a:r>
              <a:rPr lang="pt-BR" sz="6000" dirty="0" smtClean="0"/>
              <a:t>Deus</a:t>
            </a:r>
            <a:endParaRPr lang="pt-BR" sz="6000" dirty="0"/>
          </a:p>
        </p:txBody>
      </p:sp>
      <p:sp>
        <p:nvSpPr>
          <p:cNvPr id="4" name="Retângulo 3"/>
          <p:cNvSpPr/>
          <p:nvPr/>
        </p:nvSpPr>
        <p:spPr>
          <a:xfrm>
            <a:off x="1142976" y="116632"/>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Is 59:2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159099" y="1609636"/>
            <a:ext cx="2836837"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 1:18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142976" y="3049796"/>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Ex 33:20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094704" y="4705980"/>
            <a:ext cx="290579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Hb 11:6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947639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2049370"/>
            <a:ext cx="6643734" cy="2308324"/>
          </a:xfrm>
          <a:prstGeom prst="rect">
            <a:avLst/>
          </a:prstGeom>
        </p:spPr>
        <p:txBody>
          <a:bodyPr wrap="square">
            <a:spAutoFit/>
          </a:bodyPr>
          <a:lstStyle/>
          <a:p>
            <a:r>
              <a:rPr lang="pt-BR" sz="2400" dirty="0" smtClean="0"/>
              <a:t>E adoraram-na todos os que habitam sobre a terra, esses cujos nomes não estão escritos no livro da vida do </a:t>
            </a:r>
            <a:r>
              <a:rPr lang="pt-BR" sz="2400" u="sng" dirty="0" smtClean="0"/>
              <a:t>Cordeiro que foi morto desde a fundação do mundo.</a:t>
            </a:r>
          </a:p>
          <a:p>
            <a:endParaRPr lang="pt-BR" sz="2400" dirty="0" smtClean="0"/>
          </a:p>
          <a:p>
            <a:r>
              <a:rPr lang="pt-BR" sz="2400" u="sng" dirty="0" smtClean="0"/>
              <a:t>.</a:t>
            </a:r>
          </a:p>
        </p:txBody>
      </p:sp>
      <p:sp>
        <p:nvSpPr>
          <p:cNvPr id="5" name="Retângulo 4"/>
          <p:cNvSpPr/>
          <p:nvPr/>
        </p:nvSpPr>
        <p:spPr>
          <a:xfrm>
            <a:off x="1071538" y="1625261"/>
            <a:ext cx="3714776"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Apocalipse 13:8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Retângulo 5"/>
          <p:cNvSpPr/>
          <p:nvPr/>
        </p:nvSpPr>
        <p:spPr>
          <a:xfrm>
            <a:off x="1643042" y="4300373"/>
            <a:ext cx="6643734" cy="1200329"/>
          </a:xfrm>
          <a:prstGeom prst="rect">
            <a:avLst/>
          </a:prstGeom>
        </p:spPr>
        <p:txBody>
          <a:bodyPr wrap="square">
            <a:spAutoFit/>
          </a:bodyPr>
          <a:lstStyle/>
          <a:p>
            <a:r>
              <a:rPr lang="pt-BR" sz="2400" dirty="0" smtClean="0"/>
              <a:t>E porei inimizade entre ti e a mulher e entre a tua semente e a sua semente; esta te ferirá a cabeça, e tu lhe ferirás o calcanhar.</a:t>
            </a:r>
          </a:p>
        </p:txBody>
      </p:sp>
      <p:sp>
        <p:nvSpPr>
          <p:cNvPr id="7" name="Retângulo 6"/>
          <p:cNvSpPr/>
          <p:nvPr/>
        </p:nvSpPr>
        <p:spPr>
          <a:xfrm>
            <a:off x="1071538" y="3786190"/>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Gênesis 3:15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2049370"/>
            <a:ext cx="6643734" cy="1938992"/>
          </a:xfrm>
          <a:prstGeom prst="rect">
            <a:avLst/>
          </a:prstGeom>
        </p:spPr>
        <p:txBody>
          <a:bodyPr wrap="square">
            <a:spAutoFit/>
          </a:bodyPr>
          <a:lstStyle/>
          <a:p>
            <a:r>
              <a:rPr lang="pt-BR" sz="2400" b="1" dirty="0" smtClean="0"/>
              <a:t>Cremos que Deus proveu diversos meios para atrair a Si os pecadores e dar-lhes a salvação prometida pela graça de Cristo</a:t>
            </a:r>
            <a:endParaRPr lang="pt-BR" sz="2400" b="1" u="sng" dirty="0" smtClean="0"/>
          </a:p>
          <a:p>
            <a:endParaRPr lang="pt-BR" sz="2400" b="1" dirty="0" smtClean="0"/>
          </a:p>
          <a:p>
            <a:r>
              <a:rPr lang="pt-BR" sz="2400" b="1" u="sng" dirty="0" smtClean="0"/>
              <a:t>.</a:t>
            </a:r>
          </a:p>
        </p:txBody>
      </p:sp>
      <p:sp>
        <p:nvSpPr>
          <p:cNvPr id="6" name="Retângulo 5"/>
          <p:cNvSpPr/>
          <p:nvPr/>
        </p:nvSpPr>
        <p:spPr>
          <a:xfrm>
            <a:off x="1643042" y="4300373"/>
            <a:ext cx="6643734" cy="830997"/>
          </a:xfrm>
          <a:prstGeom prst="rect">
            <a:avLst/>
          </a:prstGeom>
        </p:spPr>
        <p:txBody>
          <a:bodyPr wrap="square">
            <a:spAutoFit/>
          </a:bodyPr>
          <a:lstStyle/>
          <a:p>
            <a:r>
              <a:rPr lang="pt-BR" sz="2400" dirty="0" smtClean="0"/>
              <a:t>Porque pela </a:t>
            </a:r>
            <a:r>
              <a:rPr lang="pt-BR" sz="2400" u="sng" dirty="0" smtClean="0"/>
              <a:t>graça sois salvos</a:t>
            </a:r>
            <a:r>
              <a:rPr lang="pt-BR" sz="2400" dirty="0" smtClean="0"/>
              <a:t>, por meio da fé; e isso não vem de vós; </a:t>
            </a:r>
            <a:r>
              <a:rPr lang="pt-BR" sz="2400" i="1" dirty="0" smtClean="0"/>
              <a:t>é dom de Deus.</a:t>
            </a:r>
          </a:p>
        </p:txBody>
      </p:sp>
      <p:sp>
        <p:nvSpPr>
          <p:cNvPr id="7" name="Retângulo 6"/>
          <p:cNvSpPr/>
          <p:nvPr/>
        </p:nvSpPr>
        <p:spPr>
          <a:xfrm>
            <a:off x="1071538" y="3786190"/>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Efésios 2:8</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142976" y="1571612"/>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rPr>
              <a:t>A PALAVRA DE DEUS</a:t>
            </a:r>
            <a:endParaRPr lang="pt-BR" sz="2400" b="1" u="sng"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endParaRPr>
          </a:p>
        </p:txBody>
      </p:sp>
      <p:sp>
        <p:nvSpPr>
          <p:cNvPr id="6" name="Retângulo 5"/>
          <p:cNvSpPr/>
          <p:nvPr/>
        </p:nvSpPr>
        <p:spPr>
          <a:xfrm>
            <a:off x="1643042" y="2585861"/>
            <a:ext cx="7143800" cy="1631216"/>
          </a:xfrm>
          <a:prstGeom prst="rect">
            <a:avLst/>
          </a:prstGeom>
        </p:spPr>
        <p:txBody>
          <a:bodyPr wrap="square">
            <a:spAutoFit/>
          </a:bodyPr>
          <a:lstStyle/>
          <a:p>
            <a:r>
              <a:rPr lang="pt-BR" sz="2000" dirty="0" smtClean="0"/>
              <a:t>E como pregarão, se não forem enviados? Como está escrito: Quão formosos os pés dos que anunciam a paz, dos que anunciam coisas boas! Mas nem todos obedecem ao evangelho; pois Isaías diz: Senhor, quem creu na nossa pregação? </a:t>
            </a:r>
            <a:r>
              <a:rPr lang="pt-BR" sz="2000" u="sng" dirty="0" smtClean="0"/>
              <a:t>De sorte que a fé é pelo ouvir, e o ouvir pela palavra de Deus</a:t>
            </a:r>
            <a:r>
              <a:rPr lang="pt-BR" sz="2000" dirty="0" smtClean="0"/>
              <a:t>.</a:t>
            </a:r>
          </a:p>
        </p:txBody>
      </p:sp>
      <p:sp>
        <p:nvSpPr>
          <p:cNvPr id="7" name="Retângulo 6"/>
          <p:cNvSpPr/>
          <p:nvPr/>
        </p:nvSpPr>
        <p:spPr>
          <a:xfrm>
            <a:off x="1071538" y="2071678"/>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10:15-17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643042" y="4800439"/>
            <a:ext cx="7143800" cy="830997"/>
          </a:xfrm>
          <a:prstGeom prst="rect">
            <a:avLst/>
          </a:prstGeom>
        </p:spPr>
        <p:txBody>
          <a:bodyPr wrap="square">
            <a:spAutoFit/>
          </a:bodyPr>
          <a:lstStyle/>
          <a:p>
            <a:r>
              <a:rPr lang="pt-BR" sz="2400" dirty="0" smtClean="0"/>
              <a:t>E disse-lhes: Ide por todo o mundo, pregai o evangelho a toda criatura.</a:t>
            </a:r>
          </a:p>
        </p:txBody>
      </p:sp>
      <p:sp>
        <p:nvSpPr>
          <p:cNvPr id="9" name="Retângulo 8"/>
          <p:cNvSpPr/>
          <p:nvPr/>
        </p:nvSpPr>
        <p:spPr>
          <a:xfrm>
            <a:off x="1071538" y="4286256"/>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16:15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142976" y="1571612"/>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rPr>
              <a:t>A IGREJA DE DEUS</a:t>
            </a:r>
            <a:endParaRPr lang="pt-BR" sz="2400" b="1" u="sng"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p:txBody>
      </p:sp>
      <p:sp>
        <p:nvSpPr>
          <p:cNvPr id="6" name="Retângulo 5"/>
          <p:cNvSpPr/>
          <p:nvPr/>
        </p:nvSpPr>
        <p:spPr>
          <a:xfrm>
            <a:off x="1643042" y="2585861"/>
            <a:ext cx="7000924" cy="1815882"/>
          </a:xfrm>
          <a:prstGeom prst="rect">
            <a:avLst/>
          </a:prstGeom>
        </p:spPr>
        <p:txBody>
          <a:bodyPr wrap="square">
            <a:spAutoFit/>
          </a:bodyPr>
          <a:lstStyle/>
          <a:p>
            <a:r>
              <a:rPr lang="pt-BR" sz="2800" b="1" dirty="0" smtClean="0"/>
              <a:t>Todos os que se convertem pela influência do Espírito Santo, podem tornar-se membros da igreja de Deus pelo batismo</a:t>
            </a:r>
            <a:endParaRPr lang="pt-BR" sz="2800" b="1" u="sng"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142976" y="1571612"/>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rPr>
              <a:t>A IGREJA DE DEUS</a:t>
            </a:r>
            <a:endParaRPr lang="pt-BR" sz="2400" b="1" u="sng"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p:txBody>
      </p:sp>
      <p:sp>
        <p:nvSpPr>
          <p:cNvPr id="6" name="Retângulo 5"/>
          <p:cNvSpPr/>
          <p:nvPr/>
        </p:nvSpPr>
        <p:spPr>
          <a:xfrm>
            <a:off x="1643042" y="2585861"/>
            <a:ext cx="7500958" cy="2431435"/>
          </a:xfrm>
          <a:prstGeom prst="rect">
            <a:avLst/>
          </a:prstGeom>
        </p:spPr>
        <p:txBody>
          <a:bodyPr wrap="square">
            <a:spAutoFit/>
          </a:bodyPr>
          <a:lstStyle/>
          <a:p>
            <a:r>
              <a:rPr lang="pt-BR" sz="1900" dirty="0" smtClean="0"/>
              <a:t>E disse-lhes Pedro:  Arrependei-vos, e cada um de vós </a:t>
            </a:r>
            <a:r>
              <a:rPr lang="pt-BR" sz="1900" u="sng" dirty="0" smtClean="0"/>
              <a:t>seja batizado </a:t>
            </a:r>
            <a:r>
              <a:rPr lang="pt-BR" sz="1900" dirty="0" smtClean="0"/>
              <a:t>em nome de Jesus Cristo para perdão dos pecados, e recebereis o dom do Espírito Santo. Porque a promessa vos diz respeito a vós, a vossos filhos e a todos os que estão longe:  a tantos quantos Deus,  nosso Senhor, chamar.  E com muitas outras palavras isto testificava e os exortava, dizendo:  Salvai-vos desta geração perversa.  De sorte que foram batizados os que de bom grado receberam a sua palavra;  e, </a:t>
            </a:r>
            <a:r>
              <a:rPr lang="pt-BR" sz="1900" u="sng" dirty="0" smtClean="0"/>
              <a:t>naquele dia,  agregaram-se quase três mil almas.</a:t>
            </a:r>
          </a:p>
        </p:txBody>
      </p:sp>
      <p:sp>
        <p:nvSpPr>
          <p:cNvPr id="7" name="Retângulo 6"/>
          <p:cNvSpPr/>
          <p:nvPr/>
        </p:nvSpPr>
        <p:spPr>
          <a:xfrm>
            <a:off x="1071538" y="2071678"/>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2:38-41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643042" y="5384085"/>
            <a:ext cx="7143800" cy="830997"/>
          </a:xfrm>
          <a:prstGeom prst="rect">
            <a:avLst/>
          </a:prstGeom>
        </p:spPr>
        <p:txBody>
          <a:bodyPr wrap="square">
            <a:spAutoFit/>
          </a:bodyPr>
          <a:lstStyle/>
          <a:p>
            <a:r>
              <a:rPr lang="pt-BR" sz="2400" u="sng" dirty="0" smtClean="0"/>
              <a:t>Quem crer e for batizado será salvo</a:t>
            </a:r>
            <a:r>
              <a:rPr lang="pt-BR" sz="2400" dirty="0" smtClean="0"/>
              <a:t>;  mas quem não crer será condenado.</a:t>
            </a:r>
          </a:p>
        </p:txBody>
      </p:sp>
      <p:sp>
        <p:nvSpPr>
          <p:cNvPr id="9" name="Retângulo 8"/>
          <p:cNvSpPr/>
          <p:nvPr/>
        </p:nvSpPr>
        <p:spPr>
          <a:xfrm>
            <a:off x="1071538" y="4869902"/>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Marcos 16:16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142976" y="1571612"/>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rPr>
              <a:t>O LAVA-PÉS</a:t>
            </a:r>
            <a:endParaRPr lang="pt-BR" sz="2400" b="1" u="sng"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endParaRPr>
          </a:p>
        </p:txBody>
      </p:sp>
      <p:sp>
        <p:nvSpPr>
          <p:cNvPr id="6" name="Retângulo 5"/>
          <p:cNvSpPr/>
          <p:nvPr/>
        </p:nvSpPr>
        <p:spPr>
          <a:xfrm>
            <a:off x="1643042" y="2143116"/>
            <a:ext cx="7143800" cy="1569660"/>
          </a:xfrm>
          <a:prstGeom prst="rect">
            <a:avLst/>
          </a:prstGeom>
        </p:spPr>
        <p:txBody>
          <a:bodyPr wrap="square">
            <a:spAutoFit/>
          </a:bodyPr>
          <a:lstStyle/>
          <a:p>
            <a:r>
              <a:rPr lang="pt-BR" sz="2400" b="1" dirty="0" smtClean="0"/>
              <a:t>Todos os membros da igreja de Cristo podem tomar parte no lava-pés, segundo o exemplo de Jesus,  que deve educar-nos na humildade de Cristo e na unidade do Espírito</a:t>
            </a:r>
            <a:endParaRPr lang="pt-BR" sz="2400" b="1" u="sng" dirty="0" smtClean="0"/>
          </a:p>
        </p:txBody>
      </p:sp>
      <p:sp>
        <p:nvSpPr>
          <p:cNvPr id="8" name="Retângulo 7"/>
          <p:cNvSpPr/>
          <p:nvPr/>
        </p:nvSpPr>
        <p:spPr>
          <a:xfrm>
            <a:off x="1643042" y="4180368"/>
            <a:ext cx="7215238" cy="2308324"/>
          </a:xfrm>
          <a:prstGeom prst="rect">
            <a:avLst/>
          </a:prstGeom>
        </p:spPr>
        <p:txBody>
          <a:bodyPr wrap="square">
            <a:spAutoFit/>
          </a:bodyPr>
          <a:lstStyle/>
          <a:p>
            <a:r>
              <a:rPr lang="pt-BR" sz="2400" u="sng" dirty="0" smtClean="0"/>
              <a:t>Depois que lhes lavou os pés</a:t>
            </a:r>
            <a:r>
              <a:rPr lang="pt-BR" sz="2400" dirty="0" smtClean="0"/>
              <a:t>, e tomou as suas vestes, e se assentou outra vez à </a:t>
            </a:r>
            <a:r>
              <a:rPr lang="pt-BR" sz="2400" i="1" dirty="0" smtClean="0"/>
              <a:t>mesa, disse-lhes: Entendeis o que vos tenho feito? </a:t>
            </a:r>
            <a:r>
              <a:rPr lang="pt-BR" sz="2400" dirty="0" smtClean="0"/>
              <a:t>Vós me chamais Mestre e Senhor e dizeis bem, porque eu o sou. Ora, se eu, Senhor e Mestre, vos lavei os pés, </a:t>
            </a:r>
            <a:r>
              <a:rPr lang="pt-BR" sz="2400" u="sng" dirty="0" smtClean="0"/>
              <a:t>vós deveis também lavar os pés uns aos outros.</a:t>
            </a:r>
          </a:p>
        </p:txBody>
      </p:sp>
      <p:sp>
        <p:nvSpPr>
          <p:cNvPr id="9" name="Retângulo 8"/>
          <p:cNvSpPr/>
          <p:nvPr/>
        </p:nvSpPr>
        <p:spPr>
          <a:xfrm>
            <a:off x="1071538" y="3666185"/>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13:1-14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A GRAÇA E SEUS MEIOS</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142976" y="1571612"/>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A SANTA CEIA</a:t>
            </a:r>
            <a:endParaRPr lang="pt-BR" sz="2400" b="1" u="sng"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p:txBody>
      </p:sp>
      <p:sp>
        <p:nvSpPr>
          <p:cNvPr id="6" name="Retângulo 5"/>
          <p:cNvSpPr/>
          <p:nvPr/>
        </p:nvSpPr>
        <p:spPr>
          <a:xfrm>
            <a:off x="1643042" y="2143116"/>
            <a:ext cx="7143800" cy="1938992"/>
          </a:xfrm>
          <a:prstGeom prst="rect">
            <a:avLst/>
          </a:prstGeom>
        </p:spPr>
        <p:txBody>
          <a:bodyPr wrap="square">
            <a:spAutoFit/>
          </a:bodyPr>
          <a:lstStyle/>
          <a:p>
            <a:r>
              <a:rPr lang="pt-BR" sz="2400" b="1" dirty="0" smtClean="0"/>
              <a:t>Neste memorial, instituído por Cristo, todos os membros da igreja podem participar do pão e do vinho (suco de uva) que nos fazem lembrar a morte de Cristo e o Seu amor, que existe entre Ele e Sua igreja</a:t>
            </a:r>
            <a:endParaRPr lang="pt-BR" sz="2400" b="1" u="sng" dirty="0" smtClean="0"/>
          </a:p>
        </p:txBody>
      </p:sp>
      <p:sp>
        <p:nvSpPr>
          <p:cNvPr id="8" name="Retângulo 7"/>
          <p:cNvSpPr/>
          <p:nvPr/>
        </p:nvSpPr>
        <p:spPr>
          <a:xfrm>
            <a:off x="1643042" y="4586125"/>
            <a:ext cx="7143800" cy="1200329"/>
          </a:xfrm>
          <a:prstGeom prst="rect">
            <a:avLst/>
          </a:prstGeom>
        </p:spPr>
        <p:txBody>
          <a:bodyPr wrap="square">
            <a:spAutoFit/>
          </a:bodyPr>
          <a:lstStyle/>
          <a:p>
            <a:r>
              <a:rPr lang="pt-BR" sz="2400" dirty="0" smtClean="0"/>
              <a:t>Porque, todas as vezes que comerdes este pão e beberdes este cálice, anunciais a morte do Senhor, até que venha.</a:t>
            </a:r>
          </a:p>
        </p:txBody>
      </p:sp>
      <p:sp>
        <p:nvSpPr>
          <p:cNvPr id="9" name="Retângulo 8"/>
          <p:cNvSpPr/>
          <p:nvPr/>
        </p:nvSpPr>
        <p:spPr>
          <a:xfrm>
            <a:off x="1071538" y="4071942"/>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a:t>
            </a:r>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11:17-34</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sp>
        <p:nvSpPr>
          <p:cNvPr id="3" name="Espaço Reservado para Conteúdo 2"/>
          <p:cNvSpPr>
            <a:spLocks noGrp="1"/>
          </p:cNvSpPr>
          <p:nvPr>
            <p:ph idx="1"/>
          </p:nvPr>
        </p:nvSpPr>
        <p:spPr/>
        <p:txBody>
          <a:bodyPr/>
          <a:lstStyle/>
          <a:p>
            <a:endParaRPr lang="pt-BR"/>
          </a:p>
        </p:txBody>
      </p:sp>
      <p:pic>
        <p:nvPicPr>
          <p:cNvPr id="2050" name="Picture 2" descr="D:\Imagens\Imagens B\Jesus\calvário paixão\cruz118.jpg"/>
          <p:cNvPicPr>
            <a:picLocks noChangeAspect="1" noChangeArrowheads="1"/>
          </p:cNvPicPr>
          <p:nvPr/>
        </p:nvPicPr>
        <p:blipFill>
          <a:blip r:embed="rId2" cstate="print"/>
          <a:srcRect/>
          <a:stretch>
            <a:fillRect/>
          </a:stretch>
        </p:blipFill>
        <p:spPr bwMode="auto">
          <a:xfrm>
            <a:off x="1000100" y="0"/>
            <a:ext cx="9144000" cy="6858000"/>
          </a:xfrm>
          <a:prstGeom prst="rect">
            <a:avLst/>
          </a:prstGeom>
          <a:noFill/>
        </p:spPr>
      </p:pic>
      <p:sp>
        <p:nvSpPr>
          <p:cNvPr id="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1" i="0" u="none" strike="noStrike" kern="120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mj-lt"/>
                <a:ea typeface="+mj-ea"/>
                <a:cs typeface="+mj-cs"/>
              </a:rPr>
              <a:t>A GRAÇA E SEUS MEIOS</a:t>
            </a:r>
            <a:endParaRPr kumimoji="0" lang="pt-BR" sz="4300" b="1" i="0" u="none" strike="noStrike" kern="1200" normalizeH="0" baseline="0" noProof="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mj-lt"/>
              <a:ea typeface="+mj-ea"/>
              <a:cs typeface="+mj-cs"/>
            </a:endParaRPr>
          </a:p>
        </p:txBody>
      </p:sp>
      <p:sp>
        <p:nvSpPr>
          <p:cNvPr id="6" name="Retângulo 5"/>
          <p:cNvSpPr/>
          <p:nvPr/>
        </p:nvSpPr>
        <p:spPr>
          <a:xfrm>
            <a:off x="5214942" y="1785926"/>
            <a:ext cx="3500462"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rPr>
              <a:t>A PALAVRA DE DEUS</a:t>
            </a:r>
            <a:endParaRPr lang="pt-BR" sz="2400" b="1" u="sng"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rgbClr val="92D050"/>
              </a:solidFill>
              <a:effectLst>
                <a:outerShdw blurRad="25500" dist="23000" dir="7020000" algn="tl">
                  <a:srgbClr val="000000">
                    <a:alpha val="50000"/>
                  </a:srgbClr>
                </a:outerShdw>
              </a:effectLst>
            </a:endParaRPr>
          </a:p>
        </p:txBody>
      </p:sp>
      <p:sp>
        <p:nvSpPr>
          <p:cNvPr id="8" name="Retângulo 7"/>
          <p:cNvSpPr/>
          <p:nvPr/>
        </p:nvSpPr>
        <p:spPr>
          <a:xfrm>
            <a:off x="5214942" y="2285992"/>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rPr>
              <a:t>A IGREJA DE DEUS</a:t>
            </a:r>
            <a:endParaRPr lang="pt-BR" sz="2400" b="1" u="sng"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chemeClr val="accent6">
                  <a:lumMod val="60000"/>
                  <a:lumOff val="40000"/>
                </a:schemeClr>
              </a:solidFill>
              <a:effectLst>
                <a:outerShdw blurRad="25500" dist="23000" dir="7020000" algn="tl">
                  <a:srgbClr val="000000">
                    <a:alpha val="50000"/>
                  </a:srgbClr>
                </a:outerShdw>
              </a:effectLst>
            </a:endParaRPr>
          </a:p>
        </p:txBody>
      </p:sp>
      <p:sp>
        <p:nvSpPr>
          <p:cNvPr id="9" name="Retângulo 8"/>
          <p:cNvSpPr/>
          <p:nvPr/>
        </p:nvSpPr>
        <p:spPr>
          <a:xfrm>
            <a:off x="5214942" y="2786058"/>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rPr>
              <a:t>O LAVA-PÉS</a:t>
            </a:r>
            <a:endParaRPr lang="pt-BR" sz="2400" b="1" u="sng"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endParaRPr>
          </a:p>
        </p:txBody>
      </p:sp>
      <p:sp>
        <p:nvSpPr>
          <p:cNvPr id="10" name="Retângulo 9"/>
          <p:cNvSpPr/>
          <p:nvPr/>
        </p:nvSpPr>
        <p:spPr>
          <a:xfrm>
            <a:off x="5244176" y="3228803"/>
            <a:ext cx="6643734" cy="1200329"/>
          </a:xfrm>
          <a:prstGeom prst="rect">
            <a:avLst/>
          </a:prstGeom>
        </p:spPr>
        <p:txBody>
          <a:bodyPr wrap="square">
            <a:spAutoFit/>
          </a:bodyPr>
          <a:lstStyle/>
          <a:p>
            <a:r>
              <a:rPr lang="pt-BR" sz="24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A SANTA CEIA</a:t>
            </a:r>
            <a:endParaRPr lang="pt-BR" sz="2400" b="1" u="sng"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a:p>
            <a:endParaRPr lang="pt-BR" sz="24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a:p>
            <a:endParaRPr lang="pt-BR" sz="2400" b="1" u="sng"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pPr algn="r"/>
            <a:r>
              <a:rPr lang="pt-BR" sz="4800" b="1" dirty="0" smtClean="0"/>
              <a:t>ARREPENDIMENTO, OBEDIÊNCIA E RENASCIMENTO</a:t>
            </a:r>
          </a:p>
          <a:p>
            <a:pPr algn="r">
              <a:buNone/>
            </a:pPr>
            <a:endParaRPr lang="pt-BR" sz="4800" b="1" dirty="0" smtClean="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10</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2862322"/>
          </a:xfrm>
          <a:prstGeom prst="rect">
            <a:avLst/>
          </a:prstGeom>
        </p:spPr>
        <p:txBody>
          <a:bodyPr wrap="square">
            <a:spAutoFit/>
          </a:bodyPr>
          <a:lstStyle/>
          <a:p>
            <a:pPr algn="just"/>
            <a:r>
              <a:rPr lang="pt-BR" sz="2000" b="1" dirty="0" smtClean="0"/>
              <a:t>O que é Arrependimento? </a:t>
            </a:r>
            <a:r>
              <a:rPr lang="pt-BR" sz="2000" dirty="0" smtClean="0"/>
              <a:t>“Entristecemo-nos muitas vezes, porque nossas más ações nos trazem desagradáveis conseqüências; mas isso não é arrependimento.  A verdadeira </a:t>
            </a:r>
            <a:r>
              <a:rPr lang="pt-BR" sz="2000" b="1" dirty="0" smtClean="0"/>
              <a:t>tristeza pelo pecado</a:t>
            </a:r>
            <a:r>
              <a:rPr lang="pt-BR" sz="2000" dirty="0" smtClean="0"/>
              <a:t> é o resultado da operação do Espírito Santo. Este revela a ingratidão da alma que menosprezou e ofendeu o Salvador, levando-nos contritos ao pé da cruz. Por todo pecado é Jesus novamente ferido; e ao olharmos Àquele a quem traspassamos, choramos as transgressões que Lhe trouxeram angústia. Tal pranto levará à renúncia do pecado.” DTN  283.</a:t>
            </a:r>
            <a:endParaRPr lang="pt-BR" sz="2000" b="1" u="sng" dirty="0" smtClean="0"/>
          </a:p>
        </p:txBody>
      </p:sp>
      <p:sp>
        <p:nvSpPr>
          <p:cNvPr id="6" name="Retângulo 5"/>
          <p:cNvSpPr/>
          <p:nvPr/>
        </p:nvSpPr>
        <p:spPr>
          <a:xfrm>
            <a:off x="1571604" y="5072074"/>
            <a:ext cx="7000924" cy="1200329"/>
          </a:xfrm>
          <a:prstGeom prst="rect">
            <a:avLst/>
          </a:prstGeom>
        </p:spPr>
        <p:txBody>
          <a:bodyPr wrap="square">
            <a:spAutoFit/>
          </a:bodyPr>
          <a:lstStyle/>
          <a:p>
            <a:r>
              <a:rPr lang="pt-BR" sz="2400" dirty="0" smtClean="0"/>
              <a:t>Porque a tristeza segundo Deus opera arrependimento para a salvação, da qual ninguém se arrepende; mas a tristeza do mundo opera a morte.</a:t>
            </a:r>
          </a:p>
        </p:txBody>
      </p:sp>
      <p:sp>
        <p:nvSpPr>
          <p:cNvPr id="7" name="Retângulo 6"/>
          <p:cNvSpPr/>
          <p:nvPr/>
        </p:nvSpPr>
        <p:spPr>
          <a:xfrm>
            <a:off x="1071538" y="4548854"/>
            <a:ext cx="4572032"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a:t>
            </a:r>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7:10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p:txBody>
          <a:bodyPr>
            <a:normAutofit/>
          </a:bodyPr>
          <a:lstStyle/>
          <a:p>
            <a:r>
              <a:rPr lang="pt-BR" sz="8000" b="1" dirty="0"/>
              <a:t>J</a:t>
            </a:r>
            <a:r>
              <a:rPr lang="pt-BR" sz="8000" b="1" dirty="0" smtClean="0"/>
              <a:t>ESUS CRISTO</a:t>
            </a:r>
            <a:endParaRPr lang="pt-BR" sz="8000" b="1" dirty="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kumimoji="0" lang="pt-BR" sz="4800" b="1" i="0" u="none" strike="noStrike" kern="1200" cap="all"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02</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015663"/>
          </a:xfrm>
          <a:prstGeom prst="rect">
            <a:avLst/>
          </a:prstGeom>
        </p:spPr>
        <p:txBody>
          <a:bodyPr wrap="square">
            <a:spAutoFit/>
          </a:bodyPr>
          <a:lstStyle/>
          <a:p>
            <a:pPr algn="just"/>
            <a:r>
              <a:rPr lang="pt-BR" sz="2000" b="1" dirty="0" smtClean="0"/>
              <a:t>O arrependimento ou a contrição por causa dos pecados cometidos, e o abandono do pecado, operam-se por meio da Palavra e do Espírito de Deus</a:t>
            </a:r>
            <a:endParaRPr lang="pt-BR" sz="2000" b="1" u="sng" dirty="0" smtClean="0"/>
          </a:p>
        </p:txBody>
      </p:sp>
      <p:sp>
        <p:nvSpPr>
          <p:cNvPr id="6" name="Retângulo 5"/>
          <p:cNvSpPr/>
          <p:nvPr/>
        </p:nvSpPr>
        <p:spPr>
          <a:xfrm>
            <a:off x="1571604" y="3216662"/>
            <a:ext cx="7286676" cy="1569660"/>
          </a:xfrm>
          <a:prstGeom prst="rect">
            <a:avLst/>
          </a:prstGeom>
        </p:spPr>
        <p:txBody>
          <a:bodyPr wrap="square">
            <a:spAutoFit/>
          </a:bodyPr>
          <a:lstStyle/>
          <a:p>
            <a:r>
              <a:rPr lang="pt-BR" sz="2400" dirty="0" smtClean="0"/>
              <a:t>Porque a palavra de Deus </a:t>
            </a:r>
            <a:r>
              <a:rPr lang="pt-BR" sz="2400" i="1" dirty="0" smtClean="0"/>
              <a:t>é viva, e eficaz, e mais penetrante do que qualquer espada de dois gumes, e penetra até à divisão da alma, e do espírito, e das juntas e medulas, e é </a:t>
            </a:r>
            <a:r>
              <a:rPr lang="pt-BR" sz="2400" i="1" u="sng" dirty="0" smtClean="0"/>
              <a:t>apta para discernir os pensamentos e intenções do coração</a:t>
            </a:r>
            <a:r>
              <a:rPr lang="pt-BR" sz="2400" i="1" dirty="0" smtClean="0"/>
              <a:t>.</a:t>
            </a:r>
          </a:p>
        </p:txBody>
      </p:sp>
      <p:sp>
        <p:nvSpPr>
          <p:cNvPr id="7" name="Retângulo 6"/>
          <p:cNvSpPr/>
          <p:nvPr/>
        </p:nvSpPr>
        <p:spPr>
          <a:xfrm>
            <a:off x="1071537" y="269344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Hebreus 4:12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015663"/>
          </a:xfrm>
          <a:prstGeom prst="rect">
            <a:avLst/>
          </a:prstGeom>
        </p:spPr>
        <p:txBody>
          <a:bodyPr wrap="square">
            <a:spAutoFit/>
          </a:bodyPr>
          <a:lstStyle/>
          <a:p>
            <a:pPr algn="just"/>
            <a:r>
              <a:rPr lang="pt-BR" sz="2000" b="1" dirty="0" smtClean="0"/>
              <a:t>O arrependimento ou a contrição por causa dos pecados cometidos, e o abandono do pecado, operam-se por meio da Palavra e do Espírito de Deus</a:t>
            </a:r>
            <a:endParaRPr lang="pt-BR" sz="2000" b="1" u="sng" dirty="0" smtClean="0"/>
          </a:p>
        </p:txBody>
      </p:sp>
      <p:sp>
        <p:nvSpPr>
          <p:cNvPr id="6" name="Retângulo 5"/>
          <p:cNvSpPr/>
          <p:nvPr/>
        </p:nvSpPr>
        <p:spPr>
          <a:xfrm>
            <a:off x="1571604" y="3216662"/>
            <a:ext cx="7286676" cy="1938992"/>
          </a:xfrm>
          <a:prstGeom prst="rect">
            <a:avLst/>
          </a:prstGeom>
        </p:spPr>
        <p:txBody>
          <a:bodyPr wrap="square">
            <a:spAutoFit/>
          </a:bodyPr>
          <a:lstStyle/>
          <a:p>
            <a:r>
              <a:rPr lang="pt-BR" sz="2400" dirty="0" smtClean="0"/>
              <a:t>Porque não me envergonho do </a:t>
            </a:r>
            <a:r>
              <a:rPr lang="pt-BR" sz="2400" u="sng" dirty="0" smtClean="0"/>
              <a:t>evangelho de Cristo, pois é o poder de Deus para salvação </a:t>
            </a:r>
            <a:r>
              <a:rPr lang="pt-BR" sz="2400" dirty="0" smtClean="0"/>
              <a:t>de todo aquele que crê, primeiro do judeu </a:t>
            </a:r>
            <a:r>
              <a:rPr lang="pt-BR" sz="2400" i="1" dirty="0" smtClean="0"/>
              <a:t>e também do grego. </a:t>
            </a:r>
            <a:r>
              <a:rPr lang="pt-BR" sz="2400" dirty="0" smtClean="0"/>
              <a:t>Porque nele se descobre a justiça de Deus de fé em fé, como está escrito: Mas o justo viverá da fé.</a:t>
            </a:r>
          </a:p>
        </p:txBody>
      </p:sp>
      <p:sp>
        <p:nvSpPr>
          <p:cNvPr id="7" name="Retângulo 6"/>
          <p:cNvSpPr/>
          <p:nvPr/>
        </p:nvSpPr>
        <p:spPr>
          <a:xfrm>
            <a:off x="1071537" y="269344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1:16-17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A palavra de Deus é anunciada através da pregação feita pelos instrumentos humanos chamados para este fim</a:t>
            </a:r>
            <a:endParaRPr lang="pt-BR" sz="2000" b="1" u="sng" dirty="0" smtClean="0"/>
          </a:p>
        </p:txBody>
      </p:sp>
      <p:sp>
        <p:nvSpPr>
          <p:cNvPr id="6" name="Retângulo 5"/>
          <p:cNvSpPr/>
          <p:nvPr/>
        </p:nvSpPr>
        <p:spPr>
          <a:xfrm>
            <a:off x="1571604" y="3216662"/>
            <a:ext cx="7286676" cy="2677656"/>
          </a:xfrm>
          <a:prstGeom prst="rect">
            <a:avLst/>
          </a:prstGeom>
        </p:spPr>
        <p:txBody>
          <a:bodyPr wrap="square">
            <a:spAutoFit/>
          </a:bodyPr>
          <a:lstStyle/>
          <a:p>
            <a:r>
              <a:rPr lang="pt-BR" sz="2400" dirty="0" smtClean="0"/>
              <a:t> Como, pois, invocarão aquele em quem não creram? E como crerão naquele de quem não ouviram? E como ouvirão, se não há quem pregue? E como pregarão, se não forem enviados? Como está escrito: </a:t>
            </a:r>
            <a:r>
              <a:rPr lang="pt-BR" sz="2400" u="sng" dirty="0" smtClean="0"/>
              <a:t>Quão formosos os pés dos que anunciam a paz, dos que anunciam coisas boas</a:t>
            </a:r>
            <a:r>
              <a:rPr lang="pt-BR" sz="2400" dirty="0" smtClean="0"/>
              <a:t>! Mas nem todos obedecem ao evangelho; pois Isaías diz: Senhor, quem creu na nossa pregação?</a:t>
            </a:r>
          </a:p>
        </p:txBody>
      </p:sp>
      <p:sp>
        <p:nvSpPr>
          <p:cNvPr id="7" name="Retângulo 6"/>
          <p:cNvSpPr/>
          <p:nvPr/>
        </p:nvSpPr>
        <p:spPr>
          <a:xfrm>
            <a:off x="1071537" y="269344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10:14-16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A palavra de Deus é anunciada através da pregação feita pelos instrumentos humanos chamados para este fim</a:t>
            </a:r>
            <a:endParaRPr lang="pt-BR" sz="2000" b="1" u="sng" dirty="0" smtClean="0"/>
          </a:p>
        </p:txBody>
      </p:sp>
      <p:sp>
        <p:nvSpPr>
          <p:cNvPr id="6" name="Retângulo 5"/>
          <p:cNvSpPr/>
          <p:nvPr/>
        </p:nvSpPr>
        <p:spPr>
          <a:xfrm>
            <a:off x="1571604" y="3216662"/>
            <a:ext cx="7286676" cy="2677656"/>
          </a:xfrm>
          <a:prstGeom prst="rect">
            <a:avLst/>
          </a:prstGeom>
        </p:spPr>
        <p:txBody>
          <a:bodyPr wrap="square">
            <a:spAutoFit/>
          </a:bodyPr>
          <a:lstStyle/>
          <a:p>
            <a:r>
              <a:rPr lang="pt-BR" sz="2400" dirty="0" smtClean="0"/>
              <a:t> Disse-lhe Abraão: </a:t>
            </a:r>
            <a:r>
              <a:rPr lang="pt-BR" sz="2400" u="sng" dirty="0" smtClean="0"/>
              <a:t>Eles têm Moisés e os Profetas; ouçam-nos</a:t>
            </a:r>
            <a:r>
              <a:rPr lang="pt-BR" sz="2400" dirty="0" smtClean="0"/>
              <a:t>.  E disse ele: Não,  Abraão, meu pai; mas, se algum dos mortos fosse ter com eles, arrepender-se-iam.  Porém Abraão lhe disse:  Se não ouvem a Moisés e aos Profetas, </a:t>
            </a:r>
            <a:r>
              <a:rPr lang="pt-BR" sz="2400" u="sng" dirty="0" smtClean="0"/>
              <a:t>tampouco acreditarão, ainda que algum dos mortos ressuscite</a:t>
            </a:r>
            <a:r>
              <a:rPr lang="pt-BR" sz="2400" dirty="0" smtClean="0"/>
              <a:t>.</a:t>
            </a:r>
          </a:p>
          <a:p>
            <a:endParaRPr lang="pt-BR" sz="2400" dirty="0" smtClean="0"/>
          </a:p>
        </p:txBody>
      </p:sp>
      <p:sp>
        <p:nvSpPr>
          <p:cNvPr id="7" name="Retângulo 6"/>
          <p:cNvSpPr/>
          <p:nvPr/>
        </p:nvSpPr>
        <p:spPr>
          <a:xfrm>
            <a:off x="1071537" y="269344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Lucas 16:29-31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Pelo ouvir da Palavra divina o pecador é ressuscitado da morte espiritual.</a:t>
            </a:r>
            <a:endParaRPr lang="pt-BR" sz="2000" b="1" u="sng" dirty="0" smtClean="0"/>
          </a:p>
        </p:txBody>
      </p:sp>
      <p:sp>
        <p:nvSpPr>
          <p:cNvPr id="6" name="Retângulo 5"/>
          <p:cNvSpPr/>
          <p:nvPr/>
        </p:nvSpPr>
        <p:spPr>
          <a:xfrm>
            <a:off x="1571604" y="3216662"/>
            <a:ext cx="7286676" cy="1200329"/>
          </a:xfrm>
          <a:prstGeom prst="rect">
            <a:avLst/>
          </a:prstGeom>
        </p:spPr>
        <p:txBody>
          <a:bodyPr wrap="square">
            <a:spAutoFit/>
          </a:bodyPr>
          <a:lstStyle/>
          <a:p>
            <a:r>
              <a:rPr lang="pt-BR" sz="2400" dirty="0" smtClean="0"/>
              <a:t> </a:t>
            </a:r>
            <a:r>
              <a:rPr lang="pt-BR" sz="2400" u="sng" dirty="0" smtClean="0"/>
              <a:t>Ouvindo eles isto, compungiram-se </a:t>
            </a:r>
            <a:r>
              <a:rPr lang="pt-BR" sz="2400" dirty="0" smtClean="0"/>
              <a:t>em seu coração e perguntaram a Pedro e aos demais apóstolos: Que faremos, varões irmãos?</a:t>
            </a:r>
          </a:p>
        </p:txBody>
      </p:sp>
      <p:sp>
        <p:nvSpPr>
          <p:cNvPr id="7" name="Retângulo 6"/>
          <p:cNvSpPr/>
          <p:nvPr/>
        </p:nvSpPr>
        <p:spPr>
          <a:xfrm>
            <a:off x="1071537" y="269344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2:39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A Palavra o conduz a uma fé verdadeira, com arrependimento de suas más obras, que o entristecem.</a:t>
            </a:r>
            <a:endParaRPr lang="pt-BR" sz="2000" b="1" u="sng" dirty="0" smtClean="0"/>
          </a:p>
        </p:txBody>
      </p:sp>
      <p:sp>
        <p:nvSpPr>
          <p:cNvPr id="6" name="Retângulo 5"/>
          <p:cNvSpPr/>
          <p:nvPr/>
        </p:nvSpPr>
        <p:spPr>
          <a:xfrm>
            <a:off x="1571604" y="2809212"/>
            <a:ext cx="7286676" cy="1569660"/>
          </a:xfrm>
          <a:prstGeom prst="rect">
            <a:avLst/>
          </a:prstGeom>
        </p:spPr>
        <p:txBody>
          <a:bodyPr wrap="square">
            <a:spAutoFit/>
          </a:bodyPr>
          <a:lstStyle/>
          <a:p>
            <a:r>
              <a:rPr lang="pt-BR" sz="2400" dirty="0" smtClean="0"/>
              <a:t> E sobre o monte de Sinai desceste, e falaste com eles desde os céus, e deste-lhes juízos retos e leis verdadeiras, estatutos e mandamentos bons.</a:t>
            </a:r>
          </a:p>
          <a:p>
            <a:endParaRPr lang="pt-BR" sz="2400" dirty="0" smtClean="0"/>
          </a:p>
        </p:txBody>
      </p:sp>
      <p:sp>
        <p:nvSpPr>
          <p:cNvPr id="7" name="Retângulo 6"/>
          <p:cNvSpPr/>
          <p:nvPr/>
        </p:nvSpPr>
        <p:spPr>
          <a:xfrm>
            <a:off x="1071537" y="2285992"/>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Neemias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9:13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4788298"/>
            <a:ext cx="7286676" cy="1569660"/>
          </a:xfrm>
          <a:prstGeom prst="rect">
            <a:avLst/>
          </a:prstGeom>
        </p:spPr>
        <p:txBody>
          <a:bodyPr wrap="square">
            <a:spAutoFit/>
          </a:bodyPr>
          <a:lstStyle/>
          <a:p>
            <a:r>
              <a:rPr lang="pt-BR" sz="2400" dirty="0" smtClean="0"/>
              <a:t>Porque a tristeza segundo Deus </a:t>
            </a:r>
            <a:r>
              <a:rPr lang="pt-BR" sz="2400" u="sng" dirty="0" smtClean="0"/>
              <a:t>opera arrependimento para a salvação</a:t>
            </a:r>
            <a:r>
              <a:rPr lang="pt-BR" sz="2400" dirty="0" smtClean="0"/>
              <a:t>, da qual ninguém se arrepende; mas a tristeza do mundo opera a morte.</a:t>
            </a:r>
          </a:p>
          <a:p>
            <a:endParaRPr lang="pt-BR" sz="2400" dirty="0" smtClean="0"/>
          </a:p>
        </p:txBody>
      </p:sp>
      <p:sp>
        <p:nvSpPr>
          <p:cNvPr id="9" name="Retângulo 8"/>
          <p:cNvSpPr/>
          <p:nvPr/>
        </p:nvSpPr>
        <p:spPr>
          <a:xfrm>
            <a:off x="1071538" y="426507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a:t>
            </a:r>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7:10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A Palavra o conduz a uma fé verdadeira, com arrependimento de suas más obras, que o entristecem.</a:t>
            </a:r>
            <a:endParaRPr lang="pt-BR" sz="2000" b="1" u="sng" dirty="0" smtClean="0"/>
          </a:p>
        </p:txBody>
      </p:sp>
      <p:sp>
        <p:nvSpPr>
          <p:cNvPr id="6" name="Retângulo 5"/>
          <p:cNvSpPr/>
          <p:nvPr/>
        </p:nvSpPr>
        <p:spPr>
          <a:xfrm>
            <a:off x="1571604" y="2809212"/>
            <a:ext cx="7286676" cy="3600986"/>
          </a:xfrm>
          <a:prstGeom prst="rect">
            <a:avLst/>
          </a:prstGeom>
        </p:spPr>
        <p:txBody>
          <a:bodyPr wrap="square">
            <a:spAutoFit/>
          </a:bodyPr>
          <a:lstStyle/>
          <a:p>
            <a:r>
              <a:rPr lang="pt-BR" sz="1900" dirty="0" smtClean="0"/>
              <a:t> E os homens de Nínive </a:t>
            </a:r>
            <a:r>
              <a:rPr lang="pt-BR" sz="1900" u="sng" dirty="0" smtClean="0"/>
              <a:t>creram em Deus</a:t>
            </a:r>
            <a:r>
              <a:rPr lang="pt-BR" sz="1900" dirty="0" smtClean="0"/>
              <a:t>, e proclamaram um jejum, e vestiram-se de panos de saco, desde o maior até ao menor. Porque esta palavra chegou ao rei de Nínive, e levantou-se do seu trono, e tirou de si as suas vestes, e cobriu-se de pano de saco, e assentou-se sobre a cinza. E fez uma proclamação, que se divulgou em Nínive, por mandado do rei e dos seus grandes, dizendo: Nem homens, nem animais, nem bois, nem ovelhas provem coisa alguma, nem se lhes dê pasto, nem bebam água. Mas os homens e os animais estarão cobertos de panos de saco, e clamarão fortemente a Deus, e se converterão, cada um do seu mau caminho e da violência que há nas suas mãos. Quem sabe se </a:t>
            </a:r>
            <a:r>
              <a:rPr lang="pt-BR" sz="1900" dirty="0" err="1" smtClean="0"/>
              <a:t>se</a:t>
            </a:r>
            <a:r>
              <a:rPr lang="pt-BR" sz="1900" dirty="0" smtClean="0"/>
              <a:t> voltará Deus, e se arrependerá, e se apartará do furor da sua ira, de sorte que não pereçamos?</a:t>
            </a:r>
          </a:p>
        </p:txBody>
      </p:sp>
      <p:sp>
        <p:nvSpPr>
          <p:cNvPr id="7" name="Retângulo 6"/>
          <p:cNvSpPr/>
          <p:nvPr/>
        </p:nvSpPr>
        <p:spPr>
          <a:xfrm>
            <a:off x="1071537" y="228599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Jonas 3:5-9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Temendo a morte, o pecador procura refúgio (Atos 2:37) e a Palavra lhe aponta o verdadeiro Salvador.</a:t>
            </a:r>
            <a:endParaRPr lang="pt-BR" sz="2000" b="1" u="sng" dirty="0" smtClean="0"/>
          </a:p>
        </p:txBody>
      </p:sp>
      <p:sp>
        <p:nvSpPr>
          <p:cNvPr id="6" name="Retângulo 5"/>
          <p:cNvSpPr/>
          <p:nvPr/>
        </p:nvSpPr>
        <p:spPr>
          <a:xfrm>
            <a:off x="1571604" y="2809212"/>
            <a:ext cx="7286676" cy="1015663"/>
          </a:xfrm>
          <a:prstGeom prst="rect">
            <a:avLst/>
          </a:prstGeom>
        </p:spPr>
        <p:txBody>
          <a:bodyPr wrap="square">
            <a:spAutoFit/>
          </a:bodyPr>
          <a:lstStyle/>
          <a:p>
            <a:r>
              <a:rPr lang="pt-BR" sz="2000" dirty="0" smtClean="0"/>
              <a:t>E em nenhum outro há salvação, porque também debaixo do céu nenhum outro nome há, dado entre os homens, pelo qual devamos ser salvos.</a:t>
            </a:r>
            <a:endParaRPr lang="pt-BR" sz="1900" dirty="0" smtClean="0"/>
          </a:p>
        </p:txBody>
      </p:sp>
      <p:sp>
        <p:nvSpPr>
          <p:cNvPr id="7" name="Retângulo 6"/>
          <p:cNvSpPr/>
          <p:nvPr/>
        </p:nvSpPr>
        <p:spPr>
          <a:xfrm>
            <a:off x="1071537" y="2285992"/>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Atos 4:12</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4413601"/>
            <a:ext cx="7286676" cy="707886"/>
          </a:xfrm>
          <a:prstGeom prst="rect">
            <a:avLst/>
          </a:prstGeom>
        </p:spPr>
        <p:txBody>
          <a:bodyPr wrap="square">
            <a:spAutoFit/>
          </a:bodyPr>
          <a:lstStyle/>
          <a:p>
            <a:r>
              <a:rPr lang="pt-BR" sz="2000" dirty="0" smtClean="0"/>
              <a:t>Aquele que crê no Filho tem a vida eterna, mas aquele que não crê no Filho não verá a vida, mas a ira de Deus sobre ele permanece.</a:t>
            </a:r>
          </a:p>
        </p:txBody>
      </p:sp>
      <p:sp>
        <p:nvSpPr>
          <p:cNvPr id="9" name="Retângulo 8"/>
          <p:cNvSpPr/>
          <p:nvPr/>
        </p:nvSpPr>
        <p:spPr>
          <a:xfrm>
            <a:off x="1071538" y="3890381"/>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3:36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Ele então fica sabendo que a sujeição, que vem somente do medo da Palavra de Deus, não traz salvação.</a:t>
            </a:r>
            <a:endParaRPr lang="pt-BR" sz="2000" b="1" u="sng" dirty="0" smtClean="0"/>
          </a:p>
        </p:txBody>
      </p:sp>
      <p:sp>
        <p:nvSpPr>
          <p:cNvPr id="6" name="Retângulo 5"/>
          <p:cNvSpPr/>
          <p:nvPr/>
        </p:nvSpPr>
        <p:spPr>
          <a:xfrm>
            <a:off x="1571604" y="3155106"/>
            <a:ext cx="7286676" cy="1631216"/>
          </a:xfrm>
          <a:prstGeom prst="rect">
            <a:avLst/>
          </a:prstGeom>
        </p:spPr>
        <p:txBody>
          <a:bodyPr wrap="square">
            <a:spAutoFit/>
          </a:bodyPr>
          <a:lstStyle/>
          <a:p>
            <a:r>
              <a:rPr lang="pt-BR" sz="2000" dirty="0" smtClean="0"/>
              <a:t>Então,  Judas,  o que o traíra,  vendo que fora condenado,  </a:t>
            </a:r>
            <a:r>
              <a:rPr lang="pt-BR" sz="2000" u="sng" dirty="0" smtClean="0"/>
              <a:t>trouxe, arrependido</a:t>
            </a:r>
            <a:r>
              <a:rPr lang="pt-BR" sz="2000" dirty="0" smtClean="0"/>
              <a:t>,  as trinta moedas de prata aos príncipes dos sacerdotes e aos anciãos, dizendo:  Pequei,  traindo sangue inocente. Eles, porém, disseram: Que nos importa? Isso é contigo. E ele, atirando para o templo as moedas de prata, </a:t>
            </a:r>
            <a:r>
              <a:rPr lang="pt-BR" sz="2000" u="sng" dirty="0" smtClean="0"/>
              <a:t>retirou-se e foi-se enforcar</a:t>
            </a:r>
            <a:r>
              <a:rPr lang="pt-BR" sz="2000" dirty="0" smtClean="0"/>
              <a:t>.</a:t>
            </a:r>
          </a:p>
        </p:txBody>
      </p:sp>
      <p:sp>
        <p:nvSpPr>
          <p:cNvPr id="7" name="Retângulo 6"/>
          <p:cNvSpPr/>
          <p:nvPr/>
        </p:nvSpPr>
        <p:spPr>
          <a:xfrm>
            <a:off x="1071537" y="263188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27:3-5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 - ARREPENDIMENTO</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400110"/>
          </a:xfrm>
          <a:prstGeom prst="rect">
            <a:avLst/>
          </a:prstGeom>
        </p:spPr>
        <p:txBody>
          <a:bodyPr wrap="square">
            <a:spAutoFit/>
          </a:bodyPr>
          <a:lstStyle/>
          <a:p>
            <a:pPr algn="just"/>
            <a:r>
              <a:rPr lang="pt-BR" sz="2000" b="1" dirty="0" smtClean="0"/>
              <a:t>Como acontece o arrependimento?</a:t>
            </a:r>
            <a:endParaRPr lang="pt-BR" sz="2000" b="1" u="sng" dirty="0" smtClean="0"/>
          </a:p>
        </p:txBody>
      </p:sp>
      <p:sp>
        <p:nvSpPr>
          <p:cNvPr id="10" name="Rosto feliz 9"/>
          <p:cNvSpPr/>
          <p:nvPr/>
        </p:nvSpPr>
        <p:spPr>
          <a:xfrm>
            <a:off x="1571604" y="5643578"/>
            <a:ext cx="571504" cy="571504"/>
          </a:xfrm>
          <a:prstGeom prst="smileyFace">
            <a:avLst/>
          </a:prstGeom>
          <a:solidFill>
            <a:schemeClr val="accent2">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Símbolo de 'Não' 10"/>
          <p:cNvSpPr/>
          <p:nvPr/>
        </p:nvSpPr>
        <p:spPr>
          <a:xfrm>
            <a:off x="1571604" y="2857496"/>
            <a:ext cx="500066" cy="500066"/>
          </a:xfrm>
          <a:prstGeom prst="noSmoking">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12" name="Coração 11"/>
          <p:cNvSpPr/>
          <p:nvPr/>
        </p:nvSpPr>
        <p:spPr>
          <a:xfrm>
            <a:off x="1602098" y="5000636"/>
            <a:ext cx="500066" cy="500066"/>
          </a:xfrm>
          <a:prstGeom prst="heart">
            <a:avLst/>
          </a:prstGeom>
          <a:solidFill>
            <a:schemeClr val="tx1">
              <a:lumMod val="65000"/>
              <a:lumOff val="3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Botão de ação: Som 12">
            <a:hlinkClick r:id="" action="ppaction://noaction" highlightClick="1">
              <a:snd r:embed="rId2" name="applause.wav"/>
            </a:hlinkClick>
          </p:cNvPr>
          <p:cNvSpPr/>
          <p:nvPr/>
        </p:nvSpPr>
        <p:spPr>
          <a:xfrm>
            <a:off x="1571604" y="2214554"/>
            <a:ext cx="500066" cy="500066"/>
          </a:xfrm>
          <a:prstGeom prst="actionButtonSound">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Botão de ação: Ajuda 13">
            <a:hlinkClick r:id="" action="ppaction://noaction" highlightClick="1"/>
          </p:cNvPr>
          <p:cNvSpPr/>
          <p:nvPr/>
        </p:nvSpPr>
        <p:spPr>
          <a:xfrm>
            <a:off x="1571604" y="3571876"/>
            <a:ext cx="500066" cy="500066"/>
          </a:xfrm>
          <a:prstGeom prst="actionButtonHelp">
            <a:avLst/>
          </a:prstGeom>
          <a:solidFill>
            <a:schemeClr val="tx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CaixaDeTexto 14"/>
          <p:cNvSpPr txBox="1"/>
          <p:nvPr/>
        </p:nvSpPr>
        <p:spPr>
          <a:xfrm>
            <a:off x="2928926" y="2345288"/>
            <a:ext cx="3403881" cy="369332"/>
          </a:xfrm>
          <a:prstGeom prst="rect">
            <a:avLst/>
          </a:prstGeom>
          <a:noFill/>
        </p:spPr>
        <p:txBody>
          <a:bodyPr wrap="none" rtlCol="0">
            <a:spAutoFit/>
          </a:bodyPr>
          <a:lstStyle/>
          <a:p>
            <a:r>
              <a:rPr lang="pt-BR" b="1" dirty="0" smtClean="0"/>
              <a:t>OUVE A PALAVRA DE DEUS</a:t>
            </a:r>
            <a:endParaRPr lang="pt-BR" b="1" dirty="0"/>
          </a:p>
        </p:txBody>
      </p:sp>
      <p:sp>
        <p:nvSpPr>
          <p:cNvPr id="16" name="CaixaDeTexto 15"/>
          <p:cNvSpPr txBox="1"/>
          <p:nvPr/>
        </p:nvSpPr>
        <p:spPr>
          <a:xfrm>
            <a:off x="2928926" y="3059668"/>
            <a:ext cx="4499950" cy="369332"/>
          </a:xfrm>
          <a:prstGeom prst="rect">
            <a:avLst/>
          </a:prstGeom>
          <a:noFill/>
        </p:spPr>
        <p:txBody>
          <a:bodyPr wrap="none" rtlCol="0">
            <a:spAutoFit/>
          </a:bodyPr>
          <a:lstStyle/>
          <a:p>
            <a:r>
              <a:rPr lang="pt-BR" b="1" dirty="0" smtClean="0"/>
              <a:t>DESCOBRE QUE É UM CONDENADO</a:t>
            </a:r>
            <a:endParaRPr lang="pt-BR" b="1" dirty="0"/>
          </a:p>
        </p:txBody>
      </p:sp>
      <p:sp>
        <p:nvSpPr>
          <p:cNvPr id="17" name="CaixaDeTexto 16"/>
          <p:cNvSpPr txBox="1"/>
          <p:nvPr/>
        </p:nvSpPr>
        <p:spPr>
          <a:xfrm>
            <a:off x="2928926" y="3786190"/>
            <a:ext cx="2656496" cy="369332"/>
          </a:xfrm>
          <a:prstGeom prst="rect">
            <a:avLst/>
          </a:prstGeom>
          <a:noFill/>
        </p:spPr>
        <p:txBody>
          <a:bodyPr wrap="none" rtlCol="0">
            <a:spAutoFit/>
          </a:bodyPr>
          <a:lstStyle/>
          <a:p>
            <a:r>
              <a:rPr lang="pt-BR" b="1" dirty="0" smtClean="0"/>
              <a:t>O QUE DEVO FAZER?</a:t>
            </a:r>
            <a:endParaRPr lang="pt-BR" b="1" dirty="0"/>
          </a:p>
        </p:txBody>
      </p:sp>
      <p:sp>
        <p:nvSpPr>
          <p:cNvPr id="18" name="CaixaDeTexto 17"/>
          <p:cNvSpPr txBox="1"/>
          <p:nvPr/>
        </p:nvSpPr>
        <p:spPr>
          <a:xfrm>
            <a:off x="2928926" y="4500570"/>
            <a:ext cx="3596626" cy="369332"/>
          </a:xfrm>
          <a:prstGeom prst="rect">
            <a:avLst/>
          </a:prstGeom>
          <a:noFill/>
        </p:spPr>
        <p:txBody>
          <a:bodyPr wrap="none" rtlCol="0">
            <a:spAutoFit/>
          </a:bodyPr>
          <a:lstStyle/>
          <a:p>
            <a:r>
              <a:rPr lang="pt-BR" b="1" dirty="0" smtClean="0"/>
              <a:t>JESUS – O ÚNICO SALVADOR</a:t>
            </a:r>
            <a:endParaRPr lang="pt-BR" b="1" dirty="0"/>
          </a:p>
        </p:txBody>
      </p:sp>
      <p:sp>
        <p:nvSpPr>
          <p:cNvPr id="19" name="CaixaDeTexto 18"/>
          <p:cNvSpPr txBox="1"/>
          <p:nvPr/>
        </p:nvSpPr>
        <p:spPr>
          <a:xfrm>
            <a:off x="2928926" y="5202808"/>
            <a:ext cx="4010072" cy="369332"/>
          </a:xfrm>
          <a:prstGeom prst="rect">
            <a:avLst/>
          </a:prstGeom>
          <a:noFill/>
        </p:spPr>
        <p:txBody>
          <a:bodyPr wrap="none" rtlCol="0">
            <a:spAutoFit/>
          </a:bodyPr>
          <a:lstStyle/>
          <a:p>
            <a:r>
              <a:rPr lang="pt-BR" b="1" dirty="0" smtClean="0"/>
              <a:t>SENTE TRISTEZA PELO PECADO</a:t>
            </a:r>
            <a:endParaRPr lang="pt-BR" b="1" dirty="0"/>
          </a:p>
        </p:txBody>
      </p:sp>
      <p:sp>
        <p:nvSpPr>
          <p:cNvPr id="20" name="Cruz 19"/>
          <p:cNvSpPr/>
          <p:nvPr/>
        </p:nvSpPr>
        <p:spPr>
          <a:xfrm>
            <a:off x="1571604" y="4286256"/>
            <a:ext cx="571504" cy="500066"/>
          </a:xfrm>
          <a:prstGeom prst="plus">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CaixaDeTexto 20"/>
          <p:cNvSpPr txBox="1"/>
          <p:nvPr/>
        </p:nvSpPr>
        <p:spPr>
          <a:xfrm>
            <a:off x="2928926" y="5857892"/>
            <a:ext cx="4802918" cy="369332"/>
          </a:xfrm>
          <a:prstGeom prst="rect">
            <a:avLst/>
          </a:prstGeom>
          <a:noFill/>
        </p:spPr>
        <p:txBody>
          <a:bodyPr wrap="none" rtlCol="0">
            <a:spAutoFit/>
          </a:bodyPr>
          <a:lstStyle/>
          <a:p>
            <a:r>
              <a:rPr lang="pt-BR" b="1" dirty="0" smtClean="0"/>
              <a:t>ABANDONA O PECADO - CONVERSÃO</a:t>
            </a:r>
            <a:endParaRPr lang="pt-BR"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31854" y="-27384"/>
            <a:ext cx="3601834" cy="936104"/>
          </a:xfrm>
        </p:spPr>
        <p:txBody>
          <a:bodyPr>
            <a:noAutofit/>
          </a:bodyPr>
          <a:lstStyle/>
          <a:p>
            <a:pPr algn="r"/>
            <a:r>
              <a:rPr lang="pt-BR" sz="5400" dirty="0" smtClean="0"/>
              <a:t>Jesus Cristo</a:t>
            </a:r>
            <a:endParaRPr lang="pt-BR" sz="5400" dirty="0"/>
          </a:p>
        </p:txBody>
      </p:sp>
      <p:sp>
        <p:nvSpPr>
          <p:cNvPr id="4" name="Retângulo 3"/>
          <p:cNvSpPr/>
          <p:nvPr/>
        </p:nvSpPr>
        <p:spPr>
          <a:xfrm>
            <a:off x="1142976" y="3553852"/>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Hb 1:1-3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Retângulo 4"/>
          <p:cNvSpPr/>
          <p:nvPr/>
        </p:nvSpPr>
        <p:spPr>
          <a:xfrm>
            <a:off x="971600" y="1111384"/>
            <a:ext cx="8172400" cy="2246769"/>
          </a:xfrm>
          <a:prstGeom prst="rect">
            <a:avLst/>
          </a:prstGeom>
        </p:spPr>
        <p:txBody>
          <a:bodyPr wrap="square">
            <a:spAutoFit/>
          </a:bodyPr>
          <a:lstStyle/>
          <a:p>
            <a:pPr algn="ctr"/>
            <a:r>
              <a:rPr lang="pt-BR" sz="2800" b="1" dirty="0" smtClean="0">
                <a:solidFill>
                  <a:schemeClr val="tx1">
                    <a:lumMod val="95000"/>
                    <a:lumOff val="5000"/>
                  </a:schemeClr>
                </a:solidFill>
              </a:rPr>
              <a:t>Cremos que Jesus Cristo ó vivo filho de Deus, sendo, em essência, um com O Pai. Desde a eternidade todos as coisos no céu e na terra foram criadas por meio dele. Portanto, Ele só pode ser mediador entre Deus e os homens. </a:t>
            </a:r>
            <a:endParaRPr lang="pt-BR" sz="2800" b="1" dirty="0">
              <a:solidFill>
                <a:schemeClr val="tx1">
                  <a:lumMod val="95000"/>
                  <a:lumOff val="5000"/>
                </a:schemeClr>
              </a:solidFill>
            </a:endParaRPr>
          </a:p>
        </p:txBody>
      </p:sp>
      <p:sp>
        <p:nvSpPr>
          <p:cNvPr id="6" name="Retângulo 5"/>
          <p:cNvSpPr/>
          <p:nvPr/>
        </p:nvSpPr>
        <p:spPr>
          <a:xfrm>
            <a:off x="1138416" y="4653136"/>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Cl 1:15-17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etângulo 6"/>
          <p:cNvSpPr/>
          <p:nvPr/>
        </p:nvSpPr>
        <p:spPr>
          <a:xfrm>
            <a:off x="1295376" y="5157192"/>
            <a:ext cx="2857520" cy="523220"/>
          </a:xfrm>
          <a:prstGeom prst="rect">
            <a:avLst/>
          </a:prstGeom>
        </p:spPr>
        <p:txBody>
          <a:bodyPr wrap="square">
            <a:spAutoFit/>
          </a:bodyPr>
          <a:lstStyle/>
          <a:p>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187624" y="5877272"/>
            <a:ext cx="2857520"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Tm 2:5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18545516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 - OBEDIÊNCIA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015663"/>
          </a:xfrm>
          <a:prstGeom prst="rect">
            <a:avLst/>
          </a:prstGeom>
        </p:spPr>
        <p:txBody>
          <a:bodyPr wrap="square">
            <a:spAutoFit/>
          </a:bodyPr>
          <a:lstStyle/>
          <a:p>
            <a:pPr algn="just"/>
            <a:r>
              <a:rPr lang="pt-BR" sz="2000" b="1" dirty="0" smtClean="0"/>
              <a:t>A obediência é fruto do arrependimento (conversão).  O arrependimento é fruto da fé e a fé o fruto da Palavra de Deus</a:t>
            </a:r>
            <a:endParaRPr lang="pt-BR" sz="2000" b="1" u="sng" dirty="0" smtClean="0"/>
          </a:p>
        </p:txBody>
      </p:sp>
      <p:sp>
        <p:nvSpPr>
          <p:cNvPr id="6" name="Retângulo 5"/>
          <p:cNvSpPr/>
          <p:nvPr/>
        </p:nvSpPr>
        <p:spPr>
          <a:xfrm>
            <a:off x="1571604" y="4671964"/>
            <a:ext cx="7286676" cy="400110"/>
          </a:xfrm>
          <a:prstGeom prst="rect">
            <a:avLst/>
          </a:prstGeom>
        </p:spPr>
        <p:txBody>
          <a:bodyPr wrap="square">
            <a:spAutoFit/>
          </a:bodyPr>
          <a:lstStyle/>
          <a:p>
            <a:r>
              <a:rPr lang="pt-BR" sz="2000" dirty="0" smtClean="0"/>
              <a:t>Assim também a fé, se não tiver as obras, é morta em si mesma.</a:t>
            </a:r>
          </a:p>
        </p:txBody>
      </p:sp>
      <p:sp>
        <p:nvSpPr>
          <p:cNvPr id="7" name="Retângulo 6"/>
          <p:cNvSpPr/>
          <p:nvPr/>
        </p:nvSpPr>
        <p:spPr>
          <a:xfrm>
            <a:off x="1071537" y="4148744"/>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Tiago 2:17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3386080"/>
            <a:ext cx="7286676" cy="400110"/>
          </a:xfrm>
          <a:prstGeom prst="rect">
            <a:avLst/>
          </a:prstGeom>
        </p:spPr>
        <p:txBody>
          <a:bodyPr wrap="square">
            <a:spAutoFit/>
          </a:bodyPr>
          <a:lstStyle/>
          <a:p>
            <a:r>
              <a:rPr lang="pt-BR" sz="2000" dirty="0" smtClean="0"/>
              <a:t>De sorte que a fé é pelo ouvir, e o ouvir pela palavra de Deus.</a:t>
            </a:r>
          </a:p>
        </p:txBody>
      </p:sp>
      <p:sp>
        <p:nvSpPr>
          <p:cNvPr id="9" name="Retângulo 8"/>
          <p:cNvSpPr/>
          <p:nvPr/>
        </p:nvSpPr>
        <p:spPr>
          <a:xfrm>
            <a:off x="1071538" y="285749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10:17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 - OBEDIÊNCIA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323439"/>
          </a:xfrm>
          <a:prstGeom prst="rect">
            <a:avLst/>
          </a:prstGeom>
        </p:spPr>
        <p:txBody>
          <a:bodyPr wrap="square">
            <a:spAutoFit/>
          </a:bodyPr>
          <a:lstStyle/>
          <a:p>
            <a:pPr algn="just"/>
            <a:r>
              <a:rPr lang="pt-BR" sz="2000" b="1" dirty="0" smtClean="0"/>
              <a:t>Aquele que não se sujeita completamente à Palavra de Deus,  não é perfeitamente convertido,  prova por meio de suas obras que a ligação com o pecado ainda não foi abandonada.</a:t>
            </a:r>
            <a:endParaRPr lang="pt-BR" sz="2000" b="1" u="sng" dirty="0" smtClean="0"/>
          </a:p>
        </p:txBody>
      </p:sp>
      <p:sp>
        <p:nvSpPr>
          <p:cNvPr id="6" name="Retângulo 5"/>
          <p:cNvSpPr/>
          <p:nvPr/>
        </p:nvSpPr>
        <p:spPr>
          <a:xfrm>
            <a:off x="1571604" y="5380980"/>
            <a:ext cx="7286676" cy="707886"/>
          </a:xfrm>
          <a:prstGeom prst="rect">
            <a:avLst/>
          </a:prstGeom>
        </p:spPr>
        <p:txBody>
          <a:bodyPr wrap="square">
            <a:spAutoFit/>
          </a:bodyPr>
          <a:lstStyle/>
          <a:p>
            <a:r>
              <a:rPr lang="pt-BR" sz="2000" dirty="0" smtClean="0"/>
              <a:t>Porque qualquer que guardar toda a lei e tropeçar em um só ponto tornou-se culpado de todos.</a:t>
            </a:r>
          </a:p>
        </p:txBody>
      </p:sp>
      <p:sp>
        <p:nvSpPr>
          <p:cNvPr id="7" name="Retângulo 6"/>
          <p:cNvSpPr/>
          <p:nvPr/>
        </p:nvSpPr>
        <p:spPr>
          <a:xfrm>
            <a:off x="1071537" y="485776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Tiago 2:10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3386080"/>
            <a:ext cx="7286676" cy="1631216"/>
          </a:xfrm>
          <a:prstGeom prst="rect">
            <a:avLst/>
          </a:prstGeom>
        </p:spPr>
        <p:txBody>
          <a:bodyPr wrap="square">
            <a:spAutoFit/>
          </a:bodyPr>
          <a:lstStyle/>
          <a:p>
            <a:r>
              <a:rPr lang="pt-BR" sz="2000" dirty="0" smtClean="0"/>
              <a:t>Qualquer, pois, que violar um destes menores mandamentos e assim ensinar aos homens será chamado o menor no Reino dos céus; aquele, porém, que os cumprir e ensinar será chamado grande no Reino dos céus.</a:t>
            </a:r>
          </a:p>
          <a:p>
            <a:r>
              <a:rPr lang="pt-BR" sz="2000" dirty="0" smtClean="0"/>
              <a:t>.</a:t>
            </a:r>
          </a:p>
        </p:txBody>
      </p:sp>
      <p:sp>
        <p:nvSpPr>
          <p:cNvPr id="9" name="Retângulo 8"/>
          <p:cNvSpPr/>
          <p:nvPr/>
        </p:nvSpPr>
        <p:spPr>
          <a:xfrm>
            <a:off x="1071538" y="285749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5:19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 - OBEDIÊNCIA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323439"/>
          </a:xfrm>
          <a:prstGeom prst="rect">
            <a:avLst/>
          </a:prstGeom>
        </p:spPr>
        <p:txBody>
          <a:bodyPr wrap="square">
            <a:spAutoFit/>
          </a:bodyPr>
          <a:lstStyle/>
          <a:p>
            <a:pPr algn="just"/>
            <a:r>
              <a:rPr lang="pt-BR" sz="2000" b="1" dirty="0" smtClean="0"/>
              <a:t>Aquele que não se sujeita completamente à Palavra de Deus,  não é perfeitamente convertido,  prova por meio de suas obras que a ligação com o pecado ainda não foi abandonada.</a:t>
            </a:r>
            <a:endParaRPr lang="pt-BR" sz="2000" b="1" u="sng" dirty="0" smtClean="0"/>
          </a:p>
        </p:txBody>
      </p:sp>
      <p:sp>
        <p:nvSpPr>
          <p:cNvPr id="6" name="Retângulo 5"/>
          <p:cNvSpPr/>
          <p:nvPr/>
        </p:nvSpPr>
        <p:spPr>
          <a:xfrm>
            <a:off x="1571604" y="5380980"/>
            <a:ext cx="7286676" cy="707886"/>
          </a:xfrm>
          <a:prstGeom prst="rect">
            <a:avLst/>
          </a:prstGeom>
        </p:spPr>
        <p:txBody>
          <a:bodyPr wrap="square">
            <a:spAutoFit/>
          </a:bodyPr>
          <a:lstStyle/>
          <a:p>
            <a:r>
              <a:rPr lang="pt-BR" sz="2000" dirty="0" smtClean="0"/>
              <a:t>Porque qualquer que guardar toda a lei e tropeçar em um só ponto tornou-se culpado de todos.</a:t>
            </a:r>
          </a:p>
        </p:txBody>
      </p:sp>
      <p:sp>
        <p:nvSpPr>
          <p:cNvPr id="7" name="Retângulo 6"/>
          <p:cNvSpPr/>
          <p:nvPr/>
        </p:nvSpPr>
        <p:spPr>
          <a:xfrm>
            <a:off x="1071537" y="485776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Tiago 2:10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3386080"/>
            <a:ext cx="7286676" cy="1631216"/>
          </a:xfrm>
          <a:prstGeom prst="rect">
            <a:avLst/>
          </a:prstGeom>
        </p:spPr>
        <p:txBody>
          <a:bodyPr wrap="square">
            <a:spAutoFit/>
          </a:bodyPr>
          <a:lstStyle/>
          <a:p>
            <a:r>
              <a:rPr lang="pt-BR" sz="2000" dirty="0" smtClean="0"/>
              <a:t>Qualquer, pois, que violar um destes menores mandamentos e assim ensinar aos homens será chamado o menor no Reino dos céus; aquele, porém, que os cumprir e ensinar será chamado grande no Reino dos céus.</a:t>
            </a:r>
          </a:p>
          <a:p>
            <a:r>
              <a:rPr lang="pt-BR" sz="2000" dirty="0" smtClean="0"/>
              <a:t>.</a:t>
            </a:r>
          </a:p>
        </p:txBody>
      </p:sp>
      <p:sp>
        <p:nvSpPr>
          <p:cNvPr id="9" name="Retângulo 8"/>
          <p:cNvSpPr/>
          <p:nvPr/>
        </p:nvSpPr>
        <p:spPr>
          <a:xfrm>
            <a:off x="1071538" y="285749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Mateus 5:19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 - OBEDIÊNCIA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323439"/>
          </a:xfrm>
          <a:prstGeom prst="rect">
            <a:avLst/>
          </a:prstGeom>
        </p:spPr>
        <p:txBody>
          <a:bodyPr wrap="square">
            <a:spAutoFit/>
          </a:bodyPr>
          <a:lstStyle/>
          <a:p>
            <a:pPr algn="just"/>
            <a:r>
              <a:rPr lang="pt-BR" sz="2000" b="1" dirty="0" smtClean="0"/>
              <a:t>Aquele que não se sujeita completamente à Palavra de Deus,  não é perfeitamente convertido,  prova por meio de suas obras que a ligação com o pecado ainda não foi abandonada.</a:t>
            </a:r>
            <a:endParaRPr lang="pt-BR" sz="2000" b="1" u="sng" dirty="0" smtClean="0"/>
          </a:p>
        </p:txBody>
      </p:sp>
      <p:sp>
        <p:nvSpPr>
          <p:cNvPr id="6" name="Retângulo 5"/>
          <p:cNvSpPr/>
          <p:nvPr/>
        </p:nvSpPr>
        <p:spPr>
          <a:xfrm>
            <a:off x="1571604" y="4309410"/>
            <a:ext cx="7286676" cy="1938992"/>
          </a:xfrm>
          <a:prstGeom prst="rect">
            <a:avLst/>
          </a:prstGeom>
        </p:spPr>
        <p:txBody>
          <a:bodyPr wrap="square">
            <a:spAutoFit/>
          </a:bodyPr>
          <a:lstStyle/>
          <a:p>
            <a:r>
              <a:rPr lang="pt-BR" sz="2000" dirty="0" smtClean="0"/>
              <a:t>E nisto sabemos que o conhecemos: se guardarmos os seus mandamentos.  Aquele que diz: Eu conheço-o e não guarda os seus mandamentos é mentiroso, e nele não está a verdade.  Mas qualquer que guarda a sua palavra, o amor de Deus está nele verdadeiramente aperfeiçoado; nisto conhecemos que estamos nele.  Aquele que diz que está nele também deve andar como ele andou.</a:t>
            </a:r>
          </a:p>
        </p:txBody>
      </p:sp>
      <p:sp>
        <p:nvSpPr>
          <p:cNvPr id="7" name="Retângulo 6"/>
          <p:cNvSpPr/>
          <p:nvPr/>
        </p:nvSpPr>
        <p:spPr>
          <a:xfrm>
            <a:off x="1071537" y="378619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 João 2:3-6</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3386080"/>
            <a:ext cx="7286676" cy="1323439"/>
          </a:xfrm>
          <a:prstGeom prst="rect">
            <a:avLst/>
          </a:prstGeom>
        </p:spPr>
        <p:txBody>
          <a:bodyPr wrap="square">
            <a:spAutoFit/>
          </a:bodyPr>
          <a:lstStyle/>
          <a:p>
            <a:r>
              <a:rPr lang="pt-BR" sz="2000" dirty="0" smtClean="0"/>
              <a:t>Se me amardes, </a:t>
            </a:r>
            <a:r>
              <a:rPr lang="pt-BR" sz="2000" u="sng" dirty="0" smtClean="0"/>
              <a:t>guardareis os meus mandamentos.</a:t>
            </a:r>
          </a:p>
          <a:p>
            <a:endParaRPr lang="pt-BR" sz="2000" dirty="0" smtClean="0"/>
          </a:p>
          <a:p>
            <a:endParaRPr lang="pt-BR" sz="2000" dirty="0" smtClean="0"/>
          </a:p>
          <a:p>
            <a:r>
              <a:rPr lang="pt-BR" sz="2000" dirty="0" smtClean="0"/>
              <a:t>.</a:t>
            </a:r>
          </a:p>
        </p:txBody>
      </p:sp>
      <p:sp>
        <p:nvSpPr>
          <p:cNvPr id="9" name="Retângulo 8"/>
          <p:cNvSpPr/>
          <p:nvPr/>
        </p:nvSpPr>
        <p:spPr>
          <a:xfrm>
            <a:off x="1071538" y="2857496"/>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14:15</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III – NOVA CRIATURA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Quando há arrependimento e obediência a Cristo acontece o novo nascimento...  Surge uma nova criatura.</a:t>
            </a:r>
            <a:endParaRPr lang="pt-BR" sz="2000" b="1" u="sng" dirty="0" smtClean="0"/>
          </a:p>
        </p:txBody>
      </p:sp>
      <p:sp>
        <p:nvSpPr>
          <p:cNvPr id="6" name="Retângulo 5"/>
          <p:cNvSpPr/>
          <p:nvPr/>
        </p:nvSpPr>
        <p:spPr>
          <a:xfrm>
            <a:off x="1571604" y="4309410"/>
            <a:ext cx="7286676" cy="707886"/>
          </a:xfrm>
          <a:prstGeom prst="rect">
            <a:avLst/>
          </a:prstGeom>
        </p:spPr>
        <p:txBody>
          <a:bodyPr wrap="square">
            <a:spAutoFit/>
          </a:bodyPr>
          <a:lstStyle/>
          <a:p>
            <a:r>
              <a:rPr lang="pt-BR" sz="2000" dirty="0" smtClean="0"/>
              <a:t>Assim que, se alguém está em Cristo, </a:t>
            </a:r>
            <a:r>
              <a:rPr lang="pt-BR" sz="2000" u="sng" dirty="0" smtClean="0"/>
              <a:t>nova criatura </a:t>
            </a:r>
            <a:r>
              <a:rPr lang="pt-BR" sz="2000" dirty="0" smtClean="0"/>
              <a:t>é: as coisas velhas já passaram; eis que tudo se fez novo.</a:t>
            </a:r>
          </a:p>
        </p:txBody>
      </p:sp>
      <p:sp>
        <p:nvSpPr>
          <p:cNvPr id="7" name="Retângulo 6"/>
          <p:cNvSpPr/>
          <p:nvPr/>
        </p:nvSpPr>
        <p:spPr>
          <a:xfrm>
            <a:off x="1071537" y="378619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a:t>
            </a:r>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Corintios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5:17</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tângulo 7"/>
          <p:cNvSpPr/>
          <p:nvPr/>
        </p:nvSpPr>
        <p:spPr>
          <a:xfrm>
            <a:off x="1571605" y="2957452"/>
            <a:ext cx="7286676" cy="707886"/>
          </a:xfrm>
          <a:prstGeom prst="rect">
            <a:avLst/>
          </a:prstGeom>
        </p:spPr>
        <p:txBody>
          <a:bodyPr wrap="square">
            <a:spAutoFit/>
          </a:bodyPr>
          <a:lstStyle/>
          <a:p>
            <a:r>
              <a:rPr lang="pt-BR" sz="2000" dirty="0" smtClean="0"/>
              <a:t>Jesus respondeu e disse-lhe: Na verdade, na verdade te digo que aquele que não </a:t>
            </a:r>
            <a:r>
              <a:rPr lang="pt-BR" sz="2000" u="sng" dirty="0" smtClean="0"/>
              <a:t>nascer de novo </a:t>
            </a:r>
            <a:r>
              <a:rPr lang="pt-BR" sz="2000" dirty="0" smtClean="0"/>
              <a:t>não pode ver o Reino de Deus..</a:t>
            </a:r>
          </a:p>
        </p:txBody>
      </p:sp>
      <p:sp>
        <p:nvSpPr>
          <p:cNvPr id="9" name="Retângulo 8"/>
          <p:cNvSpPr/>
          <p:nvPr/>
        </p:nvSpPr>
        <p:spPr>
          <a:xfrm>
            <a:off x="1071538" y="2428868"/>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3:3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III – NOVA CRIATURA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1015663"/>
          </a:xfrm>
          <a:prstGeom prst="rect">
            <a:avLst/>
          </a:prstGeom>
        </p:spPr>
        <p:txBody>
          <a:bodyPr wrap="square">
            <a:spAutoFit/>
          </a:bodyPr>
          <a:lstStyle/>
          <a:p>
            <a:pPr algn="just"/>
            <a:r>
              <a:rPr lang="pt-BR" sz="2000" b="1" dirty="0" smtClean="0"/>
              <a:t>Ao nascermos de novo, ou nascer do Espírito, significa que nos deixamos guiar pelo mesmo, como uma criança obedece seu pai que a gerou.</a:t>
            </a:r>
            <a:endParaRPr lang="pt-BR" sz="2000" b="1" u="sng" dirty="0" smtClean="0"/>
          </a:p>
        </p:txBody>
      </p:sp>
      <p:sp>
        <p:nvSpPr>
          <p:cNvPr id="8" name="Retângulo 7"/>
          <p:cNvSpPr/>
          <p:nvPr/>
        </p:nvSpPr>
        <p:spPr>
          <a:xfrm>
            <a:off x="1571605" y="2957452"/>
            <a:ext cx="7286676" cy="3170099"/>
          </a:xfrm>
          <a:prstGeom prst="rect">
            <a:avLst/>
          </a:prstGeom>
        </p:spPr>
        <p:txBody>
          <a:bodyPr wrap="square">
            <a:spAutoFit/>
          </a:bodyPr>
          <a:lstStyle/>
          <a:p>
            <a:r>
              <a:rPr lang="pt-BR" sz="2000" dirty="0" smtClean="0"/>
              <a:t>Vós, porém, não estais na carne, mas no Espírito, se é que o Espírito de Deus habita em vós. Mas, se alguém não tem o Espírito de Cristo, esse tal não é dele. E, se Cristo está em vós, o corpo, na verdade, está morto por causa do pecado, mas o espírito vive por causa da justiça. E, se o Espírito daquele que dos mortos ressuscitou a Jesus habita em vós, aquele que dos mortos ressuscitou a Cristo também vivificará o vosso corpo mortal, pelo seu Espírito que em vós habita. De maneira que, irmãos, somos devedores, não à carne para viver segundo a carne,  porque, se viverdes segundo a carne, morrereis; mas, se pelo espírito mortificardes as obras do corpo, vivereis.</a:t>
            </a:r>
          </a:p>
        </p:txBody>
      </p:sp>
      <p:sp>
        <p:nvSpPr>
          <p:cNvPr id="9" name="Retângulo 8"/>
          <p:cNvSpPr/>
          <p:nvPr/>
        </p:nvSpPr>
        <p:spPr>
          <a:xfrm>
            <a:off x="1071538" y="254859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Romanos 8:9-13</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III – NOVA CRIATURA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O fermento velho,  o afastar-se do espírito da lei (desobediência),  deve ser removido inteiramente.</a:t>
            </a:r>
            <a:endParaRPr lang="pt-BR" sz="2000" b="1" u="sng" dirty="0" smtClean="0"/>
          </a:p>
        </p:txBody>
      </p:sp>
      <p:sp>
        <p:nvSpPr>
          <p:cNvPr id="8" name="Retângulo 7"/>
          <p:cNvSpPr/>
          <p:nvPr/>
        </p:nvSpPr>
        <p:spPr>
          <a:xfrm>
            <a:off x="1571605" y="2957452"/>
            <a:ext cx="7286676" cy="1938992"/>
          </a:xfrm>
          <a:prstGeom prst="rect">
            <a:avLst/>
          </a:prstGeom>
        </p:spPr>
        <p:txBody>
          <a:bodyPr wrap="square">
            <a:spAutoFit/>
          </a:bodyPr>
          <a:lstStyle/>
          <a:p>
            <a:r>
              <a:rPr lang="pt-BR" sz="2000" dirty="0" smtClean="0"/>
              <a:t>Porque as obras da carne são manifestas, as quais são: prostituição, impureza, lascívia, idolatria, feitiçarias, inimizades, porfias, emulações, iras, pelejas, dissensões, heresias, invejas, homicídios, </a:t>
            </a:r>
            <a:r>
              <a:rPr lang="pt-BR" sz="2000" dirty="0" err="1" smtClean="0"/>
              <a:t>bebedices</a:t>
            </a:r>
            <a:r>
              <a:rPr lang="pt-BR" sz="2000" dirty="0" smtClean="0"/>
              <a:t>, glutonarias e coisas semelhantes a estas, acerca das quais vos declaro, como já antes vos disse, que os que cometem tais coisas não herdarão o Reino de Deus.</a:t>
            </a:r>
          </a:p>
        </p:txBody>
      </p:sp>
      <p:sp>
        <p:nvSpPr>
          <p:cNvPr id="9" name="Retângulo 8"/>
          <p:cNvSpPr/>
          <p:nvPr/>
        </p:nvSpPr>
        <p:spPr>
          <a:xfrm>
            <a:off x="1071538" y="254859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Gálatas 5:19-21</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III – NOVA CRIATURA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O fermento velho,  o afastar-se do espírito da lei (desobediência),  deve ser removido inteiramente.</a:t>
            </a:r>
            <a:endParaRPr lang="pt-BR" sz="2000" b="1" u="sng" dirty="0" smtClean="0"/>
          </a:p>
        </p:txBody>
      </p:sp>
      <p:sp>
        <p:nvSpPr>
          <p:cNvPr id="8" name="Retângulo 7"/>
          <p:cNvSpPr/>
          <p:nvPr/>
        </p:nvSpPr>
        <p:spPr>
          <a:xfrm>
            <a:off x="1571605" y="2957452"/>
            <a:ext cx="7286676" cy="3170099"/>
          </a:xfrm>
          <a:prstGeom prst="rect">
            <a:avLst/>
          </a:prstGeom>
        </p:spPr>
        <p:txBody>
          <a:bodyPr wrap="square">
            <a:spAutoFit/>
          </a:bodyPr>
          <a:lstStyle/>
          <a:p>
            <a:r>
              <a:rPr lang="pt-BR" sz="2000" dirty="0" smtClean="0"/>
              <a:t>Mortificai, pois, os vossos membros que estão sobre a terra: a prostituição, a impureza, o apetite desordenado, a vil concupiscência e a avareza, que é idolatria; pelas quais coisas vem a ira de Deus sobre os filhos da desobediência;  nas quais também, em outro tempo, andastes, quando vivíeis nelas. Mas, agora, despojai-vos também de tudo: da ira, da cólera, da malícia, da maledicência, das palavras torpes da vossa boca. Não mintais uns aos outros, pois que </a:t>
            </a:r>
            <a:r>
              <a:rPr lang="pt-BR" sz="2000" i="1" dirty="0" smtClean="0"/>
              <a:t>já vos despistes do velho homem com os seus feitos</a:t>
            </a:r>
            <a:r>
              <a:rPr lang="pt-BR" sz="2000" dirty="0" smtClean="0"/>
              <a:t>  e vos vestistes do novo, que se renova para o conhecimento, segundo a imagem daquele que o criou;</a:t>
            </a:r>
          </a:p>
        </p:txBody>
      </p:sp>
      <p:sp>
        <p:nvSpPr>
          <p:cNvPr id="9" name="Retângulo 8"/>
          <p:cNvSpPr/>
          <p:nvPr/>
        </p:nvSpPr>
        <p:spPr>
          <a:xfrm>
            <a:off x="1071538" y="2548590"/>
            <a:ext cx="4758645" cy="523220"/>
          </a:xfrm>
          <a:prstGeom prst="rect">
            <a:avLst/>
          </a:prstGeom>
        </p:spPr>
        <p:txBody>
          <a:bodyPr wrap="square">
            <a:spAutoFit/>
          </a:bodyPr>
          <a:lstStyle/>
          <a:p>
            <a:r>
              <a:rPr lang="pt-BR"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Colossenses</a:t>
            </a:r>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3:5-10</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1"/>
          <p:cNvSpPr txBox="1">
            <a:spLocks/>
          </p:cNvSpPr>
          <p:nvPr/>
        </p:nvSpPr>
        <p:spPr>
          <a:xfrm>
            <a:off x="1435608" y="274320"/>
            <a:ext cx="7498080" cy="1143000"/>
          </a:xfrm>
          <a:prstGeom prst="rect">
            <a:avLst/>
          </a:prstGeom>
        </p:spPr>
        <p:txBody>
          <a:bodyPr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III – NOVA CRIATURA</a:t>
            </a:r>
            <a:endParaRPr kumimoji="0" lang="pt-BR"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4" name="Retângulo 3"/>
          <p:cNvSpPr/>
          <p:nvPr/>
        </p:nvSpPr>
        <p:spPr>
          <a:xfrm>
            <a:off x="1571604" y="1571612"/>
            <a:ext cx="7000924" cy="707886"/>
          </a:xfrm>
          <a:prstGeom prst="rect">
            <a:avLst/>
          </a:prstGeom>
        </p:spPr>
        <p:txBody>
          <a:bodyPr wrap="square">
            <a:spAutoFit/>
          </a:bodyPr>
          <a:lstStyle/>
          <a:p>
            <a:pPr algn="just"/>
            <a:r>
              <a:rPr lang="pt-BR" sz="2000" b="1" dirty="0" smtClean="0"/>
              <a:t>Enquanto o homem não é renascido do Espírito, não pode participar da vida em Cristo.</a:t>
            </a:r>
            <a:endParaRPr lang="pt-BR" sz="2000" b="1" u="sng" dirty="0" smtClean="0"/>
          </a:p>
        </p:txBody>
      </p:sp>
      <p:sp>
        <p:nvSpPr>
          <p:cNvPr id="8" name="Retângulo 7"/>
          <p:cNvSpPr/>
          <p:nvPr/>
        </p:nvSpPr>
        <p:spPr>
          <a:xfrm>
            <a:off x="1571605" y="2957452"/>
            <a:ext cx="7286676" cy="1323439"/>
          </a:xfrm>
          <a:prstGeom prst="rect">
            <a:avLst/>
          </a:prstGeom>
        </p:spPr>
        <p:txBody>
          <a:bodyPr wrap="square">
            <a:spAutoFit/>
          </a:bodyPr>
          <a:lstStyle/>
          <a:p>
            <a:r>
              <a:rPr lang="pt-BR" sz="2000" dirty="0" smtClean="0"/>
              <a:t>Quem crê em mim, como diz a Escritura, rios de água viva correrão do seu ventre.  E isso disse ele do Espírito, que haviam de receber os que nele cressem; porque o Espírito Santo ainda não fora dado, por ainda Jesus não ter sido glorificado.</a:t>
            </a:r>
          </a:p>
        </p:txBody>
      </p:sp>
      <p:sp>
        <p:nvSpPr>
          <p:cNvPr id="9" name="Retângulo 8"/>
          <p:cNvSpPr/>
          <p:nvPr/>
        </p:nvSpPr>
        <p:spPr>
          <a:xfrm>
            <a:off x="1071538" y="2548590"/>
            <a:ext cx="4758645" cy="523220"/>
          </a:xfrm>
          <a:prstGeom prst="rect">
            <a:avLst/>
          </a:prstGeom>
        </p:spPr>
        <p:txBody>
          <a:bodyPr wrap="square">
            <a:spAutoFit/>
          </a:bodyPr>
          <a:lstStyle/>
          <a:p>
            <a:r>
              <a:rPr lang="pt-B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João 7:38-39</a:t>
            </a:r>
            <a:endParaRPr lang="pt-B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3"/>
          <p:cNvSpPr>
            <a:spLocks noGrp="1"/>
          </p:cNvSpPr>
          <p:nvPr>
            <p:ph sz="half" idx="1"/>
          </p:nvPr>
        </p:nvSpPr>
        <p:spPr>
          <a:xfrm>
            <a:off x="457200" y="2490791"/>
            <a:ext cx="8153400" cy="1295399"/>
          </a:xfrm>
        </p:spPr>
        <p:txBody>
          <a:bodyPr>
            <a:normAutofit/>
          </a:bodyPr>
          <a:lstStyle/>
          <a:p>
            <a:pPr algn="r"/>
            <a:r>
              <a:rPr lang="pt-BR" sz="5400" b="1" dirty="0" smtClean="0"/>
              <a:t>BATISMO</a:t>
            </a:r>
          </a:p>
          <a:p>
            <a:pPr algn="r">
              <a:buNone/>
            </a:pPr>
            <a:endParaRPr lang="pt-BR" sz="5400" b="1" dirty="0" smtClean="0"/>
          </a:p>
        </p:txBody>
      </p:sp>
      <p:sp>
        <p:nvSpPr>
          <p:cNvPr id="5" name="Título 1"/>
          <p:cNvSpPr txBox="1">
            <a:spLocks/>
          </p:cNvSpPr>
          <p:nvPr/>
        </p:nvSpPr>
        <p:spPr>
          <a:xfrm>
            <a:off x="609600" y="369178"/>
            <a:ext cx="3810000" cy="1162050"/>
          </a:xfrm>
          <a:prstGeom prst="rect">
            <a:avLst/>
          </a:prstGeom>
          <a:ln>
            <a:noFill/>
          </a:ln>
        </p:spPr>
        <p:txBody>
          <a:bodyPr anchor="b">
            <a:normAutofit/>
          </a:bodyPr>
          <a:lstStyle/>
          <a:p>
            <a:pPr marL="0" marR="0" lvl="0" indent="0" algn="l" defTabSz="914400" rtl="0" eaLnBrk="1" fontAlgn="auto" latinLnBrk="0" hangingPunct="1">
              <a:lnSpc>
                <a:spcPts val="2000"/>
              </a:lnSpc>
              <a:spcBef>
                <a:spcPct val="0"/>
              </a:spcBef>
              <a:spcAft>
                <a:spcPts val="0"/>
              </a:spcAft>
              <a:buClrTx/>
              <a:buSzTx/>
              <a:buFontTx/>
              <a:buNone/>
              <a:tabLst/>
              <a:defRPr/>
            </a:pPr>
            <a:r>
              <a:rPr lang="pt-BR" sz="4800" b="1" cap="all" dirty="0" smtClean="0">
                <a:solidFill>
                  <a:schemeClr val="tx2">
                    <a:satMod val="130000"/>
                  </a:schemeClr>
                </a:solidFill>
                <a:effectLst>
                  <a:outerShdw blurRad="50000" dist="30000" dir="5400000" algn="tl" rotWithShape="0">
                    <a:srgbClr val="000000">
                      <a:alpha val="30000"/>
                    </a:srgbClr>
                  </a:outerShdw>
                </a:effectLst>
                <a:latin typeface="+mj-lt"/>
                <a:ea typeface="+mj-ea"/>
                <a:cs typeface="+mj-cs"/>
              </a:rPr>
              <a:t>11</a:t>
            </a:r>
            <a:endParaRPr kumimoji="0" lang="pt-BR" sz="4800" b="1" i="0" u="none" strike="noStrike" kern="1200" cap="all"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ício">
  <a:themeElements>
    <a:clrScheme name="Solstí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í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í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PRINCIPIOS DE FÉ semi completo</Template>
  <TotalTime>256</TotalTime>
  <Words>29438</Words>
  <Application>Microsoft Office PowerPoint</Application>
  <PresentationFormat>Apresentação na tela (4:3)</PresentationFormat>
  <Paragraphs>1824</Paragraphs>
  <Slides>318</Slides>
  <Notes>10</Notes>
  <HiddenSlides>0</HiddenSlides>
  <MMClips>0</MMClips>
  <ScaleCrop>false</ScaleCrop>
  <HeadingPairs>
    <vt:vector size="6" baseType="variant">
      <vt:variant>
        <vt:lpstr>Fontes usadas</vt:lpstr>
      </vt:variant>
      <vt:variant>
        <vt:i4>8</vt:i4>
      </vt:variant>
      <vt:variant>
        <vt:lpstr>Tema</vt:lpstr>
      </vt:variant>
      <vt:variant>
        <vt:i4>1</vt:i4>
      </vt:variant>
      <vt:variant>
        <vt:lpstr>Títulos de slides</vt:lpstr>
      </vt:variant>
      <vt:variant>
        <vt:i4>318</vt:i4>
      </vt:variant>
    </vt:vector>
  </HeadingPairs>
  <TitlesOfParts>
    <vt:vector size="327" baseType="lpstr">
      <vt:lpstr>Arial</vt:lpstr>
      <vt:lpstr>Arial Black</vt:lpstr>
      <vt:lpstr>Calibri</vt:lpstr>
      <vt:lpstr>Chiller</vt:lpstr>
      <vt:lpstr>Gill Sans MT</vt:lpstr>
      <vt:lpstr>Verdana</vt:lpstr>
      <vt:lpstr>Wingdings</vt:lpstr>
      <vt:lpstr>Wingdings 2</vt:lpstr>
      <vt:lpstr>Solstício</vt:lpstr>
      <vt:lpstr>PRINCIPIOS DE FÉ</vt:lpstr>
      <vt:lpstr>01</vt:lpstr>
      <vt:lpstr>01</vt:lpstr>
      <vt:lpstr>Deus</vt:lpstr>
      <vt:lpstr>Deus</vt:lpstr>
      <vt:lpstr>Deus</vt:lpstr>
      <vt:lpstr>Deus</vt:lpstr>
      <vt:lpstr>Apresentação do PowerPoint</vt:lpstr>
      <vt:lpstr>Jesus Cristo</vt:lpstr>
      <vt:lpstr>Jesus Cristo</vt:lpstr>
      <vt:lpstr>Jesus Cristo</vt:lpstr>
      <vt:lpstr>Apresentação do PowerPoint</vt:lpstr>
      <vt:lpstr>O Espírito Santo</vt:lpstr>
      <vt:lpstr>O Espírito Santo</vt:lpstr>
      <vt:lpstr>O Espírito Santo</vt:lpstr>
      <vt:lpstr>04</vt:lpstr>
      <vt:lpstr>A ESCRITURA SAGRADA</vt:lpstr>
      <vt:lpstr>A ESCRITURA SAGRADA</vt:lpstr>
      <vt:lpstr>A ESCRITURA SAGRADA</vt:lpstr>
      <vt:lpstr>A ESCRITURA SAGRADA</vt:lpstr>
      <vt:lpstr>A ESCRITURA SAGRADA</vt:lpstr>
      <vt:lpstr>A ESCRITURA SAGRADA</vt:lpstr>
      <vt:lpstr>A ESCRITURA SAGRADA</vt:lpstr>
      <vt:lpstr>05</vt:lpstr>
      <vt:lpstr>A LEI DE DEUS</vt:lpstr>
      <vt:lpstr>A LEI DE DEUS</vt:lpstr>
      <vt:lpstr>A LEI DE DEUS</vt:lpstr>
      <vt:lpstr>A LEI DE DEUS</vt:lpstr>
      <vt:lpstr>A LEI DE DEUS</vt:lpstr>
      <vt:lpstr>A LEI DE DEUS</vt:lpstr>
      <vt:lpstr>A LEI DE DEUS</vt:lpstr>
      <vt:lpstr>A LEI DE DEUS</vt:lpstr>
      <vt:lpstr>A LEI DE DEUS</vt:lpstr>
      <vt:lpstr>A LEI DE DEUS</vt:lpstr>
      <vt:lpstr>A LEI DE DEUS</vt:lpstr>
      <vt:lpstr>A LEI DE DEUS</vt:lpstr>
      <vt:lpstr>Apresentação do PowerPoint</vt:lpstr>
      <vt:lpstr>06</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MATRIMÔNIO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22</vt:lpstr>
      <vt:lpstr>A IGREJA DO SENHOR</vt:lpstr>
      <vt:lpstr>A IGREJA DO SENHOR</vt:lpstr>
      <vt:lpstr>A IGREJA DO SENHOR</vt:lpstr>
      <vt:lpstr>A IGREJA DO SENHOR</vt:lpstr>
      <vt:lpstr>A IGREJA DO SENHOR</vt:lpstr>
      <vt:lpstr>A IGREJA DO SENHOR</vt:lpstr>
      <vt:lpstr>A IGREJA DO SENHOR</vt:lpstr>
      <vt:lpstr>A IGREJA DO SENHOR</vt:lpstr>
      <vt:lpstr>23</vt:lpstr>
      <vt:lpstr>OS CARGOS NA IGREJA</vt:lpstr>
      <vt:lpstr>OS CARGOS NA IGREJA</vt:lpstr>
      <vt:lpstr>OS CARGOS NA IGREJA</vt:lpstr>
      <vt:lpstr>OS CARGOS NA IGREJA</vt:lpstr>
      <vt:lpstr>OS CARGOS NA IGREJA</vt:lpstr>
      <vt:lpstr>24</vt:lpstr>
      <vt:lpstr>RECEPÇÃO NA IGREJA</vt:lpstr>
      <vt:lpstr>RECEPÇÃO NA IGREJA</vt:lpstr>
      <vt:lpstr>RECEPÇÃO NA IGREJA</vt:lpstr>
      <vt:lpstr>RECEPÇÃO NA IGREJA</vt:lpstr>
      <vt:lpstr>RECEPÇÃO NA IGREJA</vt:lpstr>
      <vt:lpstr>RECEPÇÃO NA IGREJA</vt:lpstr>
      <vt:lpstr>RECEPÇÃO NA IGREJA</vt:lpstr>
      <vt:lpstr>RECEPÇÃO NA IGREJA</vt:lpstr>
      <vt:lpstr>25</vt:lpstr>
      <vt:lpstr>DEVERES DOS MEMBROS</vt:lpstr>
      <vt:lpstr>DEVERES DOS MEMBROS</vt:lpstr>
      <vt:lpstr>26</vt:lpstr>
      <vt:lpstr>DISCIPLINA NA IGREJA</vt:lpstr>
      <vt:lpstr>DISCIPLINA NA IGREJA</vt:lpstr>
      <vt:lpstr>27</vt:lpstr>
      <vt:lpstr>EXCLUSÃO</vt:lpstr>
      <vt:lpstr>EXCLUSÃO</vt:lpstr>
      <vt:lpstr>28</vt:lpstr>
      <vt:lpstr>DÍZIMOS</vt:lpstr>
      <vt:lpstr>DÍZIMOS</vt:lpstr>
      <vt:lpstr>DÍZIMOS</vt:lpstr>
      <vt:lpstr>DÍZIMOS</vt:lpstr>
      <vt:lpstr>DÍZIMOS</vt:lpstr>
      <vt:lpstr>DÍZIMOS</vt:lpstr>
      <vt:lpstr>DÍZIMOS</vt:lpstr>
      <vt:lpstr>29</vt:lpstr>
      <vt:lpstr>OFERTAS VOLUNTÁRIAS</vt:lpstr>
      <vt:lpstr>OFERTAS VOLUNTÁRIAS</vt:lpstr>
      <vt:lpstr>OFERTAS VOLUNTÁRIAS</vt:lpstr>
      <vt:lpstr>OFERTAS VOLUNTÁRIAS</vt:lpstr>
      <vt:lpstr>30</vt:lpstr>
      <vt:lpstr>JURAMENTO</vt:lpstr>
      <vt:lpstr>JURAMENTO</vt:lpstr>
      <vt:lpstr>JURAMENTO</vt:lpstr>
      <vt:lpstr>31</vt:lpstr>
      <vt:lpstr>PREGAÇÃO DO EVANGELHO</vt:lpstr>
      <vt:lpstr>PREGAÇÃO DO EVANGELHO</vt:lpstr>
      <vt:lpstr>32</vt:lpstr>
      <vt:lpstr>OBEDIÊNCIA E SUBMISSÃO</vt:lpstr>
      <vt:lpstr>33</vt:lpstr>
      <vt:lpstr>A VOLTA DE CRISTO</vt:lpstr>
      <vt:lpstr>A VOLTA DE CRISTO</vt:lpstr>
      <vt:lpstr>A VOLTA DE CRISTO</vt:lpstr>
      <vt:lpstr>A VOLTA DE CRISTO</vt:lpstr>
      <vt:lpstr>A VOLTA DE CRISTO</vt:lpstr>
      <vt:lpstr>A VOLTA DE CRISTO</vt:lpstr>
      <vt:lpstr>A VOLTA DE CRISTO</vt:lpstr>
      <vt:lpstr>A VOLTA DE CRISTO</vt:lpstr>
      <vt:lpstr>34</vt:lpstr>
      <vt:lpstr>O ESTADO DOS MORTOS</vt:lpstr>
      <vt:lpstr>35</vt:lpstr>
      <vt:lpstr>A RESSURREIÇÃO</vt:lpstr>
      <vt:lpstr>A RESSURREIÇÃO</vt:lpstr>
      <vt:lpstr>36</vt:lpstr>
      <vt:lpstr>O MILÊNIO</vt:lpstr>
      <vt:lpstr>O MILÊNIO</vt:lpstr>
      <vt:lpstr>O MILÊNIO</vt:lpstr>
      <vt:lpstr>O MILÊNIO</vt:lpstr>
      <vt:lpstr>37</vt:lpstr>
      <vt:lpstr>A NOVA TERRA</vt:lpstr>
      <vt:lpstr>A NOVA TERRA</vt:lpstr>
      <vt:lpstr>A NOVA TERRA</vt:lpstr>
      <vt:lpstr>A NOVA TERRA</vt:lpstr>
      <vt:lpstr>Apresentação do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PRINCIPIOS DE FÉ</dc:title>
  <dc:creator>Carlos</dc:creator>
  <cp:lastModifiedBy>Carlos</cp:lastModifiedBy>
  <cp:revision>33</cp:revision>
  <dcterms:created xsi:type="dcterms:W3CDTF">2014-01-02T19:55:32Z</dcterms:created>
  <dcterms:modified xsi:type="dcterms:W3CDTF">2014-03-15T09:41:32Z</dcterms:modified>
</cp:coreProperties>
</file>